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Default Extension="wdp" ContentType="image/vnd.ms-photo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7"/>
  </p:notesMasterIdLst>
  <p:sldIdLst>
    <p:sldId id="256" r:id="rId2"/>
    <p:sldId id="302" r:id="rId3"/>
    <p:sldId id="269" r:id="rId4"/>
    <p:sldId id="270" r:id="rId5"/>
    <p:sldId id="264" r:id="rId6"/>
    <p:sldId id="265" r:id="rId7"/>
    <p:sldId id="266" r:id="rId8"/>
    <p:sldId id="267" r:id="rId9"/>
    <p:sldId id="271" r:id="rId10"/>
    <p:sldId id="277" r:id="rId11"/>
    <p:sldId id="278" r:id="rId12"/>
    <p:sldId id="279" r:id="rId13"/>
    <p:sldId id="280" r:id="rId14"/>
    <p:sldId id="272" r:id="rId15"/>
    <p:sldId id="281" r:id="rId16"/>
    <p:sldId id="283" r:id="rId17"/>
    <p:sldId id="284" r:id="rId18"/>
    <p:sldId id="285" r:id="rId19"/>
    <p:sldId id="274" r:id="rId20"/>
    <p:sldId id="286" r:id="rId21"/>
    <p:sldId id="287" r:id="rId22"/>
    <p:sldId id="288" r:id="rId23"/>
    <p:sldId id="276" r:id="rId24"/>
    <p:sldId id="275" r:id="rId25"/>
    <p:sldId id="290" r:id="rId26"/>
    <p:sldId id="291" r:id="rId27"/>
    <p:sldId id="292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301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2A8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7" d="100"/>
          <a:sy n="77" d="100"/>
        </p:scale>
        <p:origin x="-1362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7674776632454812E-2"/>
          <c:y val="8.6834453455453084E-2"/>
          <c:w val="0.62980569733112135"/>
          <c:h val="0.808080208088830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Круговая диаграмма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Лист1!$A$2:$A$7</c:f>
              <c:strCache>
                <c:ptCount val="6"/>
                <c:pt idx="0">
                  <c:v>Танцы</c:v>
                </c:pt>
                <c:pt idx="1">
                  <c:v>музыка</c:v>
                </c:pt>
                <c:pt idx="2">
                  <c:v>пение</c:v>
                </c:pt>
                <c:pt idx="3">
                  <c:v>футбол</c:v>
                </c:pt>
                <c:pt idx="4">
                  <c:v>борьба</c:v>
                </c:pt>
                <c:pt idx="5">
                  <c:v>компьютеры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5</c:v>
                </c:pt>
                <c:pt idx="3">
                  <c:v>4</c:v>
                </c:pt>
                <c:pt idx="4">
                  <c:v>2</c:v>
                </c:pt>
                <c:pt idx="5">
                  <c:v>7</c:v>
                </c:pt>
              </c:numCache>
            </c:numRef>
          </c:val>
        </c:ser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Y val="0"/>
      <c:perspective val="30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0.9</c:v>
                </c:pt>
                <c:pt idx="1">
                  <c:v>0.05</c:v>
                </c:pt>
                <c:pt idx="2">
                  <c:v>0.05</c:v>
                </c:pt>
              </c:numCache>
            </c:numRef>
          </c:val>
        </c:ser>
        <c:gapWidth val="75"/>
        <c:shape val="box"/>
        <c:axId val="149367424"/>
        <c:axId val="149983616"/>
        <c:axId val="0"/>
      </c:bar3DChart>
      <c:catAx>
        <c:axId val="149367424"/>
        <c:scaling>
          <c:orientation val="minMax"/>
        </c:scaling>
        <c:axPos val="b"/>
        <c:numFmt formatCode="General" sourceLinked="1"/>
        <c:majorTickMark val="none"/>
        <c:tickLblPos val="nextTo"/>
        <c:crossAx val="149983616"/>
        <c:crosses val="autoZero"/>
        <c:auto val="1"/>
        <c:lblAlgn val="ctr"/>
        <c:lblOffset val="100"/>
      </c:catAx>
      <c:valAx>
        <c:axId val="149983616"/>
        <c:scaling>
          <c:orientation val="minMax"/>
        </c:scaling>
        <c:axPos val="l"/>
        <c:majorGridlines/>
        <c:numFmt formatCode="0%" sourceLinked="1"/>
        <c:majorTickMark val="none"/>
        <c:tickLblPos val="nextTo"/>
        <c:crossAx val="149367424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029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3DAFC-3C49-40B5-AA15-7659CB5EEBF8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972088-007A-4F1C-A9FB-4F86B75104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494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2088-007A-4F1C-A9FB-4F86B751040C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2088-007A-4F1C-A9FB-4F86B751040C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2088-007A-4F1C-A9FB-4F86B751040C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2088-007A-4F1C-A9FB-4F86B751040C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2088-007A-4F1C-A9FB-4F86B751040C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2088-007A-4F1C-A9FB-4F86B751040C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2088-007A-4F1C-A9FB-4F86B751040C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2088-007A-4F1C-A9FB-4F86B751040C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2088-007A-4F1C-A9FB-4F86B751040C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2088-007A-4F1C-A9FB-4F86B751040C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2088-007A-4F1C-A9FB-4F86B751040C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1.xls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fourok.ru/go.html?href=https://ru.wikipedia/" TargetMode="External"/><Relationship Id="rId5" Type="http://schemas.openxmlformats.org/officeDocument/2006/relationships/hyperlink" Target="https://infourok.ru/go.html?href=http://infourok.ru/" TargetMode="External"/><Relationship Id="rId4" Type="http://schemas.openxmlformats.org/officeDocument/2006/relationships/hyperlink" Target="https://infourok.ru/go.html?href=https://yandex.ru/images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868" y="1142984"/>
            <a:ext cx="371345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Проценты,</a:t>
            </a:r>
            <a:endParaRPr lang="ru-RU" sz="48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1857364"/>
            <a:ext cx="335797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проценты</a:t>
            </a:r>
            <a:r>
              <a:rPr lang="ru-RU" sz="44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sz="4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2643182"/>
            <a:ext cx="278672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i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проценты…</a:t>
            </a:r>
            <a:endParaRPr lang="ru-RU" sz="3200" b="1" i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95936" y="3284984"/>
            <a:ext cx="417646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Над проектом работали </a:t>
            </a:r>
          </a:p>
          <a:p>
            <a:r>
              <a:rPr lang="ru-RU" sz="2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ученики 6Г класса:</a:t>
            </a:r>
          </a:p>
          <a:p>
            <a:r>
              <a:rPr lang="ru-RU" sz="24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</a:t>
            </a:r>
            <a:r>
              <a:rPr lang="ru-RU" sz="2400" b="1" cap="none" spc="0" dirty="0" err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Кураколов</a:t>
            </a:r>
            <a:r>
              <a:rPr lang="ru-RU" sz="24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И.</a:t>
            </a:r>
          </a:p>
          <a:p>
            <a:r>
              <a:rPr lang="ru-RU" sz="2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</a:t>
            </a:r>
            <a:r>
              <a:rPr lang="ru-RU" sz="2400" b="1" dirty="0" err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Маржевский</a:t>
            </a:r>
            <a:r>
              <a:rPr lang="ru-RU" sz="2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И.</a:t>
            </a:r>
          </a:p>
          <a:p>
            <a:r>
              <a:rPr lang="ru-RU" sz="24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Топориков Ф.</a:t>
            </a:r>
            <a:endParaRPr lang="ru-RU" sz="2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07904" y="5223976"/>
            <a:ext cx="43965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Руководитель проекта: </a:t>
            </a:r>
            <a:r>
              <a:rPr lang="ru-RU" b="1" dirty="0" err="1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Виробян</a:t>
            </a:r>
            <a:r>
              <a:rPr lang="ru-RU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Г.А.</a:t>
            </a:r>
            <a:endParaRPr lang="ru-RU" dirty="0"/>
          </a:p>
        </p:txBody>
      </p:sp>
      <p:pic>
        <p:nvPicPr>
          <p:cNvPr id="1028" name="Picture 4" descr="https://cbkg.ru/uploads/Faiz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3632" y="2071678"/>
            <a:ext cx="3192317" cy="35719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286116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357554" y="0"/>
            <a:ext cx="57864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образовательное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учреждение города Москвы  Школа №1959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«Дети мира»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3054881"/>
      </p:ext>
    </p:extLst>
  </p:cSld>
  <p:clrMapOvr>
    <a:masterClrMapping/>
  </p:clrMapOvr>
  <p:transition spd="slow">
    <p:push dir="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litceysel.ru/amda/C%D0%BA%D0%B0%D0%B7%D0%BE%D1%87%D0%BD%D1%8B%D0%B5+%D0%B3%D0%B5%D1%80%D0%BE%D0%B8+%D0%B2+%D1%81%D1%82%D1%80%D0%B0%D0%BD%D0%B5+%D0%BC%D0%B0%D1%82%D0%B5%D0%BC%D0%B0%D1%82%D0%B8%D0%BA%D0%B8+%28%D0%B7%D0%B0%D0%B4%D0%B0%D1%87%D0%B8+%D0%BD%D0%B0+%D0%BF%D1%80%D0%BE%D1%86%D0%B5%D0%BD%D1%82%D1%8B%29+%D0%9F%D1%80%D0%BE%D0%B5%D0%BA%D1%82%D0%BD%D0%B0%D1%8F+%D1%80%D0%B0%D0%B1%D0%BE%D1%82%D0%B0+%D0%BF%D0%BE+%D0%BC%D0%B0%D1%82%D0%B5%D0%BC%D0%B0%D1%82%D0%B8%D0%BA%D0%B5a/17170_html_5ef3bf9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AEAE8"/>
              </a:clrFrom>
              <a:clrTo>
                <a:srgbClr val="EAEAE8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987384"/>
            <a:ext cx="3108994" cy="22191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10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620688"/>
            <a:ext cx="763284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44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Историческая справка</a:t>
            </a:r>
            <a:endParaRPr lang="ru-RU" sz="44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827584" y="1500188"/>
            <a:ext cx="7488832" cy="4377084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indent="-283464">
              <a:buFont typeface="Wingdings 2"/>
              <a:buNone/>
              <a:defRPr/>
            </a:pPr>
            <a:r>
              <a:rPr lang="ru-RU" sz="5100" i="1" dirty="0" smtClean="0"/>
              <a:t>     Интересно происхождение обозначения процента. В переводе с латыни </a:t>
            </a:r>
            <a:r>
              <a:rPr lang="ru-RU" sz="5100" i="1" dirty="0" smtClean="0">
                <a:solidFill>
                  <a:srgbClr val="0070C0"/>
                </a:solidFill>
              </a:rPr>
              <a:t>«процент» - сотая часть</a:t>
            </a:r>
            <a:r>
              <a:rPr lang="ru-RU" sz="5100" i="1" dirty="0" smtClean="0"/>
              <a:t>. Была придумана его специальная запись: </a:t>
            </a:r>
            <a:r>
              <a:rPr lang="ru-RU" sz="5100" b="1" i="1" dirty="0" smtClean="0">
                <a:solidFill>
                  <a:srgbClr val="0070C0"/>
                </a:solidFill>
              </a:rPr>
              <a:t>%</a:t>
            </a:r>
            <a:r>
              <a:rPr lang="ru-RU" sz="5100" i="1" dirty="0" smtClean="0"/>
              <a:t>. Говорят, что этот знак, признанный всем миром, возник из-за ошибки наборщика в Париже в 1685 г, у которого сломалась литера.</a:t>
            </a:r>
            <a:r>
              <a:rPr lang="ru-RU" sz="51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5100" dirty="0" smtClean="0">
              <a:solidFill>
                <a:srgbClr val="002060"/>
              </a:solidFill>
            </a:endParaRPr>
          </a:p>
          <a:p>
            <a:pPr marL="365760" indent="-283464" algn="just">
              <a:buFont typeface="Wingdings 2"/>
              <a:buNone/>
              <a:defRPr/>
            </a:pPr>
            <a:endParaRPr lang="ru-RU" sz="7400" dirty="0" smtClean="0">
              <a:solidFill>
                <a:srgbClr val="002060"/>
              </a:solidFill>
            </a:endParaRPr>
          </a:p>
          <a:p>
            <a:pPr marL="365760" indent="-283464" algn="just">
              <a:buFont typeface="Wingdings 2"/>
              <a:buNone/>
              <a:defRPr/>
            </a:pPr>
            <a:r>
              <a:rPr lang="ru-RU" sz="7400" b="1" i="1" dirty="0" smtClean="0"/>
              <a:t> </a:t>
            </a:r>
            <a:endParaRPr lang="ru-RU" sz="7400" dirty="0" smtClean="0">
              <a:solidFill>
                <a:srgbClr val="002060"/>
              </a:solidFill>
            </a:endParaRPr>
          </a:p>
          <a:p>
            <a:pPr marL="365760" indent="-283464">
              <a:buFont typeface="Wingdings 2"/>
              <a:buChar char=""/>
              <a:defRPr/>
            </a:pPr>
            <a:endParaRPr lang="ru-RU" dirty="0" smtClean="0"/>
          </a:p>
          <a:p>
            <a:pPr marL="365760" indent="-283464"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0" name="Picture 2" descr="http://economic-definition.com/images/2729805023_48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214290"/>
            <a:ext cx="864096" cy="10801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497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conomic-definition.com/images/2729805023_48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5000636"/>
            <a:ext cx="864096" cy="10801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11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620688"/>
            <a:ext cx="763284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44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Историческая справка</a:t>
            </a:r>
            <a:endParaRPr lang="ru-RU" sz="44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899592" y="1500188"/>
            <a:ext cx="7344816" cy="2432868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indent="-283464">
              <a:buFont typeface="Wingdings 2"/>
              <a:buNone/>
              <a:defRPr/>
            </a:pPr>
            <a:r>
              <a:rPr lang="ru-RU" sz="9600" i="1" dirty="0" smtClean="0"/>
              <a:t>    Существует версия, что знак </a:t>
            </a:r>
            <a:r>
              <a:rPr lang="ru-RU" sz="9600" b="1" i="1" dirty="0" smtClean="0">
                <a:solidFill>
                  <a:srgbClr val="0070C0"/>
                </a:solidFill>
              </a:rPr>
              <a:t>%</a:t>
            </a:r>
            <a:r>
              <a:rPr lang="ru-RU" sz="9600" i="1" dirty="0" smtClean="0"/>
              <a:t> происходит от итальянского </a:t>
            </a:r>
            <a:r>
              <a:rPr lang="ru-RU" sz="9600" b="1" i="1" dirty="0" err="1" smtClean="0">
                <a:solidFill>
                  <a:srgbClr val="0070C0"/>
                </a:solidFill>
              </a:rPr>
              <a:t>pro</a:t>
            </a:r>
            <a:r>
              <a:rPr lang="ru-RU" sz="9600" b="1" i="1" dirty="0" smtClean="0">
                <a:solidFill>
                  <a:srgbClr val="0070C0"/>
                </a:solidFill>
              </a:rPr>
              <a:t> </a:t>
            </a:r>
            <a:r>
              <a:rPr lang="ru-RU" sz="9600" b="1" i="1" dirty="0" err="1" smtClean="0">
                <a:solidFill>
                  <a:srgbClr val="0070C0"/>
                </a:solidFill>
              </a:rPr>
              <a:t>cento</a:t>
            </a:r>
            <a:r>
              <a:rPr lang="ru-RU" sz="9600" b="1" i="1" dirty="0" smtClean="0">
                <a:solidFill>
                  <a:srgbClr val="0070C0"/>
                </a:solidFill>
              </a:rPr>
              <a:t> </a:t>
            </a:r>
            <a:r>
              <a:rPr lang="ru-RU" sz="9600" i="1" dirty="0" smtClean="0"/>
              <a:t>(сто), которое в процентных расчетах часто сокращенно писалось </a:t>
            </a:r>
            <a:r>
              <a:rPr lang="ru-RU" sz="9600" b="1" i="1" dirty="0" err="1" smtClean="0">
                <a:solidFill>
                  <a:srgbClr val="0070C0"/>
                </a:solidFill>
              </a:rPr>
              <a:t>cto</a:t>
            </a:r>
            <a:r>
              <a:rPr lang="ru-RU" sz="9600" i="1" dirty="0" smtClean="0"/>
              <a:t>. Отсюда путем дальнейшего сокращения  в скорописи буква t превратилась в наклонную черту «/», возник современный знак процента. </a:t>
            </a:r>
          </a:p>
          <a:p>
            <a:pPr marL="365760" indent="-283464">
              <a:buFont typeface="Wingdings 2"/>
              <a:buNone/>
              <a:defRPr/>
            </a:pPr>
            <a:r>
              <a:rPr lang="ru-RU" sz="9600" i="1" dirty="0" smtClean="0">
                <a:solidFill>
                  <a:srgbClr val="0070C0"/>
                </a:solidFill>
              </a:rPr>
              <a:t>         </a:t>
            </a:r>
            <a:r>
              <a:rPr lang="ru-RU" sz="9600" b="1" i="1" dirty="0" err="1" smtClean="0">
                <a:solidFill>
                  <a:srgbClr val="0070C0"/>
                </a:solidFill>
              </a:rPr>
              <a:t>pro</a:t>
            </a:r>
            <a:r>
              <a:rPr lang="ru-RU" sz="9600" b="1" i="1" dirty="0" smtClean="0">
                <a:solidFill>
                  <a:srgbClr val="0070C0"/>
                </a:solidFill>
              </a:rPr>
              <a:t> </a:t>
            </a:r>
            <a:r>
              <a:rPr lang="ru-RU" sz="9600" b="1" i="1" dirty="0" err="1" smtClean="0">
                <a:solidFill>
                  <a:srgbClr val="0070C0"/>
                </a:solidFill>
              </a:rPr>
              <a:t>cento</a:t>
            </a:r>
            <a:r>
              <a:rPr lang="ru-RU" sz="9600" b="1" i="1" dirty="0" smtClean="0">
                <a:solidFill>
                  <a:srgbClr val="0070C0"/>
                </a:solidFill>
              </a:rPr>
              <a:t> - </a:t>
            </a:r>
            <a:r>
              <a:rPr lang="ru-RU" sz="9600" b="1" i="1" dirty="0" err="1" smtClean="0">
                <a:solidFill>
                  <a:srgbClr val="0070C0"/>
                </a:solidFill>
              </a:rPr>
              <a:t>cento</a:t>
            </a:r>
            <a:r>
              <a:rPr lang="ru-RU" sz="9600" b="1" i="1" dirty="0" smtClean="0">
                <a:solidFill>
                  <a:srgbClr val="0070C0"/>
                </a:solidFill>
              </a:rPr>
              <a:t> - </a:t>
            </a:r>
            <a:r>
              <a:rPr lang="en-US" sz="9600" b="1" i="1" dirty="0" err="1" smtClean="0">
                <a:solidFill>
                  <a:srgbClr val="0070C0"/>
                </a:solidFill>
              </a:rPr>
              <a:t>cto</a:t>
            </a:r>
            <a:r>
              <a:rPr lang="en-US" sz="9600" b="1" i="1" dirty="0" smtClean="0">
                <a:solidFill>
                  <a:srgbClr val="0070C0"/>
                </a:solidFill>
              </a:rPr>
              <a:t> - c/o - % </a:t>
            </a:r>
            <a:endParaRPr lang="ru-RU" sz="9600" b="1" i="1" dirty="0" smtClean="0">
              <a:solidFill>
                <a:srgbClr val="0070C0"/>
              </a:solidFill>
            </a:endParaRPr>
          </a:p>
          <a:p>
            <a:pPr marL="365760" indent="-283464">
              <a:buFont typeface="Wingdings 2"/>
              <a:buNone/>
              <a:defRPr/>
            </a:pPr>
            <a:r>
              <a:rPr lang="ru-RU" sz="9600" i="1" dirty="0" smtClean="0"/>
              <a:t>          Запись </a:t>
            </a:r>
            <a:r>
              <a:rPr lang="ru-RU" sz="9600" i="1" dirty="0"/>
              <a:t>отношений стала удобнее, исчезли нули и запятая, а символ % сразу указывает, что перед нам  и  относительная величина, а не граммы, литры, рубли или </a:t>
            </a:r>
            <a:r>
              <a:rPr lang="ru-RU" sz="9600" i="1" dirty="0" smtClean="0"/>
              <a:t>метры.</a:t>
            </a:r>
            <a:endParaRPr lang="ru-RU" sz="9600" i="1" dirty="0"/>
          </a:p>
          <a:p>
            <a:pPr marL="365760" indent="-283464" algn="just">
              <a:buFont typeface="Wingdings 2"/>
              <a:buNone/>
              <a:defRPr/>
            </a:pPr>
            <a:endParaRPr lang="ru-RU" sz="7400" dirty="0" smtClean="0">
              <a:solidFill>
                <a:srgbClr val="002060"/>
              </a:solidFill>
            </a:endParaRPr>
          </a:p>
          <a:p>
            <a:pPr marL="365760" indent="-283464">
              <a:buFont typeface="Wingdings 2"/>
              <a:buChar char=""/>
              <a:defRPr/>
            </a:pPr>
            <a:endParaRPr lang="ru-RU" dirty="0" smtClean="0"/>
          </a:p>
          <a:p>
            <a:pPr marL="365760" indent="-283464"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7" name="Picture 2" descr="http://economic-definition.com/images/2729805023_48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60" y="5429264"/>
            <a:ext cx="633822" cy="7922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economic-definition.com/images/2729805023_48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58" y="5429264"/>
            <a:ext cx="674861" cy="8435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economic-definition.com/images/2729805023_48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979" y="744501"/>
            <a:ext cx="864096" cy="10801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4910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900igr.net/up/datai/127886/0001-00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347" y="3843768"/>
            <a:ext cx="1495077" cy="23038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12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399157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</a:t>
            </a:r>
            <a:r>
              <a:rPr lang="ru-RU" sz="2400" i="1" dirty="0" smtClean="0"/>
              <a:t>Проценты были </a:t>
            </a:r>
            <a:r>
              <a:rPr lang="ru-RU" sz="2400" i="1" dirty="0"/>
              <a:t>особенно </a:t>
            </a:r>
            <a:r>
              <a:rPr lang="ru-RU" sz="2400" i="1" dirty="0" smtClean="0"/>
              <a:t>распространены в </a:t>
            </a:r>
            <a:r>
              <a:rPr lang="ru-RU" sz="2400" i="1" dirty="0"/>
              <a:t>Древнем Риме. </a:t>
            </a:r>
            <a:r>
              <a:rPr lang="ru-RU" sz="2400" i="1" dirty="0" smtClean="0"/>
              <a:t>Римляне называли процентами деньги</a:t>
            </a:r>
            <a:r>
              <a:rPr lang="ru-RU" sz="2400" i="1" dirty="0"/>
              <a:t>,  которые платил должник заимодавцу за каждую сотню. Римляне брали с должника </a:t>
            </a:r>
            <a:r>
              <a:rPr lang="ru-RU" sz="2400" i="1" dirty="0" smtClean="0"/>
              <a:t>лихву  </a:t>
            </a:r>
            <a:r>
              <a:rPr lang="ru-RU" sz="2400" i="1" dirty="0"/>
              <a:t>(т. е. деньги сверх того,  что дали в долг). При этом говорили: «На каждые 100 сестерциев долга </a:t>
            </a:r>
            <a:r>
              <a:rPr lang="ru-RU" sz="2400" i="1" dirty="0" smtClean="0"/>
              <a:t>заплатить </a:t>
            </a:r>
            <a:r>
              <a:rPr lang="ru-RU" sz="2400" i="1" dirty="0"/>
              <a:t>16 сестерциев лихвы.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i="1" dirty="0"/>
              <a:t>     </a:t>
            </a:r>
            <a:r>
              <a:rPr lang="ru-RU" sz="2400" i="1" dirty="0" smtClean="0"/>
              <a:t>Проценты </a:t>
            </a:r>
            <a:r>
              <a:rPr lang="ru-RU" sz="2400" i="1" dirty="0"/>
              <a:t>были известны индусам </a:t>
            </a:r>
            <a:r>
              <a:rPr lang="ru-RU" sz="2400" i="1" dirty="0" smtClean="0"/>
              <a:t>ещё </a:t>
            </a:r>
            <a:r>
              <a:rPr lang="ru-RU" sz="2400" i="1" dirty="0"/>
              <a:t>в пятом веке нашей эры. Это неудивительно, потому </a:t>
            </a:r>
            <a:r>
              <a:rPr lang="ru-RU" sz="2400" i="1" dirty="0" smtClean="0"/>
              <a:t>что </a:t>
            </a:r>
            <a:r>
              <a:rPr lang="ru-RU" sz="2400" i="1" dirty="0"/>
              <a:t>в Индии с давних пор счёт вёлся в десятичной системе счисления.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620688"/>
            <a:ext cx="763284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44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Историческая справка</a:t>
            </a:r>
            <a:endParaRPr lang="ru-RU" sz="44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Picture 2" descr="http://economic-definition.com/images/2729805023_48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0"/>
            <a:ext cx="864096" cy="10801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1253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videouroki.net/look/diski/math5/images/imgg/41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6822" t="13578" r="-1" b="50000"/>
          <a:stretch/>
        </p:blipFill>
        <p:spPr bwMode="auto">
          <a:xfrm>
            <a:off x="5208767" y="4929199"/>
            <a:ext cx="3251666" cy="13260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13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620688"/>
            <a:ext cx="763284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44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Историческая справка</a:t>
            </a:r>
            <a:endParaRPr lang="ru-RU" sz="44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Picture 2" descr="http://economic-definition.com/images/2729805023_48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979" y="744501"/>
            <a:ext cx="864096" cy="10801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51979" y="1390129"/>
            <a:ext cx="73448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i="1" dirty="0" smtClean="0"/>
              <a:t>      Употребление </a:t>
            </a:r>
            <a:r>
              <a:rPr lang="ru-RU" sz="2400" i="1" dirty="0"/>
              <a:t>термина «процент» в России начинается в конце XVIII в. Долгое время </a:t>
            </a:r>
            <a:r>
              <a:rPr lang="ru-RU" sz="2400" i="1" dirty="0" smtClean="0"/>
              <a:t>под процентами </a:t>
            </a:r>
            <a:r>
              <a:rPr lang="ru-RU" sz="2400" i="1" dirty="0"/>
              <a:t>понималось исключительно прибыль или убыток на каждые 100 рублей. Далее </a:t>
            </a:r>
            <a:r>
              <a:rPr lang="ru-RU" sz="2400" i="1" dirty="0" smtClean="0"/>
              <a:t>проценты </a:t>
            </a:r>
            <a:r>
              <a:rPr lang="ru-RU" sz="2400" i="1" dirty="0"/>
              <a:t>стали применяться в медицине, химии и пр.</a:t>
            </a:r>
          </a:p>
        </p:txBody>
      </p:sp>
      <p:pic>
        <p:nvPicPr>
          <p:cNvPr id="4104" name="Picture 8" descr="https://www.novostroy-m.ru/images/news/850x560/13bae675a12f4af8a5768d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748922"/>
            <a:ext cx="3906942" cy="25739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786446" y="4643446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«За сотню или со ста»</a:t>
            </a:r>
            <a:endParaRPr lang="ru-RU" sz="1600" i="1" dirty="0"/>
          </a:p>
        </p:txBody>
      </p:sp>
    </p:spTree>
    <p:extLst>
      <p:ext uri="{BB962C8B-B14F-4D97-AF65-F5344CB8AC3E}">
        <p14:creationId xmlns="" xmlns:p14="http://schemas.microsoft.com/office/powerpoint/2010/main" val="413487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14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620688"/>
            <a:ext cx="703978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6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Определение понятия процент</a:t>
            </a:r>
            <a:endParaRPr lang="ru-RU" sz="36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827584" y="1217013"/>
            <a:ext cx="7560840" cy="480060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indent="-283464" algn="just">
              <a:buFont typeface="Wingdings 2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                                       </a:t>
            </a:r>
          </a:p>
          <a:p>
            <a:pPr marL="365760" indent="-283464">
              <a:buFont typeface="Wingdings 2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         </a:t>
            </a:r>
            <a:endParaRPr lang="ru-RU" sz="9600" dirty="0" smtClean="0"/>
          </a:p>
          <a:p>
            <a:pPr marL="342900" indent="-342900">
              <a:buFont typeface="Wingdings 2"/>
              <a:buNone/>
              <a:defRPr/>
            </a:pPr>
            <a:r>
              <a:rPr lang="ru-RU" sz="9600" i="1" dirty="0" smtClean="0">
                <a:cs typeface="Times New Roman" pitchFamily="18" charset="0"/>
              </a:rPr>
              <a:t>Сотая </a:t>
            </a:r>
            <a:r>
              <a:rPr lang="ru-RU" sz="9600" i="1" dirty="0">
                <a:cs typeface="Times New Roman" pitchFamily="18" charset="0"/>
              </a:rPr>
              <a:t>часть числа        –     1%</a:t>
            </a:r>
          </a:p>
          <a:p>
            <a:pPr marL="342900" indent="-342900">
              <a:buFont typeface="Wingdings 2"/>
              <a:buNone/>
              <a:defRPr/>
            </a:pPr>
            <a:r>
              <a:rPr lang="ru-RU" sz="9600" i="1" dirty="0">
                <a:cs typeface="Times New Roman" pitchFamily="18" charset="0"/>
              </a:rPr>
              <a:t> </a:t>
            </a:r>
            <a:r>
              <a:rPr lang="ru-RU" sz="9600" i="1" dirty="0" smtClean="0">
                <a:cs typeface="Times New Roman" pitchFamily="18" charset="0"/>
              </a:rPr>
              <a:t>Десятая </a:t>
            </a:r>
            <a:r>
              <a:rPr lang="ru-RU" sz="9600" i="1" dirty="0">
                <a:cs typeface="Times New Roman" pitchFamily="18" charset="0"/>
              </a:rPr>
              <a:t>часть числа     –   10%</a:t>
            </a:r>
          </a:p>
          <a:p>
            <a:pPr marL="342900" indent="-342900">
              <a:buFont typeface="Wingdings 2"/>
              <a:buNone/>
              <a:defRPr/>
            </a:pPr>
            <a:r>
              <a:rPr lang="ru-RU" sz="9600" i="1" dirty="0" smtClean="0">
                <a:cs typeface="Times New Roman" pitchFamily="18" charset="0"/>
              </a:rPr>
              <a:t>Пятая </a:t>
            </a:r>
            <a:r>
              <a:rPr lang="ru-RU" sz="9600" i="1" dirty="0">
                <a:cs typeface="Times New Roman" pitchFamily="18" charset="0"/>
              </a:rPr>
              <a:t>часть числа           –   20% </a:t>
            </a:r>
          </a:p>
          <a:p>
            <a:pPr marL="342900" indent="-342900">
              <a:buClrTx/>
              <a:buSzTx/>
              <a:buFont typeface="Wingdings 2"/>
              <a:buNone/>
              <a:defRPr/>
            </a:pPr>
            <a:r>
              <a:rPr lang="ru-RU" sz="9600" i="1" dirty="0" smtClean="0">
                <a:cs typeface="Times New Roman" pitchFamily="18" charset="0"/>
              </a:rPr>
              <a:t>Четвёртая </a:t>
            </a:r>
            <a:r>
              <a:rPr lang="ru-RU" sz="9600" i="1" dirty="0">
                <a:cs typeface="Times New Roman" pitchFamily="18" charset="0"/>
              </a:rPr>
              <a:t>часть числа  –   25%</a:t>
            </a:r>
          </a:p>
          <a:p>
            <a:pPr marL="342900" indent="-342900">
              <a:buFont typeface="Wingdings 2"/>
              <a:buNone/>
              <a:defRPr/>
            </a:pPr>
            <a:r>
              <a:rPr lang="ru-RU" sz="9600" i="1" dirty="0">
                <a:cs typeface="Times New Roman" pitchFamily="18" charset="0"/>
              </a:rPr>
              <a:t> </a:t>
            </a:r>
            <a:r>
              <a:rPr lang="ru-RU" sz="9600" i="1" dirty="0" smtClean="0">
                <a:cs typeface="Times New Roman" pitchFamily="18" charset="0"/>
              </a:rPr>
              <a:t>Половина                         </a:t>
            </a:r>
            <a:r>
              <a:rPr lang="ru-RU" sz="9600" i="1" dirty="0">
                <a:cs typeface="Times New Roman" pitchFamily="18" charset="0"/>
              </a:rPr>
              <a:t>–   50%</a:t>
            </a:r>
          </a:p>
          <a:p>
            <a:pPr marL="342900" indent="-342900">
              <a:buFont typeface="Wingdings 2"/>
              <a:buNone/>
              <a:defRPr/>
            </a:pPr>
            <a:r>
              <a:rPr lang="ru-RU" sz="9600" i="1" dirty="0">
                <a:cs typeface="Times New Roman" pitchFamily="18" charset="0"/>
              </a:rPr>
              <a:t> </a:t>
            </a:r>
            <a:r>
              <a:rPr lang="ru-RU" sz="9600" i="1" dirty="0" smtClean="0">
                <a:cs typeface="Times New Roman" pitchFamily="18" charset="0"/>
              </a:rPr>
              <a:t>Три </a:t>
            </a:r>
            <a:r>
              <a:rPr lang="ru-RU" sz="9600" i="1" dirty="0">
                <a:cs typeface="Times New Roman" pitchFamily="18" charset="0"/>
              </a:rPr>
              <a:t>четверти числа        –  75%</a:t>
            </a:r>
          </a:p>
          <a:p>
            <a:pPr marL="342900" indent="-342900">
              <a:buFont typeface="Wingdings 2"/>
              <a:buNone/>
              <a:defRPr/>
            </a:pPr>
            <a:r>
              <a:rPr lang="ru-RU" sz="9600" i="1" dirty="0" smtClean="0">
                <a:cs typeface="Times New Roman" pitchFamily="18" charset="0"/>
              </a:rPr>
              <a:t>  </a:t>
            </a:r>
            <a:r>
              <a:rPr lang="ru-RU" sz="9600" i="1" dirty="0" smtClean="0"/>
              <a:t> Мы можем использовать проценты и для</a:t>
            </a:r>
          </a:p>
          <a:p>
            <a:pPr marL="342900" indent="-342900">
              <a:buFont typeface="Wingdings 2"/>
              <a:buNone/>
              <a:defRPr/>
            </a:pPr>
            <a:r>
              <a:rPr lang="ru-RU" sz="9600" i="1" dirty="0" smtClean="0"/>
              <a:t>обозначения  разных величин, например: </a:t>
            </a:r>
          </a:p>
          <a:p>
            <a:pPr marL="342900" indent="-342900">
              <a:buFont typeface="Wingdings 2"/>
              <a:buNone/>
              <a:defRPr/>
            </a:pPr>
            <a:r>
              <a:rPr lang="ru-RU" sz="9600" i="1" dirty="0" smtClean="0"/>
              <a:t>один сантиметр - 1%  от  одного метра.</a:t>
            </a:r>
          </a:p>
          <a:p>
            <a:pPr marL="342900" indent="-342900">
              <a:buFont typeface="Wingdings 2"/>
              <a:buNone/>
              <a:defRPr/>
            </a:pPr>
            <a:r>
              <a:rPr lang="ru-RU" sz="9600" i="1" dirty="0" smtClean="0"/>
              <a:t>одна копейка - 1%  от одного рубля.</a:t>
            </a:r>
          </a:p>
          <a:p>
            <a:pPr marL="342900" indent="-342900">
              <a:buFont typeface="Wingdings 2"/>
              <a:buNone/>
              <a:defRPr/>
            </a:pPr>
            <a:r>
              <a:rPr lang="ru-RU" sz="9600" i="1" dirty="0" smtClean="0"/>
              <a:t>один килограмм - 1%  от одного центнера</a:t>
            </a:r>
            <a:r>
              <a:rPr lang="ru-RU" sz="9600" dirty="0" smtClean="0"/>
              <a:t>.</a:t>
            </a:r>
          </a:p>
          <a:p>
            <a:pPr marL="365760" indent="-283464">
              <a:buFont typeface="Wingdings 2"/>
              <a:buNone/>
              <a:defRPr/>
            </a:pPr>
            <a:r>
              <a:rPr lang="ru-RU" sz="9600" dirty="0" smtClean="0"/>
              <a:t>     </a:t>
            </a:r>
          </a:p>
          <a:p>
            <a:pPr marL="365760" indent="-283464">
              <a:buFont typeface="Wingdings 2"/>
              <a:buNone/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146" name="Picture 2" descr="http://msaveliev.ru/wp-content/uploads/2013/06/man-with-percent-sign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024" y="1267019"/>
            <a:ext cx="2350294" cy="23502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6785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15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620688"/>
            <a:ext cx="703978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6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Определение понятия процент</a:t>
            </a:r>
            <a:endParaRPr lang="ru-RU" sz="36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827584" y="1217013"/>
            <a:ext cx="7560840" cy="480060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indent="-283464" algn="just">
              <a:buFont typeface="Wingdings 2"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                                       </a:t>
            </a:r>
          </a:p>
          <a:p>
            <a:pPr marL="365760" indent="-283464">
              <a:buFont typeface="Wingdings 2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         </a:t>
            </a:r>
            <a:r>
              <a:rPr lang="ru-RU" sz="9600" b="1" i="1" dirty="0" smtClean="0">
                <a:solidFill>
                  <a:srgbClr val="C00000"/>
                </a:solidFill>
              </a:rPr>
              <a:t>Процент</a:t>
            </a:r>
            <a:r>
              <a:rPr lang="ru-RU" sz="9600" i="1" dirty="0" smtClean="0"/>
              <a:t> (лат. </a:t>
            </a:r>
            <a:r>
              <a:rPr lang="ru-RU" sz="9600" i="1" dirty="0" smtClean="0">
                <a:cs typeface="Arial" pitchFamily="34" charset="0"/>
              </a:rPr>
              <a:t> </a:t>
            </a:r>
            <a:r>
              <a:rPr lang="ru-RU" sz="9600" i="1" dirty="0" smtClean="0">
                <a:solidFill>
                  <a:srgbClr val="0070C0"/>
                </a:solidFill>
                <a:cs typeface="Arial" pitchFamily="34" charset="0"/>
              </a:rPr>
              <a:t>«</a:t>
            </a:r>
            <a:r>
              <a:rPr lang="ru-RU" sz="9600" i="1" dirty="0" err="1" smtClean="0">
                <a:solidFill>
                  <a:srgbClr val="0070C0"/>
                </a:solidFill>
                <a:cs typeface="Arial" pitchFamily="34" charset="0"/>
              </a:rPr>
              <a:t>pro</a:t>
            </a:r>
            <a:r>
              <a:rPr lang="ru-RU" sz="9600" i="1" dirty="0" smtClean="0">
                <a:solidFill>
                  <a:srgbClr val="0070C0"/>
                </a:solidFill>
                <a:cs typeface="Arial" pitchFamily="34" charset="0"/>
              </a:rPr>
              <a:t>  </a:t>
            </a:r>
            <a:r>
              <a:rPr lang="ru-RU" sz="9600" i="1" dirty="0" err="1" smtClean="0">
                <a:solidFill>
                  <a:srgbClr val="0070C0"/>
                </a:solidFill>
                <a:cs typeface="Arial" pitchFamily="34" charset="0"/>
              </a:rPr>
              <a:t>centum</a:t>
            </a:r>
            <a:r>
              <a:rPr lang="ru-RU" sz="9600" i="1" dirty="0" smtClean="0">
                <a:solidFill>
                  <a:srgbClr val="0070C0"/>
                </a:solidFill>
                <a:cs typeface="Arial" pitchFamily="34" charset="0"/>
              </a:rPr>
              <a:t>», </a:t>
            </a:r>
            <a:r>
              <a:rPr lang="ru-RU" sz="9600" i="1" dirty="0" smtClean="0"/>
              <a:t> — на сотню) — одна  сотая </a:t>
            </a:r>
            <a:r>
              <a:rPr lang="ru-RU" sz="9600" i="1" dirty="0" err="1" smtClean="0"/>
              <a:t>доля.Обозначается</a:t>
            </a:r>
            <a:r>
              <a:rPr lang="ru-RU" sz="9600" i="1" dirty="0" smtClean="0"/>
              <a:t> знаком </a:t>
            </a:r>
            <a:r>
              <a:rPr lang="ru-RU" sz="9600" b="1" i="1" dirty="0" smtClean="0">
                <a:solidFill>
                  <a:srgbClr val="C00000"/>
                </a:solidFill>
              </a:rPr>
              <a:t>«%»</a:t>
            </a:r>
            <a:r>
              <a:rPr lang="ru-RU" sz="9600" i="1" dirty="0" smtClean="0"/>
              <a:t>. </a:t>
            </a:r>
          </a:p>
          <a:p>
            <a:pPr marL="365760" indent="-283464">
              <a:buFont typeface="Wingdings 2"/>
              <a:buNone/>
              <a:defRPr/>
            </a:pPr>
            <a:r>
              <a:rPr lang="ru-RU" sz="9600" i="1" dirty="0" smtClean="0"/>
              <a:t>Используется для обозначения доли чего-либо по отношению к целому, например, </a:t>
            </a:r>
          </a:p>
          <a:p>
            <a:pPr marL="365760" indent="-283464">
              <a:buFont typeface="Wingdings 2"/>
              <a:buNone/>
              <a:defRPr/>
            </a:pPr>
            <a:r>
              <a:rPr lang="ru-RU" sz="9600" i="1" dirty="0" smtClean="0">
                <a:solidFill>
                  <a:srgbClr val="0070C0"/>
                </a:solidFill>
              </a:rPr>
              <a:t>1 процент – 1 сотая </a:t>
            </a:r>
            <a:r>
              <a:rPr lang="ru-RU" sz="9600" i="1" dirty="0" smtClean="0">
                <a:solidFill>
                  <a:srgbClr val="0070C0"/>
                </a:solidFill>
                <a:cs typeface="Arial" pitchFamily="34" charset="0"/>
              </a:rPr>
              <a:t>часть числа 100:  1/100 =1% </a:t>
            </a:r>
            <a:endParaRPr lang="ru-RU" sz="9600" i="1" dirty="0" smtClean="0">
              <a:solidFill>
                <a:srgbClr val="0070C0"/>
              </a:solidFill>
            </a:endParaRPr>
          </a:p>
          <a:p>
            <a:pPr marL="365760" indent="-283464">
              <a:buFont typeface="Wingdings 2"/>
              <a:buNone/>
              <a:defRPr/>
            </a:pPr>
            <a:r>
              <a:rPr lang="ru-RU" sz="9600" i="1" dirty="0" smtClean="0">
                <a:cs typeface="Arial" pitchFamily="34" charset="0"/>
              </a:rPr>
              <a:t> </a:t>
            </a:r>
            <a:r>
              <a:rPr lang="ru-RU" sz="9600" i="1" dirty="0" smtClean="0"/>
              <a:t>Проценты — удобная относительная  мера,</a:t>
            </a:r>
          </a:p>
          <a:p>
            <a:pPr marL="365760" indent="-283464">
              <a:buFont typeface="Wingdings 2"/>
              <a:buNone/>
              <a:defRPr/>
            </a:pPr>
            <a:r>
              <a:rPr lang="ru-RU" sz="9600" i="1" dirty="0" smtClean="0"/>
              <a:t>позволяющая производит действия с числами </a:t>
            </a:r>
          </a:p>
          <a:p>
            <a:pPr marL="365760" indent="-283464">
              <a:buFont typeface="Wingdings 2"/>
              <a:buNone/>
              <a:defRPr/>
            </a:pPr>
            <a:r>
              <a:rPr lang="ru-RU" sz="9600" i="1" dirty="0" smtClean="0"/>
              <a:t>привычном для  человека формате,  вне</a:t>
            </a:r>
          </a:p>
          <a:p>
            <a:pPr marL="365760" indent="-283464">
              <a:buFont typeface="Wingdings 2"/>
              <a:buNone/>
              <a:defRPr/>
            </a:pPr>
            <a:r>
              <a:rPr lang="ru-RU" sz="9600" i="1" dirty="0" smtClean="0"/>
              <a:t>зависимости от размера самих чисел. Это</a:t>
            </a:r>
          </a:p>
          <a:p>
            <a:pPr marL="365760" indent="-283464">
              <a:buFont typeface="Wingdings 2"/>
              <a:buNone/>
              <a:defRPr/>
            </a:pPr>
            <a:r>
              <a:rPr lang="ru-RU" sz="9600" i="1" dirty="0" smtClean="0"/>
              <a:t>своего рода масштаб,  к  которому  можно</a:t>
            </a:r>
          </a:p>
          <a:p>
            <a:pPr marL="365760" indent="-283464">
              <a:buFont typeface="Wingdings 2"/>
              <a:buNone/>
              <a:defRPr/>
            </a:pPr>
            <a:r>
              <a:rPr lang="ru-RU" sz="9600" i="1" dirty="0" smtClean="0"/>
              <a:t>привести  любое число. </a:t>
            </a:r>
          </a:p>
          <a:p>
            <a:pPr marL="342900" indent="-342900">
              <a:buFont typeface="Wingdings 2"/>
              <a:buNone/>
              <a:defRPr/>
            </a:pPr>
            <a:endParaRPr lang="ru-RU" sz="9600" dirty="0" smtClean="0"/>
          </a:p>
          <a:p>
            <a:pPr marL="342900" indent="-342900">
              <a:buFont typeface="Wingdings 2"/>
              <a:buNone/>
              <a:defRPr/>
            </a:pPr>
            <a:r>
              <a:rPr lang="ru-RU" sz="9600" dirty="0" smtClean="0">
                <a:cs typeface="Times New Roman" pitchFamily="18" charset="0"/>
              </a:rPr>
              <a:t>       </a:t>
            </a:r>
            <a:endParaRPr lang="ru-RU" sz="9600" dirty="0" smtClean="0"/>
          </a:p>
          <a:p>
            <a:pPr marL="365760" indent="-283464">
              <a:buFont typeface="Wingdings 2"/>
              <a:buNone/>
              <a:defRPr/>
            </a:pPr>
            <a:r>
              <a:rPr lang="ru-RU" sz="9600" dirty="0" smtClean="0"/>
              <a:t> </a:t>
            </a:r>
          </a:p>
          <a:p>
            <a:pPr marL="365760" indent="-283464">
              <a:buFont typeface="Wingdings 2"/>
              <a:buNone/>
              <a:defRPr/>
            </a:pPr>
            <a:r>
              <a:rPr lang="ru-RU" sz="9600" dirty="0" smtClean="0"/>
              <a:t>   </a:t>
            </a:r>
          </a:p>
          <a:p>
            <a:pPr marL="365760" indent="-283464">
              <a:buFont typeface="Wingdings 2"/>
              <a:buNone/>
              <a:defRPr/>
            </a:pPr>
            <a:endParaRPr lang="ru-RU" sz="9600" dirty="0" smtClean="0"/>
          </a:p>
          <a:p>
            <a:pPr marL="365760" indent="-283464">
              <a:buFont typeface="Wingdings 2"/>
              <a:buNone/>
              <a:defRPr/>
            </a:pPr>
            <a:r>
              <a:rPr lang="ru-RU" sz="9600" dirty="0" smtClean="0"/>
              <a:t>     </a:t>
            </a:r>
          </a:p>
          <a:p>
            <a:pPr marL="365760" indent="-283464">
              <a:buFont typeface="Wingdings 2"/>
              <a:buNone/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092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57224" y="5857892"/>
            <a:ext cx="1315524" cy="455373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643834" y="5857892"/>
            <a:ext cx="554023" cy="365125"/>
          </a:xfrm>
        </p:spPr>
        <p:txBody>
          <a:bodyPr/>
          <a:lstStyle/>
          <a:p>
            <a:pPr>
              <a:defRPr/>
            </a:pPr>
            <a:fld id="{DD62DCD4-5A4B-4E3E-AED9-1FE2A2EBCDFC}" type="slidenum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16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28033" y="27764"/>
            <a:ext cx="684076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2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типы задач на проценты</a:t>
            </a:r>
            <a:endParaRPr lang="ru-RU" sz="32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85785" y="785792"/>
          <a:ext cx="7572429" cy="514636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71768"/>
                <a:gridCol w="2214579"/>
                <a:gridCol w="2786082"/>
              </a:tblGrid>
              <a:tr h="714382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1.Нахождение процента от числа.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00066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Способ решения  задачи.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 формуле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дробный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пропорцией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</a:tr>
              <a:tr h="11608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Чтобы найти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 %</a:t>
                      </a:r>
                      <a:r>
                        <a:rPr kumimoji="0" lang="ru-RU" alt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alt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 У</a:t>
                      </a:r>
                      <a:r>
                        <a:rPr kumimoji="0" lang="ru-RU" alt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надо           </a:t>
                      </a:r>
                      <a:r>
                        <a:rPr kumimoji="0" lang="ru-RU" altLang="ru-RU" sz="24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У· 0,01· Х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1.Выразить проценты в виде дроби.</a:t>
                      </a:r>
                    </a:p>
                    <a:p>
                      <a:r>
                        <a:rPr lang="ru-RU" sz="2400" i="1" dirty="0" smtClean="0"/>
                        <a:t>2.Умножить дробь на число.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60868">
                <a:tc gridSpan="3">
                  <a:txBody>
                    <a:bodyPr/>
                    <a:lstStyle/>
                    <a:p>
                      <a:r>
                        <a:rPr lang="ru-RU" sz="2400" i="1" dirty="0" smtClean="0"/>
                        <a:t>Пример решения: </a:t>
                      </a:r>
                      <a:r>
                        <a:rPr lang="ru-RU" sz="2400" b="1" i="1" dirty="0" smtClean="0">
                          <a:solidFill>
                            <a:srgbClr val="0070C0"/>
                          </a:solidFill>
                        </a:rPr>
                        <a:t>найти 15</a:t>
                      </a:r>
                      <a:r>
                        <a:rPr kumimoji="0" lang="ru-RU" alt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от 72км.</a:t>
                      </a:r>
                    </a:p>
                    <a:p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Решение: 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1) </a:t>
                      </a:r>
                      <a:r>
                        <a:rPr lang="ru-RU" sz="2400" b="1" i="1" dirty="0" smtClean="0">
                          <a:solidFill>
                            <a:srgbClr val="FF0000"/>
                          </a:solidFill>
                        </a:rPr>
                        <a:t>15</a:t>
                      </a:r>
                      <a:r>
                        <a:rPr kumimoji="0" lang="ru-RU" alt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= 0,15     2) 72∙ 0,15=10,8(км)</a:t>
                      </a:r>
                    </a:p>
                    <a:p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            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Ответ: 10,8 км.</a:t>
                      </a:r>
                      <a:endParaRPr lang="ru-RU" sz="2400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643570" y="2500306"/>
            <a:ext cx="26432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1.Составить пропорцию . 2.Найти неизвестный член пропорции.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7773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785786" y="5902585"/>
            <a:ext cx="1315524" cy="455373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643834" y="5921395"/>
            <a:ext cx="554023" cy="365125"/>
          </a:xfrm>
        </p:spPr>
        <p:txBody>
          <a:bodyPr/>
          <a:lstStyle/>
          <a:p>
            <a:pPr>
              <a:defRPr/>
            </a:pPr>
            <a:fld id="{DD62DCD4-5A4B-4E3E-AED9-1FE2A2EBCDFC}" type="slidenum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17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28033" y="27764"/>
            <a:ext cx="684076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2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типы задач на проценты</a:t>
            </a:r>
            <a:endParaRPr lang="ru-RU" sz="32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14348" y="642919"/>
          <a:ext cx="7715305" cy="5334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29149"/>
                <a:gridCol w="2547506"/>
                <a:gridCol w="2838650"/>
              </a:tblGrid>
              <a:tr h="558441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2.Нахождение числа по его проценту. 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0874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Способ решения  задачи.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08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 формуле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дробный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пропорцией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</a:tr>
              <a:tr h="1851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Известно,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Х% числа У равно А</a:t>
                      </a:r>
                      <a:r>
                        <a:rPr kumimoji="0" lang="ru-RU" alt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то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У= А : 0,01:Х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alt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1.Выразить проценты в виде дроби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alt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2.Разделить число на дробь.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51673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400" i="1" dirty="0" smtClean="0"/>
                        <a:t>Пример решения: </a:t>
                      </a:r>
                      <a:r>
                        <a:rPr kumimoji="0" lang="ru-RU" alt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5964"/>
                          </a:solidFill>
                          <a:effectLst/>
                          <a:latin typeface="Arial" panose="020B0604020202020204" pitchFamily="34" charset="0"/>
                          <a:ea typeface="Times New Roman" pitchFamily="18" charset="0"/>
                          <a:cs typeface="Arial" panose="020B0604020202020204" pitchFamily="34" charset="0"/>
                        </a:rPr>
                        <a:t>найти длину  ленты, если 25%  ее длины составляет 4см.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itchFamily="18" charset="0"/>
                          <a:cs typeface="Arial" panose="020B0604020202020204" pitchFamily="34" charset="0"/>
                        </a:rPr>
                        <a:t>Решение:</a:t>
                      </a:r>
                      <a:r>
                        <a:rPr kumimoji="0" lang="ru-RU" alt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Times New Roman" pitchFamily="18" charset="0"/>
                          <a:cs typeface="Arial" panose="020B0604020202020204" pitchFamily="34" charset="0"/>
                        </a:rPr>
                        <a:t>4 см - 25%,   25% = 0,25,    4: 0,25=16(см)</a:t>
                      </a:r>
                      <a:r>
                        <a:rPr kumimoji="0" lang="ru-RU" alt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Ответ: длина всей ленты  равна 16 см.</a:t>
                      </a:r>
                      <a:endParaRPr kumimoji="0" lang="ru-RU" alt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            </a:t>
                      </a:r>
                      <a:endParaRPr lang="ru-RU" sz="2400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643570" y="2143116"/>
            <a:ext cx="26432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1.Составить пропорцию . 2.Найти неизвестный член пропорции.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7773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785786" y="5929330"/>
            <a:ext cx="1315524" cy="455373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643834" y="5992833"/>
            <a:ext cx="554023" cy="365125"/>
          </a:xfrm>
        </p:spPr>
        <p:txBody>
          <a:bodyPr/>
          <a:lstStyle/>
          <a:p>
            <a:pPr>
              <a:defRPr/>
            </a:pPr>
            <a:fld id="{DD62DCD4-5A4B-4E3E-AED9-1FE2A2EBCDFC}" type="slidenum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18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28033" y="27764"/>
            <a:ext cx="684076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2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типы задач на проценты</a:t>
            </a:r>
            <a:endParaRPr lang="ru-RU" sz="32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14348" y="571480"/>
          <a:ext cx="7715305" cy="540024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00396"/>
                <a:gridCol w="2357454"/>
                <a:gridCol w="2357455"/>
              </a:tblGrid>
              <a:tr h="91893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3.Нахождение процентного отношения двух чисел 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464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Способ решения  задачи.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46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 формуле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дробный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пропорцией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</a:tr>
              <a:tr h="22232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Чтобы найти процентное отношение чисел, надо отношение этих чисел умножить на100%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Составить отношение  чисел.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alt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Умножить дробь на 100%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altLang="ru-RU" sz="2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54965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Пример решения: 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376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сколько процентов составляют 6г соли в растворе массой 150г.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Решение: 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6/150 · 100% = 4%</a:t>
                      </a: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Ответ: 4% раствора.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</a:t>
                      </a:r>
                      <a:endParaRPr lang="ru-RU" sz="2400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143636" y="2357430"/>
            <a:ext cx="22860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1.Составить пропорцию . 2.Найти неизвестный член пропорции.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7773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19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428604"/>
            <a:ext cx="684076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44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Примеры задач.</a:t>
            </a:r>
            <a:endParaRPr lang="ru-RU" sz="44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1214422"/>
            <a:ext cx="7429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i="1" dirty="0" smtClean="0">
                <a:cs typeface="Times New Roman" pitchFamily="18" charset="0"/>
              </a:rPr>
              <a:t>1) Задача на нахождение процентов от числа</a:t>
            </a:r>
            <a:endParaRPr lang="ru-RU" sz="2400" i="1" dirty="0" smtClean="0"/>
          </a:p>
          <a:p>
            <a:pPr>
              <a:defRPr/>
            </a:pPr>
            <a:r>
              <a:rPr lang="ru-RU" sz="2400" i="1" dirty="0" smtClean="0">
                <a:cs typeface="Times New Roman" pitchFamily="18" charset="0"/>
              </a:rPr>
              <a:t>     </a:t>
            </a:r>
            <a:r>
              <a:rPr lang="ru-RU" sz="2400" i="1" dirty="0" smtClean="0">
                <a:solidFill>
                  <a:srgbClr val="002060"/>
                </a:solidFill>
                <a:cs typeface="Times New Roman" pitchFamily="18" charset="0"/>
              </a:rPr>
              <a:t>Найти 25 % от 24.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85786" y="2000240"/>
          <a:ext cx="7572428" cy="3200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500462"/>
                <a:gridCol w="4071966"/>
              </a:tblGrid>
              <a:tr h="3191830">
                <a:tc>
                  <a:txBody>
                    <a:bodyPr/>
                    <a:lstStyle/>
                    <a:p>
                      <a:pPr algn="ctr"/>
                      <a:r>
                        <a:rPr lang="ru-RU" sz="180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Способ 1 (дробный). </a:t>
                      </a:r>
                    </a:p>
                    <a:p>
                      <a:pPr marL="0" indent="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 2"/>
                        <a:buNone/>
                        <a:defRPr/>
                      </a:pP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Переведем проценты </a:t>
                      </a:r>
                    </a:p>
                    <a:p>
                      <a:pPr marL="0" indent="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 2"/>
                        <a:buNone/>
                        <a:defRPr/>
                      </a:pP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в дробь: </a:t>
                      </a:r>
                    </a:p>
                    <a:p>
                      <a:pPr marL="0" indent="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 2"/>
                        <a:buNone/>
                        <a:defRPr/>
                      </a:pP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25% = 25/100 = 1/4                     </a:t>
                      </a:r>
                    </a:p>
                    <a:p>
                      <a:pPr marL="0" indent="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 2"/>
                        <a:buNone/>
                        <a:defRPr/>
                      </a:pP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Найдем дробь </a:t>
                      </a:r>
                    </a:p>
                    <a:p>
                      <a:pPr marL="0" indent="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 2"/>
                        <a:buNone/>
                        <a:defRPr/>
                      </a:pP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от числа: </a:t>
                      </a:r>
                    </a:p>
                    <a:p>
                      <a:pPr marL="0" indent="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 2"/>
                        <a:buNone/>
                        <a:defRPr/>
                      </a:pP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24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Arial" pitchFamily="34" charset="0"/>
                        </a:rPr>
                        <a:t> 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·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 1/4 = 6</a:t>
                      </a:r>
                    </a:p>
                    <a:p>
                      <a:pPr marL="0" indent="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 2"/>
                        <a:buNone/>
                        <a:defRPr/>
                      </a:pP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Ответ: 6. 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Способ 2   (пропорциональный).</a:t>
                      </a:r>
                    </a:p>
                    <a:p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Составим пропорцию: </a:t>
                      </a:r>
                    </a:p>
                    <a:p>
                      <a:pPr algn="ctr"/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24 – 100%</a:t>
                      </a:r>
                    </a:p>
                    <a:p>
                      <a:pPr algn="ctr"/>
                      <a:r>
                        <a:rPr lang="ru-RU" sz="2400" b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х</a:t>
                      </a:r>
                      <a:r>
                        <a:rPr lang="ru-RU" sz="24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  -  25% </a:t>
                      </a:r>
                    </a:p>
                    <a:p>
                      <a:pPr algn="ctr"/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Найдем неизвестный член пропорции:</a:t>
                      </a:r>
                    </a:p>
                    <a:p>
                      <a:pPr algn="l"/>
                      <a:r>
                        <a:rPr lang="ru-RU" sz="2400" b="0" i="1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х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 = (24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· 25) : 100 =  6</a:t>
                      </a:r>
                    </a:p>
                    <a:p>
                      <a:pPr algn="ctr"/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Ответ: 6.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 </a:t>
                      </a:r>
                      <a:endParaRPr lang="ru-RU" sz="24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69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 bwMode="auto">
          <a:xfrm>
            <a:off x="1285875" y="4929188"/>
            <a:ext cx="2143125" cy="4619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6072188" y="4929188"/>
            <a:ext cx="2286000" cy="4619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</a:t>
            </a:r>
          </a:p>
        </p:txBody>
      </p:sp>
      <p:pic>
        <p:nvPicPr>
          <p:cNvPr id="5" name="Picture 7" descr="H:\Documents and Settings\Aida\Рабочий стол\ff962c65118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58191" y="71445"/>
            <a:ext cx="661984" cy="928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14"/>
          <p:cNvSpPr>
            <a:spLocks noChangeArrowheads="1"/>
          </p:cNvSpPr>
          <p:nvPr/>
        </p:nvSpPr>
        <p:spPr bwMode="auto">
          <a:xfrm>
            <a:off x="2428875" y="71438"/>
            <a:ext cx="43846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3600" b="1" cap="all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 bwMode="auto">
          <a:xfrm>
            <a:off x="1785938" y="642938"/>
            <a:ext cx="5715000" cy="1587"/>
          </a:xfrm>
          <a:prstGeom prst="line">
            <a:avLst/>
          </a:prstGeom>
          <a:ln w="38100">
            <a:solidFill>
              <a:srgbClr val="C00000"/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 bwMode="auto">
          <a:xfrm>
            <a:off x="3143250" y="2214563"/>
            <a:ext cx="2962275" cy="1955800"/>
          </a:xfrm>
          <a:prstGeom prst="roundRect">
            <a:avLst>
              <a:gd name="adj" fmla="val 1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Прямоугольная выноска 11"/>
          <p:cNvSpPr/>
          <p:nvPr/>
        </p:nvSpPr>
        <p:spPr bwMode="auto">
          <a:xfrm>
            <a:off x="428625" y="2214563"/>
            <a:ext cx="2605088" cy="1601787"/>
          </a:xfrm>
          <a:prstGeom prst="wedgeRectCallout">
            <a:avLst>
              <a:gd name="adj1" fmla="val 56134"/>
              <a:gd name="adj2" fmla="val 69078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Систематизация имеющихся знаний и получение новых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ая выноска 12"/>
          <p:cNvSpPr/>
          <p:nvPr/>
        </p:nvSpPr>
        <p:spPr bwMode="auto">
          <a:xfrm>
            <a:off x="2428875" y="784225"/>
            <a:ext cx="4214813" cy="1073150"/>
          </a:xfrm>
          <a:prstGeom prst="wedgeRectCallout">
            <a:avLst>
              <a:gd name="adj1" fmla="val -3211"/>
              <a:gd name="adj2" fmla="val 8110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Значимость темы в жизни каждого человека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 bwMode="auto">
          <a:xfrm>
            <a:off x="3286116" y="4214818"/>
            <a:ext cx="2857519" cy="1714495"/>
          </a:xfrm>
          <a:prstGeom prst="roundRect">
            <a:avLst>
              <a:gd name="adj" fmla="val 1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Прямоугольная выноска 14"/>
          <p:cNvSpPr/>
          <p:nvPr/>
        </p:nvSpPr>
        <p:spPr bwMode="auto">
          <a:xfrm flipH="1">
            <a:off x="6357938" y="2286000"/>
            <a:ext cx="2605087" cy="1601788"/>
          </a:xfrm>
          <a:prstGeom prst="wedgeRectCallout">
            <a:avLst>
              <a:gd name="adj1" fmla="val 61632"/>
              <a:gd name="adj2" fmla="val 62200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учения у обучающегося</a:t>
            </a:r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3071813" y="5929313"/>
            <a:ext cx="3357562" cy="4619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</a:t>
            </a:r>
          </a:p>
        </p:txBody>
      </p:sp>
      <p:pic>
        <p:nvPicPr>
          <p:cNvPr id="49155" name="Picture 3" descr="C:\Users\Преподаватель\Desktop\IMG_15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241168"/>
            <a:ext cx="3000396" cy="1902212"/>
          </a:xfrm>
          <a:prstGeom prst="rect">
            <a:avLst/>
          </a:prstGeom>
          <a:noFill/>
        </p:spPr>
      </p:pic>
      <p:sp>
        <p:nvSpPr>
          <p:cNvPr id="11" name="Овал 3"/>
          <p:cNvSpPr>
            <a:spLocks noChangeArrowheads="1"/>
          </p:cNvSpPr>
          <p:nvPr/>
        </p:nvSpPr>
        <p:spPr bwMode="auto">
          <a:xfrm>
            <a:off x="4429124" y="1857364"/>
            <a:ext cx="760408" cy="739770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altLang="ru-RU" sz="4000" b="1" dirty="0">
                <a:solidFill>
                  <a:srgbClr val="C00000"/>
                </a:solidFill>
              </a:rPr>
              <a:t>?</a:t>
            </a:r>
          </a:p>
        </p:txBody>
      </p:sp>
      <p:grpSp>
        <p:nvGrpSpPr>
          <p:cNvPr id="25" name="Группа 24"/>
          <p:cNvGrpSpPr/>
          <p:nvPr/>
        </p:nvGrpSpPr>
        <p:grpSpPr>
          <a:xfrm>
            <a:off x="3428992" y="4286256"/>
            <a:ext cx="2571768" cy="1579106"/>
            <a:chOff x="3428991" y="4286256"/>
            <a:chExt cx="2286014" cy="1579106"/>
          </a:xfrm>
        </p:grpSpPr>
        <p:pic>
          <p:nvPicPr>
            <p:cNvPr id="16" name="Picture 2" descr="http://www.vseodetyah.com/editorfiles/rabochee-mesto-shkolnika-02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flipH="1">
              <a:off x="3428991" y="4286256"/>
              <a:ext cx="2286014" cy="1571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56" name="Picture 4" descr="C:\Users\Преподаватель\Desktop\IMG_1526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643306" y="4286256"/>
              <a:ext cx="1785950" cy="1579106"/>
            </a:xfrm>
            <a:prstGeom prst="rect">
              <a:avLst/>
            </a:prstGeom>
            <a:noFill/>
          </p:spPr>
        </p:pic>
      </p:grpSp>
      <p:pic>
        <p:nvPicPr>
          <p:cNvPr id="26" name="Picture 4" descr="https://www.syl.ru/misc/i/ai/185627/769247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928801" cy="1928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https://www.syl.ru/misc/i/ai/185627/769247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44" y="1"/>
            <a:ext cx="1857356" cy="18573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20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357166"/>
            <a:ext cx="684076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44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Примеры задач.</a:t>
            </a:r>
            <a:endParaRPr lang="ru-RU" sz="44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142984"/>
            <a:ext cx="7643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i="1" dirty="0" smtClean="0">
                <a:cs typeface="Times New Roman" pitchFamily="18" charset="0"/>
              </a:rPr>
              <a:t>2)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85786" y="2428868"/>
          <a:ext cx="7572428" cy="3200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500462"/>
                <a:gridCol w="4071966"/>
              </a:tblGrid>
              <a:tr h="3191830">
                <a:tc>
                  <a:txBody>
                    <a:bodyPr/>
                    <a:lstStyle/>
                    <a:p>
                      <a:pPr algn="ctr"/>
                      <a:r>
                        <a:rPr lang="ru-RU" sz="180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Способ 1 (дробный). </a:t>
                      </a:r>
                    </a:p>
                    <a:p>
                      <a:pPr marL="0" indent="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 2"/>
                        <a:buNone/>
                        <a:defRPr/>
                      </a:pP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Переведем проценты </a:t>
                      </a:r>
                    </a:p>
                    <a:p>
                      <a:pPr marL="0" indent="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 2"/>
                        <a:buNone/>
                        <a:defRPr/>
                      </a:pP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в дробь: </a:t>
                      </a:r>
                    </a:p>
                    <a:p>
                      <a:pPr marL="0" indent="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 2"/>
                        <a:buNone/>
                        <a:defRPr/>
                      </a:pP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25% = 25/100 = 1/4 </a:t>
                      </a:r>
                    </a:p>
                    <a:p>
                      <a:pPr marL="0" indent="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 2"/>
                        <a:buNone/>
                        <a:defRPr/>
                      </a:pP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   Найдем число по значению дроби: </a:t>
                      </a:r>
                    </a:p>
                    <a:p>
                      <a:pPr marL="0" indent="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 2"/>
                        <a:buNone/>
                        <a:defRPr/>
                      </a:pP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24: 1/4  =  96                  </a:t>
                      </a:r>
                    </a:p>
                    <a:p>
                      <a:pPr marL="0" indent="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 2"/>
                        <a:buNone/>
                        <a:defRPr/>
                      </a:pP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Ответ:96. 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Способ 2   (пропорциональный).</a:t>
                      </a:r>
                    </a:p>
                    <a:p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Составим пропорцию: </a:t>
                      </a:r>
                    </a:p>
                    <a:p>
                      <a:pPr algn="ctr"/>
                      <a:r>
                        <a:rPr lang="ru-RU" sz="2400" b="0" i="1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х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 – 100%</a:t>
                      </a:r>
                    </a:p>
                    <a:p>
                      <a:pPr algn="ctr"/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24  -  25% </a:t>
                      </a:r>
                    </a:p>
                    <a:p>
                      <a:pPr algn="ctr"/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Найдем неизвестный член пропорции:</a:t>
                      </a:r>
                    </a:p>
                    <a:p>
                      <a:pPr algn="l"/>
                      <a:r>
                        <a:rPr lang="ru-RU" sz="2400" b="0" i="1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х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 = (24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· 100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%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) :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25% 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= 96</a:t>
                      </a:r>
                    </a:p>
                    <a:p>
                      <a:pPr algn="ctr"/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Ответ: 96.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 </a:t>
                      </a:r>
                      <a:endParaRPr lang="ru-RU" sz="24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000100" y="1142984"/>
            <a:ext cx="7358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cs typeface="Times New Roman" pitchFamily="18" charset="0"/>
              </a:rPr>
              <a:t>Задача на нахождение числа по значению его процентов.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rgbClr val="002060"/>
                </a:solidFill>
                <a:cs typeface="Times New Roman" pitchFamily="18" charset="0"/>
              </a:rPr>
              <a:t>Найти число, 25 % от которого равны 24.</a:t>
            </a:r>
            <a:endParaRPr lang="ru-RU" sz="2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21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357166"/>
            <a:ext cx="684076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44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Примеры задач.</a:t>
            </a:r>
            <a:endParaRPr lang="ru-RU" sz="44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142984"/>
            <a:ext cx="7643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2400" i="1" dirty="0" smtClean="0"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85786" y="2000240"/>
          <a:ext cx="7572428" cy="362045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500462"/>
                <a:gridCol w="4071966"/>
              </a:tblGrid>
              <a:tr h="3620458">
                <a:tc>
                  <a:txBody>
                    <a:bodyPr/>
                    <a:lstStyle/>
                    <a:p>
                      <a:pPr algn="ctr"/>
                      <a:r>
                        <a:rPr lang="ru-RU" sz="180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Способ 1 (дробный). </a:t>
                      </a:r>
                    </a:p>
                    <a:p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Составим</a:t>
                      </a:r>
                    </a:p>
                    <a:p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отношение:</a:t>
                      </a:r>
                    </a:p>
                    <a:p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12/ 30 = 2/5</a:t>
                      </a:r>
                    </a:p>
                    <a:p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Умножим отношение на 100%: </a:t>
                      </a:r>
                    </a:p>
                    <a:p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2/5 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· 100% = 40% </a:t>
                      </a:r>
                    </a:p>
                    <a:p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Ответ: 40% </a:t>
                      </a:r>
                      <a:endParaRPr lang="ru-RU" sz="24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Способ 2   (пропорциональный).</a:t>
                      </a:r>
                    </a:p>
                    <a:p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Составим пропорцию: </a:t>
                      </a:r>
                    </a:p>
                    <a:p>
                      <a:pPr algn="ctr"/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    30 – 100%</a:t>
                      </a:r>
                    </a:p>
                    <a:p>
                      <a:pPr algn="ctr"/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12  -  </a:t>
                      </a:r>
                      <a:r>
                        <a:rPr lang="ru-RU" sz="2400" b="0" i="1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х%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Найдем неизвестный член пропорции:</a:t>
                      </a:r>
                    </a:p>
                    <a:p>
                      <a:pPr algn="l"/>
                      <a:r>
                        <a:rPr lang="ru-RU" sz="2400" b="0" i="1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х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 = (12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· 100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%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) :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30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= 40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%</a:t>
                      </a:r>
                      <a:endParaRPr lang="ru-RU" sz="2400" b="0" i="1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Ответ: 40%.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 </a:t>
                      </a:r>
                      <a:endParaRPr lang="ru-RU" sz="2400" b="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714348" y="1142984"/>
            <a:ext cx="7786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 </a:t>
            </a:r>
            <a:r>
              <a:rPr lang="ru-RU" sz="2400" i="1" dirty="0" smtClean="0">
                <a:cs typeface="Times New Roman" pitchFamily="18" charset="0"/>
              </a:rPr>
              <a:t>3) Задача на нахождение процентного отношения.</a:t>
            </a:r>
            <a:endParaRPr lang="ru-RU" sz="2400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1571612"/>
            <a:ext cx="7643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  <a:cs typeface="Times New Roman" pitchFamily="18" charset="0"/>
              </a:rPr>
              <a:t>Найти, сколько процентов  12 составляет от 30.</a:t>
            </a:r>
            <a:endParaRPr lang="ru-RU" sz="2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22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357166"/>
            <a:ext cx="684076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44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Примеры задач.</a:t>
            </a:r>
            <a:endParaRPr lang="ru-RU" sz="44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142984"/>
            <a:ext cx="7643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2400" i="1" dirty="0" smtClean="0"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85786" y="2214554"/>
          <a:ext cx="7643866" cy="1188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643866"/>
              </a:tblGrid>
              <a:tr h="1143008">
                <a:tc>
                  <a:txBody>
                    <a:bodyPr/>
                    <a:lstStyle/>
                    <a:p>
                      <a:pPr algn="l"/>
                      <a:r>
                        <a:rPr lang="ru-RU" sz="180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Способ 1 (дробный). </a:t>
                      </a:r>
                      <a:r>
                        <a:rPr lang="ru-RU" sz="1800" i="1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cs typeface="Times New Roman" pitchFamily="18" charset="0"/>
                        </a:rPr>
                        <a:t>       </a:t>
                      </a:r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Решение: </a:t>
                      </a:r>
                    </a:p>
                    <a:p>
                      <a:pPr algn="ctr"/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180 + 0,25 · 180 = =180 + 45 = 225 (руб.)</a:t>
                      </a:r>
                    </a:p>
                    <a:p>
                      <a:pPr algn="l"/>
                      <a:r>
                        <a:rPr lang="ru-RU" sz="2400" b="0" i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Ответ: 225 рублей  </a:t>
                      </a:r>
                      <a:endParaRPr lang="ru-RU" sz="2400" b="0" i="1" dirty="0" smtClean="0">
                        <a:solidFill>
                          <a:schemeClr val="bg2">
                            <a:lumMod val="10000"/>
                          </a:schemeClr>
                        </a:solidFill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714348" y="1142984"/>
            <a:ext cx="7786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1428736"/>
            <a:ext cx="7715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i="1" dirty="0" smtClean="0">
                <a:solidFill>
                  <a:srgbClr val="002060"/>
                </a:solidFill>
              </a:rPr>
              <a:t>Сколько будет стоить  альбом, если его цена  повысится на 25% (первоначальная цена -180 руб.).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8662" y="1071546"/>
            <a:ext cx="75009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i="1" dirty="0" smtClean="0">
                <a:cs typeface="Times New Roman" pitchFamily="18" charset="0"/>
              </a:rPr>
              <a:t>4) Задача на увеличение на </a:t>
            </a:r>
            <a:r>
              <a:rPr lang="ru-RU" sz="2400" i="1" dirty="0" err="1" smtClean="0">
                <a:cs typeface="Times New Roman" pitchFamily="18" charset="0"/>
              </a:rPr>
              <a:t>р%</a:t>
            </a:r>
            <a:endParaRPr lang="ru-RU" sz="2400" i="1" dirty="0" smtClean="0">
              <a:cs typeface="Times New Roman" pitchFamily="18" charset="0"/>
            </a:endParaRPr>
          </a:p>
          <a:p>
            <a:pPr marL="342900" indent="-3429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i="1" dirty="0" smtClean="0">
                <a:cs typeface="Times New Roman" pitchFamily="18" charset="0"/>
              </a:rPr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3429000"/>
            <a:ext cx="7500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i="1" dirty="0" smtClean="0">
                <a:cs typeface="Times New Roman" pitchFamily="18" charset="0"/>
              </a:rPr>
              <a:t>5) Задача на уменьшение на </a:t>
            </a:r>
            <a:r>
              <a:rPr lang="ru-RU" sz="2400" i="1" dirty="0" err="1" smtClean="0">
                <a:cs typeface="Times New Roman" pitchFamily="18" charset="0"/>
              </a:rPr>
              <a:t>р%</a:t>
            </a:r>
            <a:endParaRPr lang="ru-RU" sz="2400" i="1" dirty="0" smtClean="0"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3857628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Шапка стоит 20000 рублей. Летом на распродаже она подешевела на 25%.  За сколько рублей можно купить шапку  на распродаже</a:t>
            </a:r>
            <a:r>
              <a:rPr lang="ru-RU" sz="2400" dirty="0" smtClean="0">
                <a:solidFill>
                  <a:srgbClr val="002060"/>
                </a:solidFill>
              </a:rPr>
              <a:t>?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85786" y="4929198"/>
            <a:ext cx="7643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i="1" dirty="0" smtClean="0">
                <a:solidFill>
                  <a:schemeClr val="bg2">
                    <a:lumMod val="10000"/>
                  </a:schemeClr>
                </a:solidFill>
              </a:rPr>
              <a:t>Решение:  20000( 1- 0,25)=15000 (руб. )</a:t>
            </a:r>
          </a:p>
          <a:p>
            <a:pPr>
              <a:defRPr/>
            </a:pPr>
            <a:r>
              <a:rPr lang="ru-RU" sz="2400" i="1" dirty="0" smtClean="0">
                <a:solidFill>
                  <a:schemeClr val="bg2">
                    <a:lumMod val="10000"/>
                  </a:schemeClr>
                </a:solidFill>
              </a:rPr>
              <a:t>Ответ: за 15000 рублей.</a:t>
            </a:r>
          </a:p>
        </p:txBody>
      </p:sp>
    </p:spTree>
    <p:extLst>
      <p:ext uri="{BB962C8B-B14F-4D97-AF65-F5344CB8AC3E}">
        <p14:creationId xmlns="" xmlns:p14="http://schemas.microsoft.com/office/powerpoint/2010/main" val="69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23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98616" y="620688"/>
            <a:ext cx="684076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44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Проценты в школьной жизни</a:t>
            </a:r>
            <a:endParaRPr lang="ru-RU" sz="44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2143116"/>
            <a:ext cx="72866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В школьной жизни тоже широко используются проценты. Такие показатели, как успеваемость, посещаемость уроков, качество написания диагностических работ всегда указывают в процентах. В процентном отношении можно сказать о соотношении девочек и мальчиков в школе, о соотношении учащихся начальной и основной школы и многое другое.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34217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24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357166"/>
            <a:ext cx="684076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44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Увлечения учащихся нашего класса</a:t>
            </a:r>
            <a:endParaRPr lang="ru-RU" sz="44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000100" y="1571612"/>
          <a:ext cx="7215238" cy="4175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21598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25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85728"/>
            <a:ext cx="68407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6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Проценты на разных предметах  в школе</a:t>
            </a:r>
            <a:endParaRPr lang="ru-RU" sz="36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2143116"/>
            <a:ext cx="72866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214422"/>
            <a:ext cx="785818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200" i="1" dirty="0" smtClean="0">
                <a:solidFill>
                  <a:srgbClr val="C00000"/>
                </a:solidFill>
              </a:rPr>
              <a:t>1. Математика:</a:t>
            </a:r>
          </a:p>
          <a:p>
            <a:pPr>
              <a:defRPr/>
            </a:pPr>
            <a:r>
              <a:rPr lang="ru-RU" sz="2200" i="1" dirty="0" smtClean="0"/>
              <a:t>На сколько % увеличится площадь прямоугольника,</a:t>
            </a:r>
          </a:p>
          <a:p>
            <a:pPr>
              <a:defRPr/>
            </a:pPr>
            <a:r>
              <a:rPr lang="ru-RU" sz="2200" i="1" dirty="0" smtClean="0"/>
              <a:t> если  его длину увеличить на 30%, а ширину - на 20%? </a:t>
            </a:r>
          </a:p>
          <a:p>
            <a:pPr>
              <a:defRPr/>
            </a:pPr>
            <a:r>
              <a:rPr lang="ru-RU" sz="2200" i="1" dirty="0" smtClean="0">
                <a:solidFill>
                  <a:srgbClr val="002060"/>
                </a:solidFill>
              </a:rPr>
              <a:t> ( 1+0,3)(1+0,2) - 1 = 0,56 · 100% = 56%</a:t>
            </a:r>
          </a:p>
          <a:p>
            <a:pPr>
              <a:defRPr/>
            </a:pPr>
            <a:r>
              <a:rPr lang="ru-RU" sz="2200" i="1" dirty="0" smtClean="0">
                <a:solidFill>
                  <a:srgbClr val="C00000"/>
                </a:solidFill>
              </a:rPr>
              <a:t>2.Физкультура:</a:t>
            </a:r>
          </a:p>
          <a:p>
            <a:pPr>
              <a:defRPr/>
            </a:pPr>
            <a:r>
              <a:rPr lang="ru-RU" sz="2200" i="1" dirty="0" smtClean="0"/>
              <a:t>На соревнованиях по бегу Александр М. пробежал дистанцию за 1мин 48 сек, а Иван М. - на 15% быстрее. Какой   результат показал  Иван М?</a:t>
            </a:r>
          </a:p>
          <a:p>
            <a:pPr>
              <a:defRPr/>
            </a:pPr>
            <a:r>
              <a:rPr lang="ru-RU" sz="2200" i="1" dirty="0" smtClean="0"/>
              <a:t> </a:t>
            </a:r>
            <a:r>
              <a:rPr lang="ru-RU" sz="2200" i="1" dirty="0" smtClean="0">
                <a:solidFill>
                  <a:srgbClr val="002060"/>
                </a:solidFill>
              </a:rPr>
              <a:t>108сек - 0,15 · 108 сек = 91,8 сек</a:t>
            </a:r>
          </a:p>
          <a:p>
            <a:pPr>
              <a:defRPr/>
            </a:pPr>
            <a:r>
              <a:rPr lang="ru-RU" sz="2200" i="1" dirty="0" smtClean="0">
                <a:solidFill>
                  <a:srgbClr val="C00000"/>
                </a:solidFill>
              </a:rPr>
              <a:t>3) Химия:</a:t>
            </a:r>
            <a:r>
              <a:rPr lang="ru-RU" sz="2200" i="1" dirty="0" smtClean="0"/>
              <a:t>                                                                                                                                                                  Сплав содержит 62% олова и 38% свинца. Сколько граммов  олова и сколько свинца в 400г сплава? </a:t>
            </a:r>
          </a:p>
          <a:p>
            <a:pPr>
              <a:defRPr/>
            </a:pPr>
            <a:r>
              <a:rPr lang="ru-RU" sz="2200" i="1" dirty="0" smtClean="0">
                <a:solidFill>
                  <a:srgbClr val="002060"/>
                </a:solidFill>
              </a:rPr>
              <a:t>1)400 · 0,62=248(г олова);   2)400 · 0,38=152(г свинца) .</a:t>
            </a:r>
          </a:p>
        </p:txBody>
      </p:sp>
    </p:spTree>
    <p:extLst>
      <p:ext uri="{BB962C8B-B14F-4D97-AF65-F5344CB8AC3E}">
        <p14:creationId xmlns="" xmlns:p14="http://schemas.microsoft.com/office/powerpoint/2010/main" val="334217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26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357166"/>
            <a:ext cx="68407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6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Проценты на разных предметах  в школе</a:t>
            </a:r>
            <a:endParaRPr lang="ru-RU" sz="36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2143116"/>
            <a:ext cx="72866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85786" y="1643050"/>
          <a:ext cx="6500858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6148"/>
                <a:gridCol w="3214710"/>
              </a:tblGrid>
              <a:tr h="235939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 smtClean="0">
                          <a:solidFill>
                            <a:schemeClr val="tx1"/>
                          </a:solidFill>
                        </a:rPr>
                        <a:t>Общая площадь Москвы</a:t>
                      </a:r>
                      <a:endParaRPr lang="ru-RU" sz="24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 smtClean="0">
                          <a:solidFill>
                            <a:schemeClr val="tx1"/>
                          </a:solidFill>
                        </a:rPr>
                        <a:t>Площадь района </a:t>
                      </a:r>
                      <a:r>
                        <a:rPr lang="ru-RU" sz="2400" b="0" i="1" dirty="0" err="1" smtClean="0">
                          <a:solidFill>
                            <a:schemeClr val="tx1"/>
                          </a:solidFill>
                        </a:rPr>
                        <a:t>Марьино</a:t>
                      </a:r>
                      <a:endParaRPr lang="ru-RU" sz="24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46203"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/>
                        <a:t>2561км</a:t>
                      </a:r>
                      <a:r>
                        <a:rPr lang="ru-RU" sz="2400" i="1" baseline="30000" dirty="0" smtClean="0"/>
                        <a:t>2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/>
                        <a:t>12км</a:t>
                      </a:r>
                      <a:r>
                        <a:rPr lang="ru-RU" sz="2400" i="1" baseline="30000" dirty="0" smtClean="0"/>
                        <a:t>2</a:t>
                      </a:r>
                      <a:endParaRPr lang="ru-RU" sz="2400" i="1" dirty="0"/>
                    </a:p>
                  </a:txBody>
                  <a:tcPr/>
                </a:tc>
              </a:tr>
              <a:tr h="246203"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/>
                        <a:t>100 %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/>
                        <a:t>? %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000100" y="1214422"/>
            <a:ext cx="62151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i="1" dirty="0" smtClean="0">
                <a:solidFill>
                  <a:srgbClr val="C00000"/>
                </a:solidFill>
              </a:rPr>
              <a:t>4.География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14480" y="3429000"/>
            <a:ext cx="4000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12 ∙ 100% : 2561=0,47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29190" y="3429000"/>
            <a:ext cx="458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%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3786190"/>
            <a:ext cx="18693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5. Биология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4143380"/>
            <a:ext cx="75724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>
              <a:defRPr/>
            </a:pPr>
            <a:r>
              <a:rPr lang="ru-RU" sz="2400" i="1" dirty="0" smtClean="0"/>
              <a:t>Дуб  посажен на 32 года раньше сосны. Сколько  лет каждому дереву, если возраст сосны составляет  80% возраста дуба? </a:t>
            </a:r>
            <a:r>
              <a:rPr lang="ru-RU" sz="2400" i="1" dirty="0" err="1" smtClean="0">
                <a:solidFill>
                  <a:srgbClr val="002060"/>
                </a:solidFill>
              </a:rPr>
              <a:t>х</a:t>
            </a:r>
            <a:r>
              <a:rPr lang="ru-RU" sz="2400" i="1" dirty="0" smtClean="0">
                <a:solidFill>
                  <a:srgbClr val="002060"/>
                </a:solidFill>
              </a:rPr>
              <a:t> - 0,8х = 32</a:t>
            </a:r>
            <a:r>
              <a:rPr lang="ru-RU" sz="2400" i="1" dirty="0" smtClean="0"/>
              <a:t>, </a:t>
            </a:r>
            <a:r>
              <a:rPr lang="ru-RU" sz="2400" i="1" dirty="0" smtClean="0">
                <a:solidFill>
                  <a:srgbClr val="002060"/>
                </a:solidFill>
              </a:rPr>
              <a:t>х=160(лет дубу) , 0,8х = 0,8·160 =128 (лет сосне)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34217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27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357166"/>
            <a:ext cx="68407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6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Проценты на разных предметах  в школе</a:t>
            </a:r>
            <a:endParaRPr lang="ru-RU" sz="36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2143116"/>
            <a:ext cx="72866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1214422"/>
            <a:ext cx="62151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6.  Физика</a:t>
            </a:r>
            <a:endParaRPr lang="ru-RU" sz="2400" i="1" dirty="0" smtClean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14348" y="1500174"/>
            <a:ext cx="76438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>
              <a:defRPr/>
            </a:pPr>
            <a:r>
              <a:rPr lang="ru-RU" sz="2400" i="1" dirty="0" smtClean="0">
                <a:solidFill>
                  <a:schemeClr val="bg2">
                    <a:lumMod val="10000"/>
                  </a:schemeClr>
                </a:solidFill>
              </a:rPr>
              <a:t>Средняя скорость бегуна на короткие дистанции составляет 10 м/с, а средняя скорость пешехода на 82% меньше. Какова средняя скорость пешехода?  </a:t>
            </a:r>
            <a:r>
              <a:rPr lang="ru-RU" sz="2400" i="1" dirty="0" err="1" smtClean="0">
                <a:solidFill>
                  <a:srgbClr val="002060"/>
                </a:solidFill>
              </a:rPr>
              <a:t>х</a:t>
            </a:r>
            <a:r>
              <a:rPr lang="ru-RU" sz="2400" i="1" dirty="0" smtClean="0">
                <a:solidFill>
                  <a:srgbClr val="002060"/>
                </a:solidFill>
              </a:rPr>
              <a:t> = (10 · 82%) : 100% = 8,2 (м/с);</a:t>
            </a:r>
          </a:p>
          <a:p>
            <a:pPr fontAlgn="ctr">
              <a:defRPr/>
            </a:pPr>
            <a:r>
              <a:rPr lang="ru-RU" sz="2400" i="1" dirty="0" smtClean="0">
                <a:solidFill>
                  <a:srgbClr val="002060"/>
                </a:solidFill>
              </a:rPr>
              <a:t> 10 – 8,2 = 1,8(м/с) – средняя скорость пешехода.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3286124"/>
            <a:ext cx="2427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>
              <a:defRPr/>
            </a:pPr>
            <a:r>
              <a:rPr lang="ru-RU" sz="2400" i="1" dirty="0" smtClean="0">
                <a:solidFill>
                  <a:srgbClr val="C00000"/>
                </a:solidFill>
              </a:rPr>
              <a:t>7. История      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14348" y="3571876"/>
            <a:ext cx="76438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bg2">
                    <a:lumMod val="10000"/>
                  </a:schemeClr>
                </a:solidFill>
              </a:rPr>
              <a:t>Императрица Екатерина </a:t>
            </a:r>
            <a:r>
              <a:rPr lang="en-US" sz="2400" i="1" dirty="0" smtClean="0">
                <a:solidFill>
                  <a:schemeClr val="bg2">
                    <a:lumMod val="10000"/>
                  </a:schemeClr>
                </a:solidFill>
              </a:rPr>
              <a:t>III </a:t>
            </a:r>
            <a:r>
              <a:rPr lang="ru-RU" sz="2400" i="1" dirty="0" smtClean="0">
                <a:solidFill>
                  <a:schemeClr val="bg2">
                    <a:lumMod val="10000"/>
                  </a:schemeClr>
                </a:solidFill>
              </a:rPr>
              <a:t>Великая правила в России 34 года, что составляет 89% от периода правления русского царя первого российского императора Петра </a:t>
            </a:r>
            <a:r>
              <a:rPr lang="en-US" sz="2400" i="1" dirty="0" smtClean="0">
                <a:solidFill>
                  <a:schemeClr val="bg2">
                    <a:lumMod val="10000"/>
                  </a:schemeClr>
                </a:solidFill>
              </a:rPr>
              <a:t>I</a:t>
            </a:r>
            <a:r>
              <a:rPr lang="ru-RU" sz="2400" i="1" dirty="0" smtClean="0">
                <a:solidFill>
                  <a:schemeClr val="bg2">
                    <a:lumMod val="10000"/>
                  </a:schemeClr>
                </a:solidFill>
              </a:rPr>
              <a:t> Великого. Сколько лет правил Петр</a:t>
            </a:r>
            <a:r>
              <a:rPr lang="en-US" sz="2400" i="1" dirty="0" smtClean="0">
                <a:solidFill>
                  <a:schemeClr val="bg2">
                    <a:lumMod val="10000"/>
                  </a:schemeClr>
                </a:solidFill>
              </a:rPr>
              <a:t> I</a:t>
            </a:r>
            <a:r>
              <a:rPr lang="ru-RU" sz="2400" i="1" dirty="0" smtClean="0">
                <a:solidFill>
                  <a:schemeClr val="bg2">
                    <a:lumMod val="10000"/>
                  </a:schemeClr>
                </a:solidFill>
              </a:rPr>
              <a:t>?  </a:t>
            </a:r>
            <a:r>
              <a:rPr lang="ru-RU" sz="2400" i="1" dirty="0" smtClean="0">
                <a:solidFill>
                  <a:srgbClr val="002060"/>
                </a:solidFill>
              </a:rPr>
              <a:t>(34 · 100%) :  89% = 36 (лет) правил Петр </a:t>
            </a:r>
            <a:r>
              <a:rPr lang="en-US" sz="2400" i="1" dirty="0" smtClean="0">
                <a:solidFill>
                  <a:srgbClr val="002060"/>
                </a:solidFill>
              </a:rPr>
              <a:t>I</a:t>
            </a:r>
            <a:r>
              <a:rPr lang="ru-RU" sz="2400" i="1" dirty="0" smtClean="0">
                <a:solidFill>
                  <a:srgbClr val="002060"/>
                </a:solidFill>
              </a:rPr>
              <a:t> Великий . </a:t>
            </a:r>
            <a:endParaRPr lang="ru-RU" sz="2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217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28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357166"/>
            <a:ext cx="68407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6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 опроса по  теме «Проценты в нашей жизни»</a:t>
            </a:r>
            <a:endParaRPr lang="ru-RU" sz="36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2143116"/>
            <a:ext cx="72866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1428736"/>
            <a:ext cx="75724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Опрос проводился среди учащихся 6г класса и их родителей. В результате мы получили ответы на два вопроса: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1.</a:t>
            </a:r>
            <a:r>
              <a:rPr lang="ru-RU" sz="2400" dirty="0" smtClean="0">
                <a:solidFill>
                  <a:srgbClr val="002060"/>
                </a:solidFill>
              </a:rPr>
              <a:t>     </a:t>
            </a:r>
            <a:r>
              <a:rPr lang="ru-RU" sz="2400" i="1" dirty="0" smtClean="0">
                <a:solidFill>
                  <a:srgbClr val="002060"/>
                </a:solidFill>
              </a:rPr>
              <a:t>Считаете ли вы необходимым в современной жизни уметь  выполнять процентные вычисления? </a:t>
            </a:r>
            <a:endParaRPr lang="ru-RU" sz="2400" i="1" dirty="0">
              <a:solidFill>
                <a:srgbClr val="002060"/>
              </a:solidFill>
            </a:endParaRPr>
          </a:p>
        </p:txBody>
      </p:sp>
      <p:graphicFrame>
        <p:nvGraphicFramePr>
          <p:cNvPr id="12" name="Диаграмма 3"/>
          <p:cNvGraphicFramePr>
            <a:graphicFrameLocks/>
          </p:cNvGraphicFramePr>
          <p:nvPr/>
        </p:nvGraphicFramePr>
        <p:xfrm>
          <a:off x="1071538" y="3286124"/>
          <a:ext cx="7215238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34217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29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357166"/>
            <a:ext cx="68407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6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 опроса по  теме «Проценты в нашей жизни»</a:t>
            </a:r>
            <a:endParaRPr lang="ru-RU" sz="36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2143116"/>
            <a:ext cx="72866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14348" y="1643050"/>
            <a:ext cx="7786742" cy="868362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2. Часто</a:t>
            </a:r>
            <a:r>
              <a:rPr lang="ru-RU" sz="2400" i="1" dirty="0" smtClean="0">
                <a:solidFill>
                  <a:srgbClr val="002060"/>
                </a:solidFill>
              </a:rPr>
              <a:t> ли Вам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приходится выполнять процентные вычисления в вашей жизни ?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graphicFrame>
        <p:nvGraphicFramePr>
          <p:cNvPr id="3074" name="Содержимое 3"/>
          <p:cNvGraphicFramePr>
            <a:graphicFrameLocks noGrp="1"/>
          </p:cNvGraphicFramePr>
          <p:nvPr/>
        </p:nvGraphicFramePr>
        <p:xfrm>
          <a:off x="1000100" y="2500306"/>
          <a:ext cx="6572296" cy="3276614"/>
        </p:xfrm>
        <a:graphic>
          <a:graphicData uri="http://schemas.openxmlformats.org/presentationml/2006/ole">
            <p:oleObj spid="_x0000_s3078" name="Диаграмма" r:id="rId4" imgW="6896070" imgH="4772025" progId="Excel.Sheet.8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34217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755576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2050" name="Picture 2" descr="https://st03.kakprosto.ru/tumb/680/images/article/2014/6/6/96940_53916163014475391616301489.jp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437112"/>
            <a:ext cx="2776821" cy="17578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3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91880" y="644495"/>
            <a:ext cx="496855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6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 </a:t>
            </a:r>
          </a:p>
          <a:p>
            <a:pPr algn="ctr"/>
            <a:r>
              <a:rPr lang="ru-RU" altLang="ru-RU" sz="36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темы проекта</a:t>
            </a:r>
            <a:endParaRPr lang="ru-RU" sz="36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0001" y="2119496"/>
            <a:ext cx="73448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Процент – одно из математических понятий, которое часто встречается в повседневной жизни. Любой человек должен уметь решать задачи, </a:t>
            </a:r>
            <a:r>
              <a:rPr lang="ru-RU" sz="2400" i="1" dirty="0"/>
              <a:t>п</a:t>
            </a:r>
            <a:r>
              <a:rPr lang="ru-RU" sz="2400" i="1" dirty="0" smtClean="0"/>
              <a:t>редлагаемые  самой жизнью: уметь просчитывать различные предложения магазинов, кредитных организаций, банков и т.п. </a:t>
            </a:r>
            <a:endParaRPr lang="ru-RU" sz="2400" i="1" dirty="0"/>
          </a:p>
        </p:txBody>
      </p:sp>
      <p:pic>
        <p:nvPicPr>
          <p:cNvPr id="2052" name="Picture 4" descr="http://avtomobilkredit.ru/uploads/foto-2/vihbor-banka-dlya-kredit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01" y="764704"/>
            <a:ext cx="3024336" cy="12109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635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30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357166"/>
            <a:ext cx="684076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6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36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071546"/>
            <a:ext cx="75724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928670"/>
            <a:ext cx="764386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83464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i="1" dirty="0" smtClean="0"/>
              <a:t> Велика роль процентов в повседневной жизни. </a:t>
            </a:r>
          </a:p>
          <a:p>
            <a:pPr algn="just">
              <a:defRPr/>
            </a:pPr>
            <a:r>
              <a:rPr lang="ru-RU" sz="2400" i="1" dirty="0" smtClean="0"/>
              <a:t>Выполнение данной исследовательской работы  мы  начали с изучения истории возникновения процента, в результате чего выяснилось, что их появление связано непосредственно с развитием торговли. По сей день проценты являются одним из важнейших инструментов процветания не только торговли, но и банковского дела.   Знания процентов помогают выгодно вкладывать деньги в развитие бизнеса и грамотно распоряжаться полученными средствами. </a:t>
            </a:r>
            <a:endParaRPr lang="ru-RU" sz="2400" i="1" dirty="0"/>
          </a:p>
        </p:txBody>
      </p:sp>
      <p:pic>
        <p:nvPicPr>
          <p:cNvPr id="4100" name="Picture 4" descr="http://strahovka-i.ru/wp-content/uploads/2013/10/strahovanie-ot-poteri-rabotyi-pri-kredit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000760" y="4643446"/>
            <a:ext cx="2430264" cy="1599668"/>
          </a:xfrm>
          <a:prstGeom prst="rect">
            <a:avLst/>
          </a:prstGeom>
          <a:noFill/>
        </p:spPr>
      </p:pic>
      <p:pic>
        <p:nvPicPr>
          <p:cNvPr id="4102" name="Picture 6" descr="http://sr.photos2.fotosearch.com/bthumb/CSP/CSP991/k11988154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4929198"/>
            <a:ext cx="1810501" cy="13525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4217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31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357166"/>
            <a:ext cx="684076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6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36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071546"/>
            <a:ext cx="75724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1000108"/>
            <a:ext cx="764386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Люди разных профессий прибегают  к процентным вычислениям в повседневной жизни. Понимая  суть процентных вычислений  можно узнать много интересного в различных научных областях. Тема «Проценты» является универсальной  т.к., она связывает между собой многие точные и естественные науки, бытовые и производственные сферы жизни.</a:t>
            </a:r>
            <a:endParaRPr lang="ru-RU" sz="2400" i="1" dirty="0"/>
          </a:p>
        </p:txBody>
      </p:sp>
      <p:sp>
        <p:nvSpPr>
          <p:cNvPr id="14338" name="AutoShape 2" descr="https://opt-118360.ssl.1c-bitrix-cdn.ru/upload/iblock/1f7/1f75f65cf36ff7deab2485a6206bb573.jpg?14715724617965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0" name="Picture 4" descr="https://opt-118360.ssl.1c-bitrix-cdn.ru/upload/iblock/1f7/1f75f65cf36ff7deab2485a6206bb573.jpg?14715724617965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903" t="6452" r="9677" b="6452"/>
          <a:stretch>
            <a:fillRect/>
          </a:stretch>
        </p:blipFill>
        <p:spPr bwMode="auto">
          <a:xfrm>
            <a:off x="2000232" y="4357694"/>
            <a:ext cx="1714512" cy="1928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4" descr="https://opt-118360.ssl.1c-bitrix-cdn.ru/upload/iblock/1f7/1f75f65cf36ff7deab2485a6206bb573.jpg?14715724617965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452" t="3226" r="16129" b="6452"/>
          <a:stretch>
            <a:fillRect/>
          </a:stretch>
        </p:blipFill>
        <p:spPr bwMode="auto">
          <a:xfrm>
            <a:off x="6572264" y="3500438"/>
            <a:ext cx="1714512" cy="2000264"/>
          </a:xfrm>
          <a:prstGeom prst="rect">
            <a:avLst/>
          </a:prstGeom>
          <a:noFill/>
        </p:spPr>
      </p:pic>
      <p:pic>
        <p:nvPicPr>
          <p:cNvPr id="11" name="Picture 4" descr="https://opt-118360.ssl.1c-bitrix-cdn.ru/upload/iblock/1f7/1f75f65cf36ff7deab2485a6206bb573.jpg?14715724617965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452" t="3226" r="6452" b="6452"/>
          <a:stretch>
            <a:fillRect/>
          </a:stretch>
        </p:blipFill>
        <p:spPr bwMode="auto">
          <a:xfrm>
            <a:off x="4071934" y="4000504"/>
            <a:ext cx="1928826" cy="2000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4217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32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357166"/>
            <a:ext cx="684076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6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36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071546"/>
            <a:ext cx="75724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071546"/>
            <a:ext cx="764386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   Учащиеся встречаются с процентами на уроках физики, химии, при чтении газет, просмотре телепередач, при посещении магазинов. Уметь грамотно проводить элементарные процентные вычисления должен каждый современный человек. Действительно, тема «проценты» имеет важное практическое применение, и знание понятия процентов, умение находить проценты от числа, или число по процентам необходимы .</a:t>
            </a:r>
            <a:endParaRPr lang="ru-RU" sz="2400" i="1" dirty="0"/>
          </a:p>
        </p:txBody>
      </p:sp>
      <p:pic>
        <p:nvPicPr>
          <p:cNvPr id="8" name="Picture 2" descr="http://msaveliev.ru/wp-content/uploads/2013/06/man-with-percent-sign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085622"/>
            <a:ext cx="1979424" cy="19794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4217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33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357166"/>
            <a:ext cx="684076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6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36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071546"/>
            <a:ext cx="75724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857232"/>
            <a:ext cx="76438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  Данный проект демонстрирует   применение  процентных вычислений к решению повседневных бытовых проблем каждого человека. Предложенный познавательный материал   способствует выработке умений и закреплению навыков процентных вычислений.</a:t>
            </a:r>
            <a:endParaRPr lang="ru-RU" sz="2400" i="1" dirty="0"/>
          </a:p>
        </p:txBody>
      </p:sp>
      <p:pic>
        <p:nvPicPr>
          <p:cNvPr id="10242" name="Picture 2" descr="http://www.presaonline.com/upload/media/b/ba/bancile_incep_anul_cu_reduceri_de_dobanzi_la_depozite_ce_se_intampla_cu_creditel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3071810"/>
            <a:ext cx="3875508" cy="2909893"/>
          </a:xfrm>
          <a:prstGeom prst="rect">
            <a:avLst/>
          </a:prstGeom>
          <a:noFill/>
        </p:spPr>
      </p:pic>
      <p:pic>
        <p:nvPicPr>
          <p:cNvPr id="10244" name="Picture 4" descr="http://m.alterainvest.ru/upload/iblock/470/47069365cf08eae88b30f2196f2b742b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071810"/>
            <a:ext cx="2714644" cy="27146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4217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34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357166"/>
            <a:ext cx="684076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6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36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071546"/>
            <a:ext cx="75724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1000108"/>
            <a:ext cx="764386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400" i="1" dirty="0" smtClean="0"/>
              <a:t>     В настоящее время экзамен по математике проводится в форме ЕГЭ, и в контрольно-измерительных материалах ЕГЭ присутствует задача на проценты. Поэтому нужно знать и уметь пользоваться этой темой. </a:t>
            </a:r>
          </a:p>
          <a:p>
            <a:pPr algn="just">
              <a:defRPr/>
            </a:pPr>
            <a:r>
              <a:rPr lang="ru-RU" sz="2400" i="1" dirty="0" smtClean="0"/>
              <a:t>         В ходе реализации проекта на основании проделанной работы мы показали, что процент - постоянный спутник нашей жизни. Таким образом, выдвинутая гипотеза подтвердилась в ходе исследования.</a:t>
            </a:r>
            <a:endParaRPr lang="ru-RU" sz="2400" i="1" dirty="0"/>
          </a:p>
        </p:txBody>
      </p:sp>
      <p:pic>
        <p:nvPicPr>
          <p:cNvPr id="10" name="Picture 2" descr="http://msaveliev.ru/wp-content/uploads/2013/06/man-with-percent-sign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1142984" cy="11429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images.freeimages.com/images/premium/previews/5804/58045666-symbols-of-percents-around-happy-3d-small-person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5" y="4214818"/>
            <a:ext cx="2976366" cy="22348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4217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z="1800" smtClean="0">
                <a:latin typeface="Monotype Corsiva" panose="03010101010201010101" pitchFamily="66" charset="0"/>
              </a:rPr>
              <a:pPr>
                <a:defRPr/>
              </a:pPr>
              <a:t>35</a:t>
            </a:fld>
            <a:endParaRPr lang="ru-RU" sz="1800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357166"/>
            <a:ext cx="684076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28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Информационные ресурсы</a:t>
            </a:r>
            <a:endParaRPr lang="ru-RU" sz="28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071546"/>
            <a:ext cx="75724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pic>
        <p:nvPicPr>
          <p:cNvPr id="6148" name="Picture 4" descr="http://www.polymia.by/wp-content/uploads/2016/04/83_Foto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5072074"/>
            <a:ext cx="1714512" cy="1143008"/>
          </a:xfrm>
          <a:prstGeom prst="rect">
            <a:avLst/>
          </a:prstGeom>
          <a:noFill/>
        </p:spPr>
      </p:pic>
      <p:pic>
        <p:nvPicPr>
          <p:cNvPr id="10" name="Picture 4" descr="http://www.polymia.by/wp-content/uploads/2016/04/83_Foto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786446" y="5072074"/>
            <a:ext cx="1714512" cy="1143008"/>
          </a:xfrm>
          <a:prstGeom prst="rect">
            <a:avLst/>
          </a:prstGeom>
          <a:noFill/>
        </p:spPr>
      </p:pic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857224" y="857232"/>
            <a:ext cx="750099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Виленкин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Н.Я. Математика. Учебник для 5 класса средней школы. – М.: Просвещение, 2005.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Виленкин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Н.Я. Математика. Учебник для 6 класса средней школы. – М.: Просвещение, 2005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Дорофеев Г.В., Седова Е.А. Процентные вычисления. – Москва: Дрофа, 2003г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Мерзляк А.Г. И др. Математика. Учебник для 5 класса средней школы.  М.: Издательский центр </a:t>
            </a:r>
            <a:r>
              <a:rPr lang="ru-RU" sz="2000" dirty="0" smtClean="0"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Вентана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Граф</a:t>
            </a:r>
            <a:r>
              <a:rPr lang="ru-RU" sz="2000" dirty="0" smtClean="0"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,2016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А. П. Савин. Для чего нужны проценты // Квант. 1986. №2.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Журнал «Математика в школе.» 1998г.№5.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https://yandex.ru/images/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http://infourok.ru/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https://ru.wikipedia/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217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tinkoffpro.ru/wp-content/uploads/2016/01/Tinkov-6-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180834"/>
            <a:ext cx="3168352" cy="21069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755576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4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265544"/>
            <a:ext cx="72728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К сожалению на уроках математики </a:t>
            </a:r>
            <a:r>
              <a:rPr lang="ru-RU" sz="2400" i="1" dirty="0" smtClean="0"/>
              <a:t>в 5 и 6 классах при </a:t>
            </a:r>
            <a:r>
              <a:rPr lang="ru-RU" sz="2400" i="1" dirty="0"/>
              <a:t>изучение темы «Проценты» </a:t>
            </a:r>
            <a:r>
              <a:rPr lang="ru-RU" sz="2400" i="1" dirty="0" smtClean="0"/>
              <a:t>не все учащиеся с должным пониманием относятся к этому вопросу. Практика показывает, что не все окончившие школу имеют прочные навыки в обращении с процентами. Поэтому мы решили подробно изучить эту тему и поделится  собранными материалами  с другими учащимися.</a:t>
            </a:r>
            <a:endParaRPr lang="ru-RU" sz="24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98616" y="620688"/>
            <a:ext cx="684076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6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  темы проекта</a:t>
            </a:r>
            <a:endParaRPr lang="ru-RU" sz="36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196" name="Picture 4" descr="https://www.syl.ru/misc/i/ai/185627/76924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216844"/>
            <a:ext cx="2070945" cy="20709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8375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5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98616" y="620688"/>
            <a:ext cx="684076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44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Гипотеза</a:t>
            </a:r>
            <a:endParaRPr lang="ru-RU" sz="44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556792"/>
            <a:ext cx="727280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Процент – не абстрактное понятие, </a:t>
            </a:r>
          </a:p>
          <a:p>
            <a:pPr algn="ctr"/>
            <a:r>
              <a:rPr lang="ru-RU" sz="2800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постоянный спутник нашей жизни.</a:t>
            </a:r>
            <a:endParaRPr lang="ru-RU" sz="28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0" name="Picture 2" descr="http://images.freeimages.com/images/premium/previews/5804/58045666-symbols-of-percents-around-happy-3d-small-perso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22" y="2643182"/>
            <a:ext cx="4512681" cy="33883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635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6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98616" y="476672"/>
            <a:ext cx="684076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44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endParaRPr lang="ru-RU" sz="44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340768"/>
            <a:ext cx="27363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u="sng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Процент</a:t>
            </a:r>
            <a:endParaRPr lang="ru-RU" sz="3600" b="1" u="sng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50" name="Picture 6" descr="https://tinyclipart.com/resource/organizing-clipart/data-clipart-54092-orange-man-walking-with-clipboard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556792"/>
            <a:ext cx="2737524" cy="36707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557.xn--p1ai/img/63618141077482269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5656" y="1246113"/>
            <a:ext cx="2162972" cy="16663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021904" y="2622736"/>
            <a:ext cx="597605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altLang="ru-RU" sz="44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endParaRPr lang="ru-RU" sz="44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72257" y="3404653"/>
            <a:ext cx="733706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    Изучение литературы</a:t>
            </a:r>
            <a:r>
              <a:rPr lang="ru-RU" sz="2400" i="1" dirty="0"/>
              <a:t> по </a:t>
            </a:r>
            <a:r>
              <a:rPr lang="ru-RU" sz="2400" i="1" dirty="0" smtClean="0"/>
              <a:t>этой </a:t>
            </a:r>
            <a:r>
              <a:rPr lang="ru-RU" sz="2400" i="1" dirty="0"/>
              <a:t>теме</a:t>
            </a:r>
            <a:r>
              <a:rPr lang="ru-RU" sz="2400" i="1" dirty="0" smtClean="0"/>
              <a:t>; </a:t>
            </a:r>
          </a:p>
          <a:p>
            <a:r>
              <a:rPr lang="ru-RU" sz="2400" i="1" dirty="0" smtClean="0"/>
              <a:t>просмотр </a:t>
            </a:r>
            <a:r>
              <a:rPr lang="ru-RU" sz="2400" i="1" dirty="0"/>
              <a:t>сайтов в интернете, </a:t>
            </a:r>
            <a:r>
              <a:rPr lang="ru-RU" sz="2400" i="1" dirty="0" smtClean="0"/>
              <a:t>опрос </a:t>
            </a:r>
          </a:p>
          <a:p>
            <a:r>
              <a:rPr lang="ru-RU" sz="2400" i="1" dirty="0" smtClean="0"/>
              <a:t>взрослых </a:t>
            </a:r>
            <a:r>
              <a:rPr lang="ru-RU" sz="2400" i="1" dirty="0"/>
              <a:t>и детей по данной теме; </a:t>
            </a:r>
            <a:endParaRPr lang="ru-RU" sz="2400" i="1" dirty="0" smtClean="0"/>
          </a:p>
          <a:p>
            <a:r>
              <a:rPr lang="ru-RU" sz="2400" i="1" dirty="0" smtClean="0"/>
              <a:t>составление </a:t>
            </a:r>
            <a:r>
              <a:rPr lang="ru-RU" sz="2400" i="1" dirty="0"/>
              <a:t>таблиц и диаграмм, </a:t>
            </a:r>
            <a:endParaRPr lang="ru-RU" sz="2400" i="1" dirty="0" smtClean="0"/>
          </a:p>
          <a:p>
            <a:r>
              <a:rPr lang="ru-RU" sz="2400" i="1" dirty="0" smtClean="0"/>
              <a:t>математических </a:t>
            </a:r>
            <a:r>
              <a:rPr lang="ru-RU" sz="2400" i="1" dirty="0"/>
              <a:t>задач с применением процентных вычислений, их решение и анализ. 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402173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" name="Picture 10" descr="https://pbrspb.ru/images/skid2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99592" y="3865116"/>
            <a:ext cx="2592288" cy="20738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zaymcentr.ru/wp-content/uploads/2017/06/4033308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32039" y="3229484"/>
            <a:ext cx="3007336" cy="30051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7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98616" y="620688"/>
            <a:ext cx="684076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44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 проекта</a:t>
            </a:r>
            <a:endParaRPr lang="ru-RU" sz="44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1556792"/>
            <a:ext cx="7488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2400" i="1" dirty="0">
                <a:cs typeface="Times New Roman" pitchFamily="18" charset="0"/>
              </a:rPr>
              <a:t>Показать, что тема «проценты» имеет широкое практическое применение </a:t>
            </a:r>
            <a:r>
              <a:rPr lang="ru-RU" altLang="ru-RU" sz="2400" i="1" dirty="0"/>
              <a:t>в разных сферах жизни человека,</a:t>
            </a:r>
            <a:r>
              <a:rPr lang="ru-RU" altLang="ru-RU" sz="2400" i="1" dirty="0">
                <a:cs typeface="Times New Roman" pitchFamily="18" charset="0"/>
              </a:rPr>
              <a:t>  что изучение процентов и умение производить процентные вычисления и расчеты для каждого  человека просто необходимы.</a:t>
            </a:r>
            <a:endParaRPr lang="ru-RU" altLang="ru-RU" sz="2400" b="1" i="1" dirty="0"/>
          </a:p>
        </p:txBody>
      </p:sp>
    </p:spTree>
    <p:extLst>
      <p:ext uri="{BB962C8B-B14F-4D97-AF65-F5344CB8AC3E}">
        <p14:creationId xmlns="" xmlns:p14="http://schemas.microsoft.com/office/powerpoint/2010/main" val="232790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8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98616" y="620688"/>
            <a:ext cx="684076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44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проекта</a:t>
            </a:r>
            <a:endParaRPr lang="ru-RU" sz="44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8401" y="1484784"/>
            <a:ext cx="72728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AutoNum type="arabicPeriod"/>
            </a:pPr>
            <a:r>
              <a:rPr lang="ru-RU" altLang="ru-RU" sz="2400" i="1" dirty="0"/>
              <a:t>Изучить историю происхождения процента. </a:t>
            </a:r>
          </a:p>
          <a:p>
            <a:pPr algn="just">
              <a:buFontTx/>
              <a:buAutoNum type="arabicPeriod"/>
            </a:pPr>
            <a:r>
              <a:rPr lang="ru-RU" altLang="ru-RU" sz="2400" i="1" dirty="0"/>
              <a:t>Систематизировать знания и умения по теме «Проценты», полученные в 5 и 6  классах.,  разработав  алгоритмы  решения основных задач на  вычисление процентов.</a:t>
            </a:r>
          </a:p>
          <a:p>
            <a:pPr algn="just">
              <a:buFontTx/>
              <a:buAutoNum type="arabicPeriod"/>
            </a:pPr>
            <a:r>
              <a:rPr lang="ru-RU" altLang="ru-RU" sz="2400" i="1" dirty="0"/>
              <a:t>Определить сферу практического применения процентов. </a:t>
            </a:r>
          </a:p>
        </p:txBody>
      </p:sp>
      <p:pic>
        <p:nvPicPr>
          <p:cNvPr id="4098" name="Picture 2" descr="http://topkin.ru/wp-content/uploads/2017/02/interest-rate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79" y="3691153"/>
            <a:ext cx="3168353" cy="25433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1462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>
          <a:xfrm>
            <a:off x="827584" y="5805264"/>
            <a:ext cx="1213821" cy="365125"/>
          </a:xfrm>
        </p:spPr>
        <p:txBody>
          <a:bodyPr/>
          <a:lstStyle/>
          <a:p>
            <a:pPr>
              <a:defRPr/>
            </a:pPr>
            <a:fld id="{DC52E16F-820B-4CBF-9B0E-A2146E5236E8}" type="datetime1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20.01.2018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2DCD4-5A4B-4E3E-AED9-1FE2A2EBCDFC}" type="slidenum">
              <a:rPr lang="ru-RU" smtClean="0">
                <a:latin typeface="Monotype Corsiva" panose="03010101010201010101" pitchFamily="66" charset="0"/>
              </a:rPr>
              <a:pPr>
                <a:defRPr/>
              </a:pPr>
              <a:t>9</a:t>
            </a:fld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620688"/>
            <a:ext cx="741682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44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рабаты над проектом</a:t>
            </a:r>
            <a:endParaRPr lang="ru-RU" sz="44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899592" y="1556792"/>
            <a:ext cx="7344816" cy="4166277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i="1" dirty="0" smtClean="0"/>
              <a:t>1.Познакомиться с историей возникновения процента.</a:t>
            </a:r>
          </a:p>
          <a:p>
            <a:pPr marL="0" indent="0">
              <a:buNone/>
            </a:pPr>
            <a:r>
              <a:rPr lang="ru-RU" i="1" dirty="0" smtClean="0"/>
              <a:t>2.Вспомнить определение  понятия процент. Составить алгоритм решения основных типов задач на проценты и привести примеры.</a:t>
            </a:r>
          </a:p>
          <a:p>
            <a:pPr marL="0" indent="0">
              <a:buNone/>
            </a:pPr>
            <a:r>
              <a:rPr lang="ru-RU" i="1" dirty="0" smtClean="0"/>
              <a:t>3.Показать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i="1" dirty="0" smtClean="0"/>
              <a:t>применение </a:t>
            </a:r>
            <a:r>
              <a:rPr lang="ru-RU" i="1" dirty="0"/>
              <a:t>процентов в школьной жизни.</a:t>
            </a:r>
          </a:p>
          <a:p>
            <a:pPr marL="0" indent="0">
              <a:buNone/>
            </a:pPr>
            <a:r>
              <a:rPr lang="ru-RU" i="1" dirty="0" smtClean="0"/>
              <a:t>4.Провести опрос среди друзей, знакомых, родителей о том как часто в своей жизни они сталкиваются с процентом. Проанализировать его.</a:t>
            </a:r>
          </a:p>
          <a:p>
            <a:pPr marL="0" indent="0">
              <a:buNone/>
            </a:pPr>
            <a:r>
              <a:rPr lang="ru-RU" i="1" dirty="0" smtClean="0"/>
              <a:t>5.Обработать собранный материал и представить его в виде презентации..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1718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1104</TotalTime>
  <Words>2253</Words>
  <Application>Microsoft Office PowerPoint</Application>
  <PresentationFormat>Экран (4:3)</PresentationFormat>
  <Paragraphs>336</Paragraphs>
  <Slides>35</Slides>
  <Notes>11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7" baseType="lpstr">
      <vt:lpstr>Кнопка</vt:lpstr>
      <vt:lpstr>Диаграмма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Процент.</dc:title>
  <dc:creator>Admin</dc:creator>
  <cp:lastModifiedBy>Преподаватель</cp:lastModifiedBy>
  <cp:revision>95</cp:revision>
  <dcterms:created xsi:type="dcterms:W3CDTF">2017-10-25T14:03:28Z</dcterms:created>
  <dcterms:modified xsi:type="dcterms:W3CDTF">2018-01-20T15:34:51Z</dcterms:modified>
</cp:coreProperties>
</file>