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0" r:id="rId4"/>
    <p:sldId id="259" r:id="rId5"/>
    <p:sldId id="263" r:id="rId6"/>
    <p:sldId id="261" r:id="rId7"/>
    <p:sldId id="262" r:id="rId8"/>
    <p:sldId id="264" r:id="rId9"/>
    <p:sldId id="275"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1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F4051BA7-95DA-4692-9DB1-7A947924940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051BA7-95DA-4692-9DB1-7A947924940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051BA7-95DA-4692-9DB1-7A947924940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F4051BA7-95DA-4692-9DB1-7A947924940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F4051BA7-95DA-4692-9DB1-7A9479249404}"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4051BA7-95DA-4692-9DB1-7A947924940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F4051BA7-95DA-4692-9DB1-7A9479249404}"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051BA7-95DA-4692-9DB1-7A947924940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051BA7-95DA-4692-9DB1-7A947924940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051BA7-95DA-4692-9DB1-7A947924940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9A109FA1-1AD7-4B02-AD6C-BAA8352A2EDE}" type="datetimeFigureOut">
              <a:rPr lang="ru-RU" smtClean="0"/>
              <a:pPr/>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4051BA7-95DA-4692-9DB1-7A9479249404}"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A109FA1-1AD7-4B02-AD6C-BAA8352A2EDE}" type="datetimeFigureOut">
              <a:rPr lang="ru-RU" smtClean="0"/>
              <a:pPr/>
              <a:t>09.08.2018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4051BA7-95DA-4692-9DB1-7A9479249404}"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grandars.ru/college/pravovedenie/grazhdanin.html" TargetMode="External"/><Relationship Id="rId2" Type="http://schemas.openxmlformats.org/officeDocument/2006/relationships/hyperlink" Target="http://www.grandars.ru/college/pravovedenie/ponyatie-gosudarstva.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2060848"/>
            <a:ext cx="8458200" cy="4014939"/>
          </a:xfrm>
        </p:spPr>
        <p:txBody>
          <a:bodyPr/>
          <a:lstStyle/>
          <a:p>
            <a:pPr algn="r"/>
            <a:r>
              <a:rPr lang="ru-RU" dirty="0" smtClean="0"/>
              <a:t> </a:t>
            </a:r>
            <a:r>
              <a:rPr lang="ru-RU" dirty="0" smtClean="0">
                <a:solidFill>
                  <a:srgbClr val="FF0000"/>
                </a:solidFill>
              </a:rPr>
              <a:t>Роль и функции государства в экономике.</a:t>
            </a: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Решение вопросов, связанных с внешними эффектами: издержками и выгодами</a:t>
            </a:r>
            <a:endParaRPr lang="ru-RU" sz="2400" dirty="0"/>
          </a:p>
        </p:txBody>
      </p:sp>
      <p:sp>
        <p:nvSpPr>
          <p:cNvPr id="3" name="Содержимое 2"/>
          <p:cNvSpPr>
            <a:spLocks noGrp="1"/>
          </p:cNvSpPr>
          <p:nvPr>
            <p:ph idx="1"/>
          </p:nvPr>
        </p:nvSpPr>
        <p:spPr>
          <a:xfrm>
            <a:off x="2915816" y="1554162"/>
            <a:ext cx="6075784" cy="5303838"/>
          </a:xfrm>
        </p:spPr>
        <p:txBody>
          <a:bodyPr>
            <a:normAutofit fontScale="55000" lnSpcReduction="20000"/>
          </a:bodyPr>
          <a:lstStyle/>
          <a:p>
            <a:r>
              <a:rPr lang="ru-RU" dirty="0" smtClean="0"/>
              <a:t>Примером внешних издержек может служить деятельность фирмы по ремонту и очистке водного транспорта, в технологии производства которой используется много воды.</a:t>
            </a:r>
          </a:p>
          <a:p>
            <a:r>
              <a:rPr lang="ru-RU" dirty="0" smtClean="0"/>
              <a:t>Предприятие стоит на берегу водоема, куда и сбрасывает свои отходы. Наносимый при этом ущерб, включает потерю выгод, связанных с использованием воды в других целях. Чем больше загрязнен водоем, тем меньше выгоды от использования его для рыболовства, тем меньше его полезность для купания и отдыха. В результате издержки, связанные с потерей части чистой воды, несут третьи лица - предприниматели и потребители, напрямую не связанные с деятельностью фирмы, а сама фирма, производящая ремонт и очистку, и ее клиенты могут пользоваться водой бесплатно и не включают стоимость загрязнения воды в свои затраты. Это происходит потому, что никто не обладает правом собственности на воду, загрязняемую ремонтом и очисткой водного транспорта.</a:t>
            </a:r>
          </a:p>
          <a:p>
            <a:endParaRPr lang="ru-RU" dirty="0"/>
          </a:p>
        </p:txBody>
      </p:sp>
      <p:pic>
        <p:nvPicPr>
          <p:cNvPr id="27650" name="Picture 2" descr="http://vasi.net/uploads/podbor/x1031/13.jpg"/>
          <p:cNvPicPr>
            <a:picLocks noChangeAspect="1" noChangeArrowheads="1"/>
          </p:cNvPicPr>
          <p:nvPr/>
        </p:nvPicPr>
        <p:blipFill>
          <a:blip r:embed="rId2" cstate="print"/>
          <a:srcRect/>
          <a:stretch>
            <a:fillRect/>
          </a:stretch>
        </p:blipFill>
        <p:spPr bwMode="auto">
          <a:xfrm>
            <a:off x="179512" y="1556792"/>
            <a:ext cx="3022558" cy="2016224"/>
          </a:xfrm>
          <a:prstGeom prst="rect">
            <a:avLst/>
          </a:prstGeom>
          <a:noFill/>
        </p:spPr>
      </p:pic>
      <p:pic>
        <p:nvPicPr>
          <p:cNvPr id="27652" name="Picture 4" descr="http://www.velvet.by/files/userfiles/309/chinas-economy-08.jpg"/>
          <p:cNvPicPr>
            <a:picLocks noChangeAspect="1" noChangeArrowheads="1"/>
          </p:cNvPicPr>
          <p:nvPr/>
        </p:nvPicPr>
        <p:blipFill>
          <a:blip r:embed="rId3" cstate="print"/>
          <a:srcRect/>
          <a:stretch>
            <a:fillRect/>
          </a:stretch>
        </p:blipFill>
        <p:spPr bwMode="auto">
          <a:xfrm>
            <a:off x="179512" y="3933056"/>
            <a:ext cx="3036482" cy="216024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Решение вопросов, связанных с внешними эффектами: издержками и выгодами</a:t>
            </a:r>
            <a:endParaRPr lang="ru-RU" sz="2400" dirty="0"/>
          </a:p>
        </p:txBody>
      </p:sp>
      <p:sp>
        <p:nvSpPr>
          <p:cNvPr id="3" name="Содержимое 2"/>
          <p:cNvSpPr>
            <a:spLocks noGrp="1"/>
          </p:cNvSpPr>
          <p:nvPr>
            <p:ph idx="1"/>
          </p:nvPr>
        </p:nvSpPr>
        <p:spPr>
          <a:xfrm>
            <a:off x="2627784" y="1554162"/>
            <a:ext cx="6363816" cy="5187206"/>
          </a:xfrm>
        </p:spPr>
        <p:txBody>
          <a:bodyPr>
            <a:normAutofit fontScale="55000" lnSpcReduction="20000"/>
          </a:bodyPr>
          <a:lstStyle/>
          <a:p>
            <a:r>
              <a:rPr lang="ru-RU" dirty="0" smtClean="0"/>
              <a:t>Местное правительство может установить определенные стандарты концентрации вредных веществ в промышленных отходах и начать взимать плату за каждый кубический метр загрязняющих веществ, попадающих в воду. Это обеспечит фирму необходимой информацией об издержках загрязнения, и она поднимет цены на свои услуги, выплатит компенсацию тем, кто несет внешние издержки, или предпримет шаги по снижению выбросов. Если предприятие продолжит превышать предельную норму концентрации вредных веществ, его могут подвергнуть штрафу, а управляющего - уголовному наказанию. Обычно установка очистных сооружений для соблюдения установленных стандартов требует значительных финансовых затрат. Без вмешательства государства ориентированные на минимизацию издержек предприятия, работающие в условиях рынка, не стали бы тратить деньги на эти дорогостоящие мероприятия. Необходимость соблюдения государственных стандартов приводит к увеличению издержек предприятий и снижает влияние отрицательных внешних эффектов.</a:t>
            </a:r>
            <a:endParaRPr lang="ru-RU" dirty="0"/>
          </a:p>
        </p:txBody>
      </p:sp>
      <p:pic>
        <p:nvPicPr>
          <p:cNvPr id="26626" name="Picture 2" descr="http://cuw.mosvodokanal.ru/upload/picture_vs_files/kanalizatsiya/vnedrenie_novyih_tehnologiy/ultrafioletovoe_obezzarazhivanie/panorama_bloka_ufo_los.jpg"/>
          <p:cNvPicPr>
            <a:picLocks noChangeAspect="1" noChangeArrowheads="1"/>
          </p:cNvPicPr>
          <p:nvPr/>
        </p:nvPicPr>
        <p:blipFill>
          <a:blip r:embed="rId2" cstate="print"/>
          <a:srcRect/>
          <a:stretch>
            <a:fillRect/>
          </a:stretch>
        </p:blipFill>
        <p:spPr bwMode="auto">
          <a:xfrm>
            <a:off x="179512" y="1484784"/>
            <a:ext cx="2784309" cy="2088232"/>
          </a:xfrm>
          <a:prstGeom prst="rect">
            <a:avLst/>
          </a:prstGeom>
          <a:noFill/>
        </p:spPr>
      </p:pic>
      <p:pic>
        <p:nvPicPr>
          <p:cNvPr id="26628" name="Picture 4" descr="http://www.aqua-delta.ru/images/content/local_left1.jpg"/>
          <p:cNvPicPr>
            <a:picLocks noChangeAspect="1" noChangeArrowheads="1"/>
          </p:cNvPicPr>
          <p:nvPr/>
        </p:nvPicPr>
        <p:blipFill>
          <a:blip r:embed="rId3" cstate="print"/>
          <a:srcRect/>
          <a:stretch>
            <a:fillRect/>
          </a:stretch>
        </p:blipFill>
        <p:spPr bwMode="auto">
          <a:xfrm>
            <a:off x="467544" y="4005064"/>
            <a:ext cx="2171700" cy="200977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Решение вопросов, связанных с внешними эффектами: издержками и выгодами</a:t>
            </a:r>
            <a:endParaRPr lang="ru-RU" sz="2400" dirty="0"/>
          </a:p>
        </p:txBody>
      </p:sp>
      <p:sp>
        <p:nvSpPr>
          <p:cNvPr id="3" name="Содержимое 2"/>
          <p:cNvSpPr>
            <a:spLocks noGrp="1"/>
          </p:cNvSpPr>
          <p:nvPr>
            <p:ph idx="1"/>
          </p:nvPr>
        </p:nvSpPr>
        <p:spPr>
          <a:xfrm>
            <a:off x="2987824" y="1554162"/>
            <a:ext cx="6003776" cy="5115198"/>
          </a:xfrm>
        </p:spPr>
        <p:txBody>
          <a:bodyPr>
            <a:normAutofit fontScale="70000" lnSpcReduction="20000"/>
          </a:bodyPr>
          <a:lstStyle/>
          <a:p>
            <a:r>
              <a:rPr lang="ru-RU" dirty="0" smtClean="0"/>
              <a:t>Примером положительного внешнего эффекта</a:t>
            </a:r>
            <a:r>
              <a:rPr lang="ru-RU" b="1" dirty="0" smtClean="0"/>
              <a:t> </a:t>
            </a:r>
            <a:r>
              <a:rPr lang="ru-RU" dirty="0" smtClean="0"/>
              <a:t>может служить строительство плотины для ГЭС. Такая плотина дает возможность контролировать сток воды для живущих, ниже по течению реки, а также образует живописное водохранилище, привлекательное с точки зрения отдыха. Примером положительного внешнего эффекта может служить и возможность получения отдельным человеком дополнительного образования. Применяя полученные знания, человек может повысить эффективность своего труда, от чего выиграет не только он сам, но и общество в целом.</a:t>
            </a:r>
          </a:p>
          <a:p>
            <a:r>
              <a:rPr lang="ru-RU" dirty="0" smtClean="0"/>
              <a:t>Положительный внешний эффект называют выгодой третьего лица</a:t>
            </a:r>
            <a:r>
              <a:rPr lang="ru-RU" b="1" dirty="0" smtClean="0"/>
              <a:t>, </a:t>
            </a:r>
            <a:r>
              <a:rPr lang="ru-RU" dirty="0" smtClean="0"/>
              <a:t>а отрицательный — издержками третьего лица.</a:t>
            </a:r>
          </a:p>
          <a:p>
            <a:pPr>
              <a:buNone/>
            </a:pPr>
            <a:endParaRPr lang="ru-RU" dirty="0"/>
          </a:p>
        </p:txBody>
      </p:sp>
      <p:pic>
        <p:nvPicPr>
          <p:cNvPr id="25602" name="Picture 2" descr="http://forum.lodka02.ru/download/file.php?id=3404&amp;sid=a20596956def2b6ff348b88f31ea151d"/>
          <p:cNvPicPr>
            <a:picLocks noChangeAspect="1" noChangeArrowheads="1"/>
          </p:cNvPicPr>
          <p:nvPr/>
        </p:nvPicPr>
        <p:blipFill>
          <a:blip r:embed="rId2" cstate="print"/>
          <a:srcRect/>
          <a:stretch>
            <a:fillRect/>
          </a:stretch>
        </p:blipFill>
        <p:spPr bwMode="auto">
          <a:xfrm>
            <a:off x="179512" y="1556792"/>
            <a:ext cx="3116764" cy="2088232"/>
          </a:xfrm>
          <a:prstGeom prst="rect">
            <a:avLst/>
          </a:prstGeom>
          <a:noFill/>
        </p:spPr>
      </p:pic>
      <p:pic>
        <p:nvPicPr>
          <p:cNvPr id="25604" name="Picture 4" descr="http://tsg45.ru/images/articles/full/12005.jpg"/>
          <p:cNvPicPr>
            <a:picLocks noChangeAspect="1" noChangeArrowheads="1"/>
          </p:cNvPicPr>
          <p:nvPr/>
        </p:nvPicPr>
        <p:blipFill>
          <a:blip r:embed="rId3" cstate="print"/>
          <a:srcRect/>
          <a:stretch>
            <a:fillRect/>
          </a:stretch>
        </p:blipFill>
        <p:spPr bwMode="auto">
          <a:xfrm>
            <a:off x="179512" y="4149080"/>
            <a:ext cx="3132348" cy="208823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Решение вопросов, связанных с внешними эффектами: издержками и выгодами</a:t>
            </a:r>
            <a:endParaRPr lang="ru-RU" sz="2400" dirty="0"/>
          </a:p>
        </p:txBody>
      </p:sp>
      <p:sp>
        <p:nvSpPr>
          <p:cNvPr id="3" name="Содержимое 2"/>
          <p:cNvSpPr>
            <a:spLocks noGrp="1"/>
          </p:cNvSpPr>
          <p:nvPr>
            <p:ph idx="1"/>
          </p:nvPr>
        </p:nvSpPr>
        <p:spPr>
          <a:xfrm>
            <a:off x="2411760" y="1554162"/>
            <a:ext cx="6732240" cy="5115198"/>
          </a:xfrm>
        </p:spPr>
        <p:txBody>
          <a:bodyPr>
            <a:normAutofit fontScale="62500" lnSpcReduction="20000"/>
          </a:bodyPr>
          <a:lstStyle/>
          <a:p>
            <a:pPr>
              <a:buNone/>
            </a:pPr>
            <a:r>
              <a:rPr lang="ru-RU" dirty="0" smtClean="0"/>
              <a:t>     Деятельность предприятия, порождающая отрицательный внешний эффект, ведет к издержкам третьего лица и в то же время приносит определенные выгоды этому предприятию. Например, собственник сталелитейного завода, не вкладывающий средства в очистное оборудование, экономит, на издержках производства стали. Это позволяет снизить цену на сталь и получить важное преимущество в конкурентной борьбе. В этом случае государство обязано защитить интересы третьих лиц за счет ограничения неоправданных преимуществ, сталелитейного завода. Оно должно принять закон об охране окружающей среды, на основе которого оштрафовать фирмы, допускающие отрицательные внешние эффекты, а полученные средства использовать для финансирования программ, направленных на решение экологических проблем. Одновременно у фирм, допускающих отрицательные внешние эффекты, появляется стимул вложить средства в очистные сооружения, чтобы избежать штрафных санкций.</a:t>
            </a:r>
          </a:p>
          <a:p>
            <a:pPr>
              <a:buNone/>
            </a:pPr>
            <a:endParaRPr lang="ru-RU" dirty="0"/>
          </a:p>
        </p:txBody>
      </p:sp>
      <p:pic>
        <p:nvPicPr>
          <p:cNvPr id="24578" name="Picture 2" descr="http://golmu.ru/wps-wpimage.php?id=2907"/>
          <p:cNvPicPr>
            <a:picLocks noChangeAspect="1" noChangeArrowheads="1"/>
          </p:cNvPicPr>
          <p:nvPr/>
        </p:nvPicPr>
        <p:blipFill>
          <a:blip r:embed="rId2" cstate="print"/>
          <a:srcRect/>
          <a:stretch>
            <a:fillRect/>
          </a:stretch>
        </p:blipFill>
        <p:spPr bwMode="auto">
          <a:xfrm>
            <a:off x="179512" y="1556792"/>
            <a:ext cx="2585824" cy="1728192"/>
          </a:xfrm>
          <a:prstGeom prst="rect">
            <a:avLst/>
          </a:prstGeom>
          <a:noFill/>
        </p:spPr>
      </p:pic>
      <p:pic>
        <p:nvPicPr>
          <p:cNvPr id="24580" name="Picture 4" descr="http://sdelanounas.ru/images/img/obj.altapress.ru/picture_width_584_49644.jpg"/>
          <p:cNvPicPr>
            <a:picLocks noChangeAspect="1" noChangeArrowheads="1"/>
          </p:cNvPicPr>
          <p:nvPr/>
        </p:nvPicPr>
        <p:blipFill>
          <a:blip r:embed="rId3" cstate="print"/>
          <a:srcRect/>
          <a:stretch>
            <a:fillRect/>
          </a:stretch>
        </p:blipFill>
        <p:spPr bwMode="auto">
          <a:xfrm>
            <a:off x="179512" y="4005064"/>
            <a:ext cx="2448272" cy="137086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812088" cy="648072"/>
          </a:xfrm>
        </p:spPr>
        <p:txBody>
          <a:bodyPr>
            <a:noAutofit/>
          </a:bodyPr>
          <a:lstStyle/>
          <a:p>
            <a:r>
              <a:rPr lang="ru-RU" sz="2800" b="1" dirty="0" smtClean="0"/>
              <a:t>Предоставление общественных товаров и услуг</a:t>
            </a:r>
            <a:endParaRPr lang="ru-RU" sz="2800" dirty="0"/>
          </a:p>
        </p:txBody>
      </p:sp>
      <p:graphicFrame>
        <p:nvGraphicFramePr>
          <p:cNvPr id="4" name="Содержимое 3"/>
          <p:cNvGraphicFramePr>
            <a:graphicFrameLocks noGrp="1"/>
          </p:cNvGraphicFramePr>
          <p:nvPr>
            <p:ph idx="1"/>
          </p:nvPr>
        </p:nvGraphicFramePr>
        <p:xfrm>
          <a:off x="304800" y="908721"/>
          <a:ext cx="8686800" cy="5669280"/>
        </p:xfrm>
        <a:graphic>
          <a:graphicData uri="http://schemas.openxmlformats.org/drawingml/2006/table">
            <a:tbl>
              <a:tblPr firstRow="1" bandRow="1">
                <a:tableStyleId>{5C22544A-7EE6-4342-B048-85BDC9FD1C3A}</a:tableStyleId>
              </a:tblPr>
              <a:tblGrid>
                <a:gridCol w="4343400"/>
                <a:gridCol w="4343400"/>
              </a:tblGrid>
              <a:tr h="356469">
                <a:tc>
                  <a:txBody>
                    <a:bodyPr/>
                    <a:lstStyle/>
                    <a:p>
                      <a:r>
                        <a:rPr lang="ru-RU" dirty="0" smtClean="0"/>
                        <a:t>Частное благо</a:t>
                      </a:r>
                      <a:endParaRPr lang="ru-RU" dirty="0"/>
                    </a:p>
                  </a:txBody>
                  <a:tcPr/>
                </a:tc>
                <a:tc>
                  <a:txBody>
                    <a:bodyPr/>
                    <a:lstStyle/>
                    <a:p>
                      <a:r>
                        <a:rPr lang="ru-RU" dirty="0" smtClean="0"/>
                        <a:t>Общественное благо</a:t>
                      </a:r>
                      <a:endParaRPr lang="ru-RU" dirty="0"/>
                    </a:p>
                  </a:txBody>
                  <a:tcPr/>
                </a:tc>
              </a:tr>
              <a:tr h="5168796">
                <a:tc>
                  <a:txBody>
                    <a:bodyPr/>
                    <a:lstStyle/>
                    <a:p>
                      <a:pPr lvl="0">
                        <a:buFont typeface="Wingdings" pitchFamily="2" charset="2"/>
                        <a:buChar char="§"/>
                      </a:pPr>
                      <a:r>
                        <a:rPr kumimoji="0" lang="ru-RU" sz="1800" kern="1200" dirty="0" smtClean="0">
                          <a:solidFill>
                            <a:schemeClr val="dk1"/>
                          </a:solidFill>
                          <a:latin typeface="+mn-lt"/>
                          <a:ea typeface="+mn-ea"/>
                          <a:cs typeface="+mn-cs"/>
                        </a:rPr>
                        <a:t> частные блага делимы на любые необходимые количества;</a:t>
                      </a:r>
                    </a:p>
                    <a:p>
                      <a:pPr lvl="0">
                        <a:buFont typeface="Wingdings" pitchFamily="2" charset="2"/>
                        <a:buChar char="§"/>
                      </a:pPr>
                      <a:r>
                        <a:rPr kumimoji="0" lang="ru-RU" sz="1800" kern="1200" dirty="0" smtClean="0">
                          <a:solidFill>
                            <a:schemeClr val="dk1"/>
                          </a:solidFill>
                          <a:latin typeface="+mn-lt"/>
                          <a:ea typeface="+mn-ea"/>
                          <a:cs typeface="+mn-cs"/>
                        </a:rPr>
                        <a:t> они предполагают наличие возможности отлучить потенциального потребителя от приобретения по причине его неплатежеспособности; производителю ничего не стоит, не допустить к потреблению товара человека, если у него нет денег для оплаты блага;</a:t>
                      </a:r>
                    </a:p>
                    <a:p>
                      <a:pPr lvl="0">
                        <a:buFont typeface="Wingdings" pitchFamily="2" charset="2"/>
                        <a:buChar char="§"/>
                      </a:pPr>
                      <a:r>
                        <a:rPr kumimoji="0" lang="ru-RU" sz="1800" kern="1200" dirty="0" smtClean="0">
                          <a:solidFill>
                            <a:schemeClr val="dk1"/>
                          </a:solidFill>
                          <a:latin typeface="+mn-lt"/>
                          <a:ea typeface="+mn-ea"/>
                          <a:cs typeface="+mn-cs"/>
                        </a:rPr>
                        <a:t> потребление частного блага одним человеком делает</a:t>
                      </a:r>
                      <a:br>
                        <a:rPr kumimoji="0" lang="ru-RU" sz="1800" kern="1200" dirty="0" smtClean="0">
                          <a:solidFill>
                            <a:schemeClr val="dk1"/>
                          </a:solidFill>
                          <a:latin typeface="+mn-lt"/>
                          <a:ea typeface="+mn-ea"/>
                          <a:cs typeface="+mn-cs"/>
                        </a:rPr>
                      </a:br>
                      <a:r>
                        <a:rPr kumimoji="0" lang="ru-RU" sz="1800" kern="1200" dirty="0" smtClean="0">
                          <a:solidFill>
                            <a:schemeClr val="dk1"/>
                          </a:solidFill>
                          <a:latin typeface="+mn-lt"/>
                          <a:ea typeface="+mn-ea"/>
                          <a:cs typeface="+mn-cs"/>
                        </a:rPr>
                        <a:t>невозможным его одновременное использование другими людьми. Если кто-то купил квартиру и живет в ней, то никто другой пользоваться этой квартирой без разрешения ее владельца не сможет.</a:t>
                      </a:r>
                    </a:p>
                    <a:p>
                      <a:endParaRPr lang="ru-RU" dirty="0"/>
                    </a:p>
                  </a:txBody>
                  <a:tcPr/>
                </a:tc>
                <a:tc>
                  <a:txBody>
                    <a:bodyPr/>
                    <a:lstStyle/>
                    <a:p>
                      <a:pPr lvl="0">
                        <a:buFont typeface="Wingdings" pitchFamily="2" charset="2"/>
                        <a:buChar char="§"/>
                      </a:pPr>
                      <a:r>
                        <a:rPr kumimoji="0" lang="ru-RU" sz="1800" kern="1200" dirty="0" smtClean="0">
                          <a:solidFill>
                            <a:schemeClr val="dk1"/>
                          </a:solidFill>
                          <a:latin typeface="+mn-lt"/>
                          <a:ea typeface="+mn-ea"/>
                          <a:cs typeface="+mn-cs"/>
                        </a:rPr>
                        <a:t> их нельзя изъять у лиц, отказывающихся за них платить;</a:t>
                      </a:r>
                    </a:p>
                    <a:p>
                      <a:pPr lvl="0">
                        <a:buFont typeface="Wingdings" pitchFamily="2" charset="2"/>
                        <a:buChar char="§"/>
                      </a:pPr>
                      <a:r>
                        <a:rPr kumimoji="0" lang="ru-RU" sz="1800" kern="1200" dirty="0" smtClean="0">
                          <a:solidFill>
                            <a:schemeClr val="dk1"/>
                          </a:solidFill>
                          <a:latin typeface="+mn-lt"/>
                          <a:ea typeface="+mn-ea"/>
                          <a:cs typeface="+mn-cs"/>
                        </a:rPr>
                        <a:t> они неделимы по своей природе;</a:t>
                      </a:r>
                    </a:p>
                    <a:p>
                      <a:pPr lvl="0">
                        <a:buFont typeface="Wingdings" pitchFamily="2" charset="2"/>
                        <a:buChar char="§"/>
                      </a:pPr>
                      <a:r>
                        <a:rPr kumimoji="0" lang="ru-RU" sz="1800" kern="1200" dirty="0" smtClean="0">
                          <a:solidFill>
                            <a:schemeClr val="dk1"/>
                          </a:solidFill>
                          <a:latin typeface="+mn-lt"/>
                          <a:ea typeface="+mn-ea"/>
                          <a:cs typeface="+mn-cs"/>
                        </a:rPr>
                        <a:t> потребление общественного блага одними членами общества не исключает возможности одновременного использования их другими членами общества</a:t>
                      </a:r>
                      <a:r>
                        <a:rPr kumimoji="0" lang="ru-RU" sz="1800" kern="1200" baseline="0" dirty="0" smtClean="0">
                          <a:solidFill>
                            <a:schemeClr val="dk1"/>
                          </a:solidFill>
                          <a:latin typeface="+mn-lt"/>
                          <a:ea typeface="+mn-ea"/>
                          <a:cs typeface="+mn-cs"/>
                        </a:rPr>
                        <a:t> (</a:t>
                      </a:r>
                      <a:r>
                        <a:rPr kumimoji="0" lang="ru-RU" sz="1800" kern="1200" dirty="0" smtClean="0">
                          <a:solidFill>
                            <a:schemeClr val="dk1"/>
                          </a:solidFill>
                          <a:latin typeface="+mn-lt"/>
                          <a:ea typeface="+mn-ea"/>
                          <a:cs typeface="+mn-cs"/>
                        </a:rPr>
                        <a:t> система национальной обороны, деятельность средств оповещения об опасности наводнения или землетрясения, информация Гидрометцентра о прогнозе погоды и другие) </a:t>
                      </a:r>
                    </a:p>
                    <a:p>
                      <a:endParaRPr lang="ru-RU"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t>Стимулирование экономического роста и стабилизация экономики</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179512" y="1554162"/>
            <a:ext cx="5616624" cy="5115198"/>
          </a:xfrm>
        </p:spPr>
        <p:txBody>
          <a:bodyPr>
            <a:normAutofit fontScale="77500" lnSpcReduction="20000"/>
          </a:bodyPr>
          <a:lstStyle/>
          <a:p>
            <a:r>
              <a:rPr lang="ru-RU" dirty="0" smtClean="0"/>
              <a:t>Рыночная экономика достаточно нестабильна и часто испытывает подъемы и спады, которые приводят к нарушению равновесия рынка и нестабильности рыночной экономической системы, имеющей следствием такие отрицательные явления, как рост цен, инфляция, снижение уровня жизни определенных слоев населения и безработица. В этом случае государственное регулирование должно быть направлено на обеспечение эффективности и справедливости в распределении экономических ресурсов и благ.</a:t>
            </a:r>
          </a:p>
          <a:p>
            <a:endParaRPr lang="ru-RU" dirty="0"/>
          </a:p>
        </p:txBody>
      </p:sp>
      <p:pic>
        <p:nvPicPr>
          <p:cNvPr id="22530" name="Picture 2" descr="http://sotsproekt-ryazan.ru/sites/default/files/articles/roct.jpg"/>
          <p:cNvPicPr>
            <a:picLocks noChangeAspect="1" noChangeArrowheads="1"/>
          </p:cNvPicPr>
          <p:nvPr/>
        </p:nvPicPr>
        <p:blipFill>
          <a:blip r:embed="rId2" cstate="print"/>
          <a:srcRect/>
          <a:stretch>
            <a:fillRect/>
          </a:stretch>
        </p:blipFill>
        <p:spPr bwMode="auto">
          <a:xfrm>
            <a:off x="5436096" y="1124744"/>
            <a:ext cx="3594639" cy="2592288"/>
          </a:xfrm>
          <a:prstGeom prst="rect">
            <a:avLst/>
          </a:prstGeom>
          <a:noFill/>
        </p:spPr>
      </p:pic>
      <p:pic>
        <p:nvPicPr>
          <p:cNvPr id="22532" name="Picture 4" descr="http://img0.liveinternet.ru/images/attach/c/0/36/126/36126215_prices.jpg"/>
          <p:cNvPicPr>
            <a:picLocks noChangeAspect="1" noChangeArrowheads="1"/>
          </p:cNvPicPr>
          <p:nvPr/>
        </p:nvPicPr>
        <p:blipFill>
          <a:blip r:embed="rId3" cstate="print"/>
          <a:srcRect/>
          <a:stretch>
            <a:fillRect/>
          </a:stretch>
        </p:blipFill>
        <p:spPr bwMode="auto">
          <a:xfrm>
            <a:off x="5508104" y="3717032"/>
            <a:ext cx="3521018" cy="297971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t>Стимулирование экономического роста и стабилизация экономики</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0" y="1554162"/>
            <a:ext cx="5292080" cy="4971182"/>
          </a:xfrm>
        </p:spPr>
        <p:txBody>
          <a:bodyPr>
            <a:normAutofit fontScale="55000" lnSpcReduction="20000"/>
          </a:bodyPr>
          <a:lstStyle/>
          <a:p>
            <a:r>
              <a:rPr lang="ru-RU" dirty="0" smtClean="0"/>
              <a:t>Государство имеет возможность вносить определенный вклад в предотвращение резких спадов и подъемов производства, сокращение уровня безработицы, стабилизации цен и обеспечения экономического роста. Однако это не легкая задача, потому что эти цели иногда вступают в противоречие. Например, попытки снизить уровень безработицы могут закончиться ростом цен. Экономисты спорят, может ли государство обеспечить экономическую стабильность и не лучше ли предоставить решение этой задачи рынку. Некоторые считают даже, что попытки по стабилизации экономики иногда приводят совершенно к противоположному эффекту. Тем не менее, полная занятость (т.е. поддержание безработицы на естественном уровне), стабильные цены и экономический рост признаются важнейшими целями государственного регулирования.</a:t>
            </a:r>
          </a:p>
          <a:p>
            <a:endParaRPr lang="ru-RU" dirty="0"/>
          </a:p>
        </p:txBody>
      </p:sp>
      <p:pic>
        <p:nvPicPr>
          <p:cNvPr id="21506" name="Picture 2" descr="http://rabota5.ru/photo/zarabotat-na-zolote-v-internete-1648.jpg"/>
          <p:cNvPicPr>
            <a:picLocks noChangeAspect="1" noChangeArrowheads="1"/>
          </p:cNvPicPr>
          <p:nvPr/>
        </p:nvPicPr>
        <p:blipFill>
          <a:blip r:embed="rId2" cstate="print"/>
          <a:srcRect/>
          <a:stretch>
            <a:fillRect/>
          </a:stretch>
        </p:blipFill>
        <p:spPr bwMode="auto">
          <a:xfrm>
            <a:off x="5364088" y="1196752"/>
            <a:ext cx="3490484" cy="2448272"/>
          </a:xfrm>
          <a:prstGeom prst="rect">
            <a:avLst/>
          </a:prstGeom>
          <a:noFill/>
        </p:spPr>
      </p:pic>
      <p:pic>
        <p:nvPicPr>
          <p:cNvPr id="21508" name="Picture 4" descr="http://fedrep.ru/sites/fedrep.ru/files/imagecache/inside/Pt_02/04/2010_-_1444/Birzha_truda_2.jpg"/>
          <p:cNvPicPr>
            <a:picLocks noChangeAspect="1" noChangeArrowheads="1"/>
          </p:cNvPicPr>
          <p:nvPr/>
        </p:nvPicPr>
        <p:blipFill>
          <a:blip r:embed="rId3" cstate="print"/>
          <a:srcRect/>
          <a:stretch>
            <a:fillRect/>
          </a:stretch>
        </p:blipFill>
        <p:spPr bwMode="auto">
          <a:xfrm>
            <a:off x="5652120" y="3717032"/>
            <a:ext cx="2857500" cy="28575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t>Распределение и перераспределение национального дохода, и обеспечение социально-экономической поддержки</a:t>
            </a:r>
            <a:br>
              <a:rPr lang="ru-RU" sz="2800" b="1" dirty="0" smtClean="0"/>
            </a:br>
            <a:endParaRPr lang="ru-RU" sz="2800" dirty="0"/>
          </a:p>
        </p:txBody>
      </p:sp>
      <p:sp>
        <p:nvSpPr>
          <p:cNvPr id="3" name="Содержимое 2"/>
          <p:cNvSpPr>
            <a:spLocks noGrp="1"/>
          </p:cNvSpPr>
          <p:nvPr>
            <p:ph idx="1"/>
          </p:nvPr>
        </p:nvSpPr>
        <p:spPr>
          <a:xfrm>
            <a:off x="2843808" y="1554162"/>
            <a:ext cx="6147792" cy="4525963"/>
          </a:xfrm>
        </p:spPr>
        <p:txBody>
          <a:bodyPr>
            <a:normAutofit fontScale="70000" lnSpcReduction="20000"/>
          </a:bodyPr>
          <a:lstStyle/>
          <a:p>
            <a:r>
              <a:rPr lang="ru-RU" dirty="0" smtClean="0"/>
              <a:t>Цель многих правительственных программ – перераспределение доходов людей, с избытком зарабатывающих себе на жизнь, в пользу бедных слоев населения. Работники платят налоги, в том числе, взимаемые с их заработной платы в соответствии с программами социального страхования и медицинской помощи, а государство аккумулирует денежные средства с помощью системы налогообложения, а затем распределяет их по целевому назначению в виде трансфертных платежей малоимущим слоям населения. </a:t>
            </a:r>
          </a:p>
          <a:p>
            <a:endParaRPr lang="ru-RU" dirty="0"/>
          </a:p>
        </p:txBody>
      </p:sp>
      <p:pic>
        <p:nvPicPr>
          <p:cNvPr id="20482" name="Picture 2" descr="http://frame1.loadup.ru/0b/4b/2082182.7.3.jpg"/>
          <p:cNvPicPr>
            <a:picLocks noChangeAspect="1" noChangeArrowheads="1"/>
          </p:cNvPicPr>
          <p:nvPr/>
        </p:nvPicPr>
        <p:blipFill>
          <a:blip r:embed="rId2" cstate="print"/>
          <a:srcRect/>
          <a:stretch>
            <a:fillRect/>
          </a:stretch>
        </p:blipFill>
        <p:spPr bwMode="auto">
          <a:xfrm>
            <a:off x="107504" y="1412776"/>
            <a:ext cx="3168352" cy="2376264"/>
          </a:xfrm>
          <a:prstGeom prst="rect">
            <a:avLst/>
          </a:prstGeom>
          <a:noFill/>
        </p:spPr>
      </p:pic>
      <p:pic>
        <p:nvPicPr>
          <p:cNvPr id="20484" name="Picture 4" descr="http://kinote.info/system/images/images/10607/beveled-255722_a_pic1.GIF?1298969567"/>
          <p:cNvPicPr>
            <a:picLocks noChangeAspect="1" noChangeArrowheads="1"/>
          </p:cNvPicPr>
          <p:nvPr/>
        </p:nvPicPr>
        <p:blipFill>
          <a:blip r:embed="rId3" cstate="print"/>
          <a:srcRect/>
          <a:stretch>
            <a:fillRect/>
          </a:stretch>
        </p:blipFill>
        <p:spPr bwMode="auto">
          <a:xfrm>
            <a:off x="0" y="4293096"/>
            <a:ext cx="3243179" cy="216713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t>Распределение и перераспределение национального дохода, и обеспечение социально-экономической поддержки</a:t>
            </a:r>
            <a:br>
              <a:rPr lang="ru-RU" sz="2800" b="1" dirty="0" smtClean="0"/>
            </a:br>
            <a:endParaRPr lang="ru-RU" sz="2800" dirty="0"/>
          </a:p>
        </p:txBody>
      </p:sp>
      <p:sp>
        <p:nvSpPr>
          <p:cNvPr id="3" name="Содержимое 2"/>
          <p:cNvSpPr>
            <a:spLocks noGrp="1"/>
          </p:cNvSpPr>
          <p:nvPr>
            <p:ph idx="1"/>
          </p:nvPr>
        </p:nvSpPr>
        <p:spPr>
          <a:xfrm>
            <a:off x="2915816" y="1554162"/>
            <a:ext cx="6075784" cy="5303838"/>
          </a:xfrm>
        </p:spPr>
        <p:txBody>
          <a:bodyPr>
            <a:normAutofit fontScale="40000" lnSpcReduction="20000"/>
          </a:bodyPr>
          <a:lstStyle/>
          <a:p>
            <a:pPr>
              <a:buNone/>
            </a:pPr>
            <a:r>
              <a:rPr lang="ru-RU" dirty="0" smtClean="0"/>
              <a:t>        Объектами социальной защиты, являются основные показатели уровня жизни населения -</a:t>
            </a:r>
          </a:p>
          <a:p>
            <a:pPr>
              <a:buNone/>
            </a:pPr>
            <a:r>
              <a:rPr lang="ru-RU" dirty="0" smtClean="0"/>
              <a:t>        доходы, жилье, услуги, образование, здравоохранение и т.д. Конкретные формы социальной защищенности многообразны. К ним относятся:</a:t>
            </a:r>
          </a:p>
          <a:p>
            <a:pPr lvl="0"/>
            <a:r>
              <a:rPr lang="ru-RU" dirty="0" smtClean="0"/>
              <a:t>минимальная оплата труда;</a:t>
            </a:r>
          </a:p>
          <a:p>
            <a:pPr lvl="0"/>
            <a:r>
              <a:rPr lang="ru-RU" dirty="0" smtClean="0"/>
              <a:t>пенсии по старости;</a:t>
            </a:r>
          </a:p>
          <a:p>
            <a:pPr lvl="0"/>
            <a:r>
              <a:rPr lang="ru-RU" dirty="0" smtClean="0"/>
              <a:t>пенсии по инвалидности;</a:t>
            </a:r>
          </a:p>
          <a:p>
            <a:pPr lvl="0"/>
            <a:r>
              <a:rPr lang="ru-RU" dirty="0" smtClean="0"/>
              <a:t>пенсии по случаю потери кормильца;</a:t>
            </a:r>
          </a:p>
          <a:p>
            <a:pPr lvl="0"/>
            <a:r>
              <a:rPr lang="ru-RU" dirty="0" smtClean="0"/>
              <a:t>пенсии за выслугу лет;</a:t>
            </a:r>
          </a:p>
          <a:p>
            <a:pPr lvl="0"/>
            <a:r>
              <a:rPr lang="ru-RU" dirty="0" smtClean="0"/>
              <a:t>пособия при рождении ребенка, пособия на период отпуска за уходом за ребенком, ежемесячные пособия на детей одиноким матерям, пособия детям-сиротам;</a:t>
            </a:r>
          </a:p>
          <a:p>
            <a:pPr lvl="0"/>
            <a:r>
              <a:rPr lang="ru-RU" dirty="0" smtClean="0"/>
              <a:t>стипендии студентам и учащимся в сфере профессионального образования, аспирантам и докторантам, обучающимся с отрывом от производства;</a:t>
            </a:r>
          </a:p>
          <a:p>
            <a:pPr lvl="0"/>
            <a:r>
              <a:rPr lang="ru-RU" dirty="0" smtClean="0"/>
              <a:t>индексация доходов в условиях инфляции;</a:t>
            </a:r>
          </a:p>
          <a:p>
            <a:pPr lvl="0"/>
            <a:r>
              <a:rPr lang="ru-RU" dirty="0" smtClean="0"/>
              <a:t>компенсация потерь от стихийных бедствий, частичная компенсация потерь сбережения населения;</a:t>
            </a:r>
          </a:p>
          <a:p>
            <a:pPr lvl="0"/>
            <a:r>
              <a:rPr lang="ru-RU" dirty="0" smtClean="0"/>
              <a:t>пособия по безработице, а также компенсационные выплаты работникам, находящимся в отпусках без сохранения содержания в связи с вынужденным прекращением работы предприятий и организаций;</a:t>
            </a:r>
          </a:p>
          <a:p>
            <a:pPr lvl="0"/>
            <a:r>
              <a:rPr lang="ru-RU" dirty="0" smtClean="0"/>
              <a:t>медицинское страхование;</a:t>
            </a:r>
          </a:p>
          <a:p>
            <a:pPr lvl="0"/>
            <a:r>
              <a:rPr lang="ru-RU" dirty="0" smtClean="0"/>
              <a:t>защита условий труда;</a:t>
            </a:r>
          </a:p>
          <a:p>
            <a:pPr lvl="0"/>
            <a:r>
              <a:rPr lang="ru-RU" dirty="0" smtClean="0"/>
              <a:t>социальное обслуживание лиц пожилого возраста и инвалидов, оказание медицинских услуг;</a:t>
            </a:r>
          </a:p>
          <a:p>
            <a:endParaRPr lang="ru-RU" dirty="0"/>
          </a:p>
        </p:txBody>
      </p:sp>
      <p:pic>
        <p:nvPicPr>
          <p:cNvPr id="19458" name="Picture 2" descr="http://img.lada.kz/2012-01/1326964912_4x4x3100.jpg"/>
          <p:cNvPicPr>
            <a:picLocks noChangeAspect="1" noChangeArrowheads="1"/>
          </p:cNvPicPr>
          <p:nvPr/>
        </p:nvPicPr>
        <p:blipFill>
          <a:blip r:embed="rId2" cstate="print"/>
          <a:srcRect/>
          <a:stretch>
            <a:fillRect/>
          </a:stretch>
        </p:blipFill>
        <p:spPr bwMode="auto">
          <a:xfrm>
            <a:off x="179512" y="1628800"/>
            <a:ext cx="2810068" cy="1872208"/>
          </a:xfrm>
          <a:prstGeom prst="rect">
            <a:avLst/>
          </a:prstGeom>
          <a:noFill/>
        </p:spPr>
      </p:pic>
      <p:pic>
        <p:nvPicPr>
          <p:cNvPr id="19460" name="Picture 4" descr="http://www.permv.ru/photo/1/19114/b8823c75ebe12f6e.jpg"/>
          <p:cNvPicPr>
            <a:picLocks noChangeAspect="1" noChangeArrowheads="1"/>
          </p:cNvPicPr>
          <p:nvPr/>
        </p:nvPicPr>
        <p:blipFill>
          <a:blip r:embed="rId3" cstate="print"/>
          <a:srcRect/>
          <a:stretch>
            <a:fillRect/>
          </a:stretch>
        </p:blipFill>
        <p:spPr bwMode="auto">
          <a:xfrm>
            <a:off x="107504" y="4221088"/>
            <a:ext cx="2863788" cy="1909193"/>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Участие в хозяйственной деятельности</a:t>
            </a:r>
            <a:endParaRPr lang="ru-RU" dirty="0"/>
          </a:p>
        </p:txBody>
      </p:sp>
      <p:sp>
        <p:nvSpPr>
          <p:cNvPr id="3" name="Содержимое 2"/>
          <p:cNvSpPr>
            <a:spLocks noGrp="1"/>
          </p:cNvSpPr>
          <p:nvPr>
            <p:ph idx="1"/>
          </p:nvPr>
        </p:nvSpPr>
        <p:spPr>
          <a:xfrm>
            <a:off x="0" y="1554162"/>
            <a:ext cx="5436096" cy="5115198"/>
          </a:xfrm>
        </p:spPr>
        <p:txBody>
          <a:bodyPr>
            <a:normAutofit fontScale="62500" lnSpcReduction="20000"/>
          </a:bodyPr>
          <a:lstStyle/>
          <a:p>
            <a:r>
              <a:rPr lang="ru-RU" dirty="0" smtClean="0"/>
              <a:t>Государство участвует в рыночной экономике не только в качестве арбитра и менеджера, крупнейшего производителя и потребителя товаров и услуг. В качестве потребителя государство приобретает товары и услуги специфического назначения, например, военные самолеты, танки, боевые корабли и другое оборудование, необходимое для осуществления национальной обороны. В качестве производителя - предоставляет обществу так называемые общественные блага и услуги (например, здравоохранение, национальная оборона, охрана общественного порядка, воспитание детей и прочие), поскольку к их производству безразличен рынок.</a:t>
            </a:r>
          </a:p>
          <a:p>
            <a:endParaRPr lang="ru-RU" dirty="0"/>
          </a:p>
        </p:txBody>
      </p:sp>
      <p:pic>
        <p:nvPicPr>
          <p:cNvPr id="18434" name="Picture 2" descr="http://static.zebra.lt/files/201107/ITO3ZD3C.jpg"/>
          <p:cNvPicPr>
            <a:picLocks noChangeAspect="1" noChangeArrowheads="1"/>
          </p:cNvPicPr>
          <p:nvPr/>
        </p:nvPicPr>
        <p:blipFill>
          <a:blip r:embed="rId2" cstate="print"/>
          <a:srcRect/>
          <a:stretch>
            <a:fillRect/>
          </a:stretch>
        </p:blipFill>
        <p:spPr bwMode="auto">
          <a:xfrm>
            <a:off x="5364088" y="1268760"/>
            <a:ext cx="3450264" cy="2664296"/>
          </a:xfrm>
          <a:prstGeom prst="rect">
            <a:avLst/>
          </a:prstGeom>
          <a:noFill/>
        </p:spPr>
      </p:pic>
      <p:pic>
        <p:nvPicPr>
          <p:cNvPr id="18436" name="Picture 4" descr="http://kurort.spb.ru/img/1003/c041273ca.jpg"/>
          <p:cNvPicPr>
            <a:picLocks noChangeAspect="1" noChangeArrowheads="1"/>
          </p:cNvPicPr>
          <p:nvPr/>
        </p:nvPicPr>
        <p:blipFill>
          <a:blip r:embed="rId3" cstate="print"/>
          <a:srcRect/>
          <a:stretch>
            <a:fillRect/>
          </a:stretch>
        </p:blipFill>
        <p:spPr bwMode="auto">
          <a:xfrm>
            <a:off x="5292080" y="4221088"/>
            <a:ext cx="3744416" cy="187220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Роль государства</a:t>
            </a:r>
            <a:endParaRPr lang="ru-RU" dirty="0"/>
          </a:p>
        </p:txBody>
      </p:sp>
      <p:sp>
        <p:nvSpPr>
          <p:cNvPr id="3" name="Содержимое 2"/>
          <p:cNvSpPr>
            <a:spLocks noGrp="1"/>
          </p:cNvSpPr>
          <p:nvPr>
            <p:ph idx="1"/>
          </p:nvPr>
        </p:nvSpPr>
        <p:spPr/>
        <p:txBody>
          <a:bodyPr/>
          <a:lstStyle/>
          <a:p>
            <a:r>
              <a:rPr lang="ru-RU" dirty="0" smtClean="0"/>
              <a:t>Основные, наиболее важные направления деятельности </a:t>
            </a:r>
            <a:r>
              <a:rPr lang="ru-RU" u="sng" dirty="0" smtClean="0">
                <a:hlinkClick r:id="rId2" tooltip="Государство"/>
              </a:rPr>
              <a:t>государства</a:t>
            </a:r>
            <a:r>
              <a:rPr lang="ru-RU" dirty="0" smtClean="0"/>
              <a:t> проявляются в его функциях. В функциях государства выражается его сущность, та роль, которую государство играет в основных направлениях общественного развития и удовлетворения потребностей </a:t>
            </a:r>
            <a:r>
              <a:rPr lang="ru-RU" u="sng" dirty="0" smtClean="0">
                <a:hlinkClick r:id="rId3" tooltip="Гражданин"/>
              </a:rPr>
              <a:t>граждан</a:t>
            </a:r>
            <a:r>
              <a:rPr lang="ru-RU" dirty="0" smtClean="0"/>
              <a:t>,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395536" y="1340768"/>
            <a:ext cx="2232248"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FontTx/>
              <a:buChar char="•"/>
              <a:tabLst>
                <a:tab pos="457200" algn="l"/>
              </a:tabLst>
            </a:pPr>
            <a:r>
              <a:rPr kumimoji="0" lang="ru-RU" sz="1200" b="0" i="0" u="none" strike="noStrike" cap="none" normalizeH="0" baseline="0" dirty="0" smtClean="0">
                <a:ln>
                  <a:noFill/>
                </a:ln>
                <a:solidFill>
                  <a:schemeClr val="tx1"/>
                </a:solidFill>
                <a:effectLst/>
                <a:latin typeface="Helvetica" charset="-52"/>
                <a:ea typeface="Times New Roman" pitchFamily="18" charset="0"/>
                <a:cs typeface="Times New Roman" pitchFamily="18" charset="0"/>
              </a:rPr>
              <a:t>Установление и обеспечение соблюдения правовых основ рыночной экономики, в том числе, прав частной собственности.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Скругленный прямоугольник 16"/>
          <p:cNvSpPr/>
          <p:nvPr/>
        </p:nvSpPr>
        <p:spPr>
          <a:xfrm>
            <a:off x="3563888" y="476672"/>
            <a:ext cx="223224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Arial" pitchFamily="34" charset="0"/>
              <a:buChar char="•"/>
            </a:pPr>
            <a:r>
              <a:rPr lang="ru-RU" sz="1200" dirty="0">
                <a:solidFill>
                  <a:schemeClr val="tx1"/>
                </a:solidFill>
              </a:rPr>
              <a:t>Поддержание рыночной конкуренции и защита прав потребителей.</a:t>
            </a:r>
          </a:p>
          <a:p>
            <a:pPr algn="ctr"/>
            <a:endParaRPr lang="ru-RU" dirty="0"/>
          </a:p>
        </p:txBody>
      </p:sp>
      <p:sp>
        <p:nvSpPr>
          <p:cNvPr id="18" name="Скругленный прямоугольник 17"/>
          <p:cNvSpPr/>
          <p:nvPr/>
        </p:nvSpPr>
        <p:spPr>
          <a:xfrm>
            <a:off x="6516216" y="1268760"/>
            <a:ext cx="2232248"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FontTx/>
              <a:buChar char="•"/>
              <a:tabLst>
                <a:tab pos="457200" algn="l"/>
              </a:tabLst>
            </a:pPr>
            <a:r>
              <a:rPr kumimoji="0" lang="ru-RU" sz="1200" b="0" i="0" u="none" strike="noStrike" cap="none" normalizeH="0" baseline="0" dirty="0" smtClean="0">
                <a:ln>
                  <a:noFill/>
                </a:ln>
                <a:solidFill>
                  <a:schemeClr val="tx1"/>
                </a:solidFill>
                <a:effectLst/>
                <a:latin typeface="Helvetica" charset="-52"/>
                <a:ea typeface="Times New Roman" pitchFamily="18" charset="0"/>
                <a:cs typeface="Times New Roman" pitchFamily="18" charset="0"/>
              </a:rPr>
              <a:t>Решение вопросов, связанных с внешними эффектами: издержками и выгодами.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Скругленный прямоугольник 18"/>
          <p:cNvSpPr/>
          <p:nvPr/>
        </p:nvSpPr>
        <p:spPr>
          <a:xfrm>
            <a:off x="467544" y="3573016"/>
            <a:ext cx="2304256"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FontTx/>
              <a:buChar char="•"/>
              <a:tabLst>
                <a:tab pos="457200" algn="l"/>
              </a:tabLst>
            </a:pPr>
            <a:r>
              <a:rPr kumimoji="0" lang="ru-RU" sz="1200" b="0" i="0" u="none" strike="noStrike" cap="none" normalizeH="0" baseline="0" dirty="0" smtClean="0">
                <a:ln>
                  <a:noFill/>
                </a:ln>
                <a:solidFill>
                  <a:schemeClr val="tx1"/>
                </a:solidFill>
                <a:effectLst/>
                <a:latin typeface="Helvetica" charset="-52"/>
                <a:ea typeface="Times New Roman" pitchFamily="18" charset="0"/>
                <a:cs typeface="Times New Roman" pitchFamily="18" charset="0"/>
              </a:rPr>
              <a:t>Участие в хозяйственной деятельности.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Скругленный прямоугольник 19"/>
          <p:cNvSpPr/>
          <p:nvPr/>
        </p:nvSpPr>
        <p:spPr>
          <a:xfrm>
            <a:off x="6660232" y="3573016"/>
            <a:ext cx="2160240"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FontTx/>
              <a:buChar char="•"/>
              <a:tabLst>
                <a:tab pos="457200" algn="l"/>
              </a:tabLst>
            </a:pPr>
            <a:r>
              <a:rPr kumimoji="0" lang="ru-RU" sz="1200" b="0" i="0" u="none" strike="noStrike" cap="none" normalizeH="0" baseline="0" dirty="0" smtClean="0">
                <a:ln>
                  <a:noFill/>
                </a:ln>
                <a:solidFill>
                  <a:schemeClr val="tx1"/>
                </a:solidFill>
                <a:effectLst/>
                <a:latin typeface="Helvetica" charset="-52"/>
                <a:ea typeface="Times New Roman" pitchFamily="18" charset="0"/>
                <a:cs typeface="Times New Roman" pitchFamily="18" charset="0"/>
              </a:rPr>
              <a:t>Предоставление общественных товаров и услуг</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Скругленный прямоугольник 20"/>
          <p:cNvSpPr/>
          <p:nvPr/>
        </p:nvSpPr>
        <p:spPr>
          <a:xfrm>
            <a:off x="2123728" y="5229200"/>
            <a:ext cx="2304256"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ru-RU" sz="1200" dirty="0">
                <a:solidFill>
                  <a:schemeClr val="tx1"/>
                </a:solidFill>
              </a:rPr>
              <a:t>Распределение и перераспределение национального дохода и обеспечение социально-экономической поддержки</a:t>
            </a:r>
          </a:p>
        </p:txBody>
      </p:sp>
      <p:sp>
        <p:nvSpPr>
          <p:cNvPr id="22" name="Скругленный прямоугольник 21"/>
          <p:cNvSpPr/>
          <p:nvPr/>
        </p:nvSpPr>
        <p:spPr>
          <a:xfrm>
            <a:off x="5292080" y="5229200"/>
            <a:ext cx="2160240"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FontTx/>
              <a:buChar char="•"/>
              <a:tabLst>
                <a:tab pos="457200" algn="l"/>
              </a:tabLst>
            </a:pPr>
            <a:r>
              <a:rPr kumimoji="0" lang="ru-RU" sz="1200" b="0" i="0" u="none" strike="noStrike" cap="none" normalizeH="0" baseline="0" dirty="0" smtClean="0">
                <a:ln>
                  <a:noFill/>
                </a:ln>
                <a:solidFill>
                  <a:schemeClr val="tx1"/>
                </a:solidFill>
                <a:effectLst/>
                <a:latin typeface="Helvetica" charset="-52"/>
                <a:ea typeface="Times New Roman" pitchFamily="18" charset="0"/>
                <a:cs typeface="Times New Roman" pitchFamily="18" charset="0"/>
              </a:rPr>
              <a:t>Стимулирование экономического роста и стабилизация экономики</a:t>
            </a:r>
            <a:r>
              <a:rPr kumimoji="0" lang="ru-RU" sz="1200" b="0" i="0" u="none" strike="noStrike" cap="none" normalizeH="0" baseline="0" dirty="0" smtClean="0">
                <a:ln>
                  <a:noFill/>
                </a:ln>
                <a:solidFill>
                  <a:srgbClr val="333333"/>
                </a:solidFill>
                <a:effectLst/>
                <a:latin typeface="Helvetica" charset="-52"/>
                <a:ea typeface="Times New Roman" pitchFamily="18" charset="0"/>
                <a:cs typeface="Times New Roman" pitchFamily="18"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Овал 22"/>
          <p:cNvSpPr/>
          <p:nvPr/>
        </p:nvSpPr>
        <p:spPr>
          <a:xfrm>
            <a:off x="3563888" y="2564904"/>
            <a:ext cx="2304256" cy="15121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Функции государства</a:t>
            </a:r>
            <a:endParaRPr lang="ru-RU" dirty="0"/>
          </a:p>
        </p:txBody>
      </p:sp>
      <p:cxnSp>
        <p:nvCxnSpPr>
          <p:cNvPr id="53" name="Прямая соединительная линия 52"/>
          <p:cNvCxnSpPr>
            <a:stCxn id="23" idx="0"/>
            <a:endCxn id="17" idx="2"/>
          </p:cNvCxnSpPr>
          <p:nvPr/>
        </p:nvCxnSpPr>
        <p:spPr>
          <a:xfrm flipH="1" flipV="1">
            <a:off x="4680012" y="1628800"/>
            <a:ext cx="36004" cy="936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a:stCxn id="23" idx="1"/>
            <a:endCxn id="14" idx="3"/>
          </p:cNvCxnSpPr>
          <p:nvPr/>
        </p:nvCxnSpPr>
        <p:spPr>
          <a:xfrm flipH="1" flipV="1">
            <a:off x="2627784" y="1952836"/>
            <a:ext cx="1273555" cy="8335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Прямая соединительная линия 62"/>
          <p:cNvCxnSpPr>
            <a:stCxn id="23" idx="7"/>
            <a:endCxn id="18" idx="1"/>
          </p:cNvCxnSpPr>
          <p:nvPr/>
        </p:nvCxnSpPr>
        <p:spPr>
          <a:xfrm flipV="1">
            <a:off x="5530693" y="1916832"/>
            <a:ext cx="985523" cy="869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Прямая соединительная линия 64"/>
          <p:cNvCxnSpPr>
            <a:stCxn id="23" idx="3"/>
            <a:endCxn id="21" idx="0"/>
          </p:cNvCxnSpPr>
          <p:nvPr/>
        </p:nvCxnSpPr>
        <p:spPr>
          <a:xfrm flipH="1">
            <a:off x="3275856" y="3855620"/>
            <a:ext cx="625483" cy="137358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Прямая соединительная линия 66"/>
          <p:cNvCxnSpPr>
            <a:stCxn id="23" idx="5"/>
            <a:endCxn id="22" idx="0"/>
          </p:cNvCxnSpPr>
          <p:nvPr/>
        </p:nvCxnSpPr>
        <p:spPr>
          <a:xfrm>
            <a:off x="5530693" y="3855620"/>
            <a:ext cx="841507" cy="137358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2"/>
          <p:cNvCxnSpPr>
            <a:stCxn id="23" idx="6"/>
            <a:endCxn id="20" idx="0"/>
          </p:cNvCxnSpPr>
          <p:nvPr/>
        </p:nvCxnSpPr>
        <p:spPr>
          <a:xfrm>
            <a:off x="5868144" y="3320988"/>
            <a:ext cx="1872208" cy="252028"/>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Прямая соединительная линия 74"/>
          <p:cNvCxnSpPr>
            <a:stCxn id="23" idx="2"/>
            <a:endCxn id="19" idx="0"/>
          </p:cNvCxnSpPr>
          <p:nvPr/>
        </p:nvCxnSpPr>
        <p:spPr>
          <a:xfrm flipH="1">
            <a:off x="1619672" y="3320988"/>
            <a:ext cx="1944216" cy="25202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b="1" dirty="0" smtClean="0"/>
              <a:t>Установление и обеспечение соблюдения правовых основ и законодательства</a:t>
            </a:r>
            <a:r>
              <a:rPr lang="ru-RU" dirty="0" smtClean="0"/>
              <a:t/>
            </a:r>
            <a:br>
              <a:rPr lang="ru-RU" dirty="0" smtClean="0"/>
            </a:br>
            <a:endParaRPr lang="ru-RU" dirty="0"/>
          </a:p>
        </p:txBody>
      </p:sp>
      <p:sp>
        <p:nvSpPr>
          <p:cNvPr id="3" name="Содержимое 2"/>
          <p:cNvSpPr>
            <a:spLocks noGrp="1"/>
          </p:cNvSpPr>
          <p:nvPr>
            <p:ph idx="1"/>
          </p:nvPr>
        </p:nvSpPr>
        <p:spPr>
          <a:xfrm>
            <a:off x="0" y="1124744"/>
            <a:ext cx="6084168" cy="5544616"/>
          </a:xfrm>
        </p:spPr>
        <p:txBody>
          <a:bodyPr>
            <a:normAutofit fontScale="77500" lnSpcReduction="20000"/>
          </a:bodyPr>
          <a:lstStyle/>
          <a:p>
            <a:r>
              <a:rPr lang="ru-RU" dirty="0" smtClean="0"/>
              <a:t>Государственные органы обеспечивают равные права всем участникам хозяйственной деятельности, играют важную роль при рассмотрении и урегулировании спорных вопросов, возникающих между предприятиями, поставщиками ресурсов и потребителями, обеспечивают защиту прав собственности, контролируют деятельность фирм в целях недопущения незаконных финансовых операций или нарушения прав потребителей, а также применяют власть для наложения соответствующих наказаний. </a:t>
            </a:r>
          </a:p>
          <a:p>
            <a:endParaRPr lang="ru-RU" dirty="0" smtClean="0"/>
          </a:p>
          <a:p>
            <a:endParaRPr lang="ru-RU" dirty="0"/>
          </a:p>
        </p:txBody>
      </p:sp>
      <p:pic>
        <p:nvPicPr>
          <p:cNvPr id="2050" name="Picture 2" descr="http://zarket.ru/source/55018cbccb546.jpeg"/>
          <p:cNvPicPr>
            <a:picLocks noChangeAspect="1" noChangeArrowheads="1"/>
          </p:cNvPicPr>
          <p:nvPr/>
        </p:nvPicPr>
        <p:blipFill>
          <a:blip r:embed="rId2" cstate="print"/>
          <a:srcRect/>
          <a:stretch>
            <a:fillRect/>
          </a:stretch>
        </p:blipFill>
        <p:spPr bwMode="auto">
          <a:xfrm>
            <a:off x="5580112" y="2852936"/>
            <a:ext cx="3456384" cy="345638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b="1" dirty="0" smtClean="0"/>
              <a:t>Установление и обеспечение соблюдения правовых основ и законодательства</a:t>
            </a:r>
            <a:r>
              <a:rPr lang="ru-RU" dirty="0" smtClean="0"/>
              <a:t/>
            </a:r>
            <a:br>
              <a:rPr lang="ru-RU" dirty="0" smtClean="0"/>
            </a:br>
            <a:endParaRPr lang="ru-RU" dirty="0"/>
          </a:p>
        </p:txBody>
      </p:sp>
      <p:sp>
        <p:nvSpPr>
          <p:cNvPr id="3" name="Содержимое 2"/>
          <p:cNvSpPr>
            <a:spLocks noGrp="1"/>
          </p:cNvSpPr>
          <p:nvPr>
            <p:ph idx="1"/>
          </p:nvPr>
        </p:nvSpPr>
        <p:spPr>
          <a:xfrm>
            <a:off x="0" y="1124744"/>
            <a:ext cx="6084168" cy="5544616"/>
          </a:xfrm>
        </p:spPr>
        <p:txBody>
          <a:bodyPr>
            <a:normAutofit fontScale="70000" lnSpcReduction="20000"/>
          </a:bodyPr>
          <a:lstStyle/>
          <a:p>
            <a:r>
              <a:rPr lang="ru-RU" dirty="0" smtClean="0"/>
              <a:t>Права собственности лежат в основе «правил игры», принятых в каждом обществе, и определяют хозяйственные отношения между домашними хозяйствами, фирмами, производителями, потребителями и государственными институтами и учреждениями, однако сами по себе рынки не устанавливают и не поддерживают юридические права и нормы, обязательные для всех участников экономической системы. Их определяет и гарантирует государство.</a:t>
            </a:r>
          </a:p>
          <a:p>
            <a:pPr>
              <a:buNone/>
            </a:pPr>
            <a:r>
              <a:rPr lang="ru-RU" dirty="0" smtClean="0"/>
              <a:t>    Только с помощью государства могут быть установлены и соблюдены законы, правила и предписания, регулирующие эффективное функционирование рынка и взаимные обязательства его участников.</a:t>
            </a:r>
          </a:p>
          <a:p>
            <a:endParaRPr lang="ru-RU" dirty="0" smtClean="0"/>
          </a:p>
          <a:p>
            <a:endParaRPr lang="ru-RU" dirty="0"/>
          </a:p>
        </p:txBody>
      </p:sp>
      <p:pic>
        <p:nvPicPr>
          <p:cNvPr id="29698" name="Picture 2" descr="http://rosrealt.ru/pics/company/600_130107_1357563697302_0.jpg"/>
          <p:cNvPicPr>
            <a:picLocks noChangeAspect="1" noChangeArrowheads="1"/>
          </p:cNvPicPr>
          <p:nvPr/>
        </p:nvPicPr>
        <p:blipFill>
          <a:blip r:embed="rId2" cstate="print"/>
          <a:srcRect/>
          <a:stretch>
            <a:fillRect/>
          </a:stretch>
        </p:blipFill>
        <p:spPr bwMode="auto">
          <a:xfrm>
            <a:off x="6084168" y="1628800"/>
            <a:ext cx="2918148" cy="388843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Обеспечение рыночной конкуренции</a:t>
            </a:r>
            <a:endParaRPr lang="ru-RU" dirty="0"/>
          </a:p>
        </p:txBody>
      </p:sp>
      <p:sp>
        <p:nvSpPr>
          <p:cNvPr id="3" name="Содержимое 2"/>
          <p:cNvSpPr>
            <a:spLocks noGrp="1"/>
          </p:cNvSpPr>
          <p:nvPr>
            <p:ph idx="1"/>
          </p:nvPr>
        </p:nvSpPr>
        <p:spPr>
          <a:xfrm>
            <a:off x="0" y="1124744"/>
            <a:ext cx="5868144" cy="5616624"/>
          </a:xfrm>
        </p:spPr>
        <p:txBody>
          <a:bodyPr>
            <a:normAutofit fontScale="85000" lnSpcReduction="20000"/>
          </a:bodyPr>
          <a:lstStyle/>
          <a:p>
            <a:r>
              <a:rPr lang="ru-RU" dirty="0" smtClean="0"/>
              <a:t>Свободное предпринимательство не всегда обеспечивает открытость рынков для конкуренции. Если компании на определенном рынке ограничивают конкуренцию и повышают цены, у потребителей сужается выбор, а производители теряют мотивацию, побуждающую их сокращать издержки и повышать эффективность производства. Государство должно играть активную роль в поддержании и защите конкуренции, которая является важным принципом рыночной системы экономики.</a:t>
            </a:r>
            <a:endParaRPr lang="ru-RU" dirty="0"/>
          </a:p>
        </p:txBody>
      </p:sp>
      <p:pic>
        <p:nvPicPr>
          <p:cNvPr id="31746" name="Picture 2" descr="http://argo-tema.ru/img_page/biblioteka/Biznes/30.10.13-14.jpg"/>
          <p:cNvPicPr>
            <a:picLocks noChangeAspect="1" noChangeArrowheads="1"/>
          </p:cNvPicPr>
          <p:nvPr/>
        </p:nvPicPr>
        <p:blipFill>
          <a:blip r:embed="rId2" cstate="print"/>
          <a:srcRect/>
          <a:stretch>
            <a:fillRect/>
          </a:stretch>
        </p:blipFill>
        <p:spPr bwMode="auto">
          <a:xfrm>
            <a:off x="5940152" y="1772816"/>
            <a:ext cx="2974699" cy="266429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Обеспечение рыночной конкуренции</a:t>
            </a:r>
            <a:endParaRPr lang="ru-RU" dirty="0"/>
          </a:p>
        </p:txBody>
      </p:sp>
      <p:sp>
        <p:nvSpPr>
          <p:cNvPr id="3" name="Содержимое 2"/>
          <p:cNvSpPr>
            <a:spLocks noGrp="1"/>
          </p:cNvSpPr>
          <p:nvPr>
            <p:ph idx="1"/>
          </p:nvPr>
        </p:nvSpPr>
        <p:spPr>
          <a:xfrm>
            <a:off x="0" y="1124744"/>
            <a:ext cx="5868144" cy="5616624"/>
          </a:xfrm>
        </p:spPr>
        <p:txBody>
          <a:bodyPr>
            <a:normAutofit fontScale="62500" lnSpcReduction="20000"/>
          </a:bodyPr>
          <a:lstStyle/>
          <a:p>
            <a:r>
              <a:rPr lang="ru-RU" dirty="0" smtClean="0"/>
              <a:t>Закон «О конкуренции и ограничении монополистической деятельности на товарных рынках» был принят в России в 1991 году. В настоящее время государственный контроль над соблюдением антимонопольного законодательства РФ осуществляется Министерством по </a:t>
            </a:r>
            <a:r>
              <a:rPr lang="ru-RU" b="1" dirty="0" smtClean="0"/>
              <a:t>антимонопольной политике </a:t>
            </a:r>
            <a:r>
              <a:rPr lang="ru-RU" dirty="0" smtClean="0"/>
              <a:t>и поддержке предпринимательства.</a:t>
            </a:r>
          </a:p>
          <a:p>
            <a:r>
              <a:rPr lang="ru-RU" dirty="0" smtClean="0"/>
              <a:t>Данное министерство является федеральным органом исполнительной власти, проводящим государственную политику в области предупреждения, ограничения и пресечения монополистической деятельности, недобросовестной конкуренции, развития предпринимательства и конкуренции на товарных рынках, обеспечения контроля за соблюдением законодательства о защите прав потребителей.</a:t>
            </a:r>
          </a:p>
          <a:p>
            <a:endParaRPr lang="ru-RU" dirty="0"/>
          </a:p>
        </p:txBody>
      </p:sp>
      <p:pic>
        <p:nvPicPr>
          <p:cNvPr id="30722" name="Picture 2" descr="http://www.adottauncarrello.it/wp-content/uploads/2008/12/podio2.jpg"/>
          <p:cNvPicPr>
            <a:picLocks noChangeAspect="1" noChangeArrowheads="1"/>
          </p:cNvPicPr>
          <p:nvPr/>
        </p:nvPicPr>
        <p:blipFill>
          <a:blip r:embed="rId2" cstate="print"/>
          <a:srcRect/>
          <a:stretch>
            <a:fillRect/>
          </a:stretch>
        </p:blipFill>
        <p:spPr bwMode="auto">
          <a:xfrm>
            <a:off x="5508104" y="1484784"/>
            <a:ext cx="3305175" cy="329565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Решение вопросов, связанных с внешними эффектами: издержками и выгодами</a:t>
            </a:r>
            <a:endParaRPr lang="ru-RU" sz="2400" dirty="0"/>
          </a:p>
        </p:txBody>
      </p:sp>
      <p:sp>
        <p:nvSpPr>
          <p:cNvPr id="3" name="Содержимое 2"/>
          <p:cNvSpPr>
            <a:spLocks noGrp="1"/>
          </p:cNvSpPr>
          <p:nvPr>
            <p:ph idx="1"/>
          </p:nvPr>
        </p:nvSpPr>
        <p:spPr>
          <a:xfrm>
            <a:off x="4211960" y="1554162"/>
            <a:ext cx="4779640" cy="4525963"/>
          </a:xfrm>
        </p:spPr>
        <p:txBody>
          <a:bodyPr>
            <a:normAutofit fontScale="85000" lnSpcReduction="20000"/>
          </a:bodyPr>
          <a:lstStyle/>
          <a:p>
            <a:r>
              <a:rPr lang="ru-RU" dirty="0" smtClean="0"/>
              <a:t>Внешние эффекты могут быть отрицательными, если какая-либо производственная или потребительская деятельность приводит к возникновению издержек у лиц, не имеющих непосредственного отношения к данной деятельности (например, загрязнение окружающей среды и т.п.). </a:t>
            </a:r>
          </a:p>
          <a:p>
            <a:pPr>
              <a:buNone/>
            </a:pPr>
            <a:endParaRPr lang="ru-RU" dirty="0"/>
          </a:p>
        </p:txBody>
      </p:sp>
      <p:pic>
        <p:nvPicPr>
          <p:cNvPr id="28674" name="Picture 2" descr="http://festival.1september.ru/articles/619201/presentation/13.JPG"/>
          <p:cNvPicPr>
            <a:picLocks noChangeAspect="1" noChangeArrowheads="1"/>
          </p:cNvPicPr>
          <p:nvPr/>
        </p:nvPicPr>
        <p:blipFill>
          <a:blip r:embed="rId2" cstate="print"/>
          <a:srcRect/>
          <a:stretch>
            <a:fillRect/>
          </a:stretch>
        </p:blipFill>
        <p:spPr bwMode="auto">
          <a:xfrm>
            <a:off x="539552" y="1268760"/>
            <a:ext cx="3648405" cy="2736304"/>
          </a:xfrm>
          <a:prstGeom prst="rect">
            <a:avLst/>
          </a:prstGeom>
          <a:noFill/>
        </p:spPr>
      </p:pic>
      <p:pic>
        <p:nvPicPr>
          <p:cNvPr id="28676" name="Picture 4" descr="http://uralpolit.ru/sites/fedpress/files/evgesha/news/vubros.jpg"/>
          <p:cNvPicPr>
            <a:picLocks noChangeAspect="1" noChangeArrowheads="1"/>
          </p:cNvPicPr>
          <p:nvPr/>
        </p:nvPicPr>
        <p:blipFill>
          <a:blip r:embed="rId3" cstate="print"/>
          <a:srcRect/>
          <a:stretch>
            <a:fillRect/>
          </a:stretch>
        </p:blipFill>
        <p:spPr bwMode="auto">
          <a:xfrm>
            <a:off x="395536" y="4005064"/>
            <a:ext cx="4118183" cy="273630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Решение вопросов, связанных с внешними эффектами: издержками и выгодами</a:t>
            </a:r>
            <a:endParaRPr lang="ru-RU" sz="2400" dirty="0"/>
          </a:p>
        </p:txBody>
      </p:sp>
      <p:sp>
        <p:nvSpPr>
          <p:cNvPr id="3" name="Содержимое 2"/>
          <p:cNvSpPr>
            <a:spLocks noGrp="1"/>
          </p:cNvSpPr>
          <p:nvPr>
            <p:ph idx="1"/>
          </p:nvPr>
        </p:nvSpPr>
        <p:spPr>
          <a:xfrm>
            <a:off x="4355976" y="1554162"/>
            <a:ext cx="4635624" cy="4525963"/>
          </a:xfrm>
        </p:spPr>
        <p:txBody>
          <a:bodyPr>
            <a:normAutofit fontScale="77500" lnSpcReduction="20000"/>
          </a:bodyPr>
          <a:lstStyle/>
          <a:p>
            <a:r>
              <a:rPr lang="ru-RU" dirty="0" smtClean="0"/>
              <a:t>Внешние эффекты могут быть положительными, если какая-либо производственная или потребительская деятельность приводит к возникновению определенных выгод (пользы) у лиц, не имеющих непосредственного отношения к данной деятельности (например, образование, наука, здравоохранение и т.п.).</a:t>
            </a:r>
          </a:p>
          <a:p>
            <a:endParaRPr lang="ru-RU" dirty="0"/>
          </a:p>
        </p:txBody>
      </p:sp>
      <p:pic>
        <p:nvPicPr>
          <p:cNvPr id="32770" name="Picture 2" descr="http://www.hamzoo.com/klr/page/PhotosWalls/Source/Kiddz/Kiddz%20(106).jpg"/>
          <p:cNvPicPr>
            <a:picLocks noChangeAspect="1" noChangeArrowheads="1"/>
          </p:cNvPicPr>
          <p:nvPr/>
        </p:nvPicPr>
        <p:blipFill>
          <a:blip r:embed="rId2" cstate="print"/>
          <a:srcRect/>
          <a:stretch>
            <a:fillRect/>
          </a:stretch>
        </p:blipFill>
        <p:spPr bwMode="auto">
          <a:xfrm>
            <a:off x="467544" y="1340768"/>
            <a:ext cx="3384376" cy="2538282"/>
          </a:xfrm>
          <a:prstGeom prst="rect">
            <a:avLst/>
          </a:prstGeom>
          <a:noFill/>
        </p:spPr>
      </p:pic>
      <p:pic>
        <p:nvPicPr>
          <p:cNvPr id="32772" name="Picture 4" descr="http://www.gs.by/get_img?ImageId=30806"/>
          <p:cNvPicPr>
            <a:picLocks noChangeAspect="1" noChangeArrowheads="1"/>
          </p:cNvPicPr>
          <p:nvPr/>
        </p:nvPicPr>
        <p:blipFill>
          <a:blip r:embed="rId3" cstate="print"/>
          <a:srcRect/>
          <a:stretch>
            <a:fillRect/>
          </a:stretch>
        </p:blipFill>
        <p:spPr bwMode="auto">
          <a:xfrm>
            <a:off x="827584" y="4149080"/>
            <a:ext cx="3759773" cy="2479100"/>
          </a:xfrm>
          <a:prstGeom prst="rect">
            <a:avLst/>
          </a:prstGeom>
          <a:noFill/>
        </p:spPr>
      </p:pic>
      <p:pic>
        <p:nvPicPr>
          <p:cNvPr id="32774" name="Picture 6" descr="http://www.gosrf.ru/images/news/2013/099/6565/1373023210_285981_12.jpg"/>
          <p:cNvPicPr>
            <a:picLocks noChangeAspect="1" noChangeArrowheads="1"/>
          </p:cNvPicPr>
          <p:nvPr/>
        </p:nvPicPr>
        <p:blipFill>
          <a:blip r:embed="rId4" cstate="print"/>
          <a:srcRect/>
          <a:stretch>
            <a:fillRect/>
          </a:stretch>
        </p:blipFill>
        <p:spPr bwMode="auto">
          <a:xfrm>
            <a:off x="5148064" y="4509120"/>
            <a:ext cx="3354345" cy="223289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180</TotalTime>
  <Words>1549</Words>
  <Application>Microsoft Office PowerPoint</Application>
  <PresentationFormat>Экран (4:3)</PresentationFormat>
  <Paragraphs>68</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Трек</vt:lpstr>
      <vt:lpstr> Роль и функции государства в экономике.   </vt:lpstr>
      <vt:lpstr>Роль государства</vt:lpstr>
      <vt:lpstr>Слайд 3</vt:lpstr>
      <vt:lpstr>Установление и обеспечение соблюдения правовых основ и законодательства </vt:lpstr>
      <vt:lpstr>Установление и обеспечение соблюдения правовых основ и законодательства </vt:lpstr>
      <vt:lpstr>Обеспечение рыночной конкуренции</vt:lpstr>
      <vt:lpstr>Обеспечение рыночной конкуренции</vt:lpstr>
      <vt:lpstr>Решение вопросов, связанных с внешними эффектами: издержками и выгодами</vt:lpstr>
      <vt:lpstr>Решение вопросов, связанных с внешними эффектами: издержками и выгодами</vt:lpstr>
      <vt:lpstr>Решение вопросов, связанных с внешними эффектами: издержками и выгодами</vt:lpstr>
      <vt:lpstr>Решение вопросов, связанных с внешними эффектами: издержками и выгодами</vt:lpstr>
      <vt:lpstr>Решение вопросов, связанных с внешними эффектами: издержками и выгодами</vt:lpstr>
      <vt:lpstr>Решение вопросов, связанных с внешними эффектами: издержками и выгодами</vt:lpstr>
      <vt:lpstr>Предоставление общественных товаров и услуг</vt:lpstr>
      <vt:lpstr>Стимулирование экономического роста и стабилизация экономики </vt:lpstr>
      <vt:lpstr>Стимулирование экономического роста и стабилизация экономики </vt:lpstr>
      <vt:lpstr>Распределение и перераспределение национального дохода, и обеспечение социально-экономической поддержки </vt:lpstr>
      <vt:lpstr>Распределение и перераспределение национального дохода, и обеспечение социально-экономической поддержки </vt:lpstr>
      <vt:lpstr>Участие в хозяйственной деятельности</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4.2. Роль и функции государства в экономике.   9 класс</dc:title>
  <dc:creator>RePack by SPecialiST</dc:creator>
  <cp:lastModifiedBy>User</cp:lastModifiedBy>
  <cp:revision>19</cp:revision>
  <dcterms:created xsi:type="dcterms:W3CDTF">2015-04-29T14:41:13Z</dcterms:created>
  <dcterms:modified xsi:type="dcterms:W3CDTF">2018-08-09T14:31:35Z</dcterms:modified>
</cp:coreProperties>
</file>