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61" r:id="rId5"/>
    <p:sldId id="259" r:id="rId6"/>
    <p:sldId id="260" r:id="rId7"/>
    <p:sldId id="275" r:id="rId8"/>
    <p:sldId id="276" r:id="rId9"/>
    <p:sldId id="267" r:id="rId10"/>
    <p:sldId id="262" r:id="rId11"/>
    <p:sldId id="263" r:id="rId12"/>
    <p:sldId id="264" r:id="rId13"/>
    <p:sldId id="265" r:id="rId14"/>
    <p:sldId id="266" r:id="rId15"/>
    <p:sldId id="268" r:id="rId16"/>
    <p:sldId id="269" r:id="rId17"/>
    <p:sldId id="271" r:id="rId18"/>
    <p:sldId id="272" r:id="rId19"/>
    <p:sldId id="273" r:id="rId20"/>
    <p:sldId id="274" r:id="rId21"/>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103" d="100"/>
          <a:sy n="103" d="100"/>
        </p:scale>
        <p:origin x="-198"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23" name="Прямоугольник 22"/>
          <p:cNvSpPr/>
          <p:nvPr/>
        </p:nvSpPr>
        <p:spPr>
          <a:xfrm flipV="1">
            <a:off x="5410182" y="3810000"/>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4" name="Прямоугольник 23"/>
          <p:cNvSpPr/>
          <p:nvPr/>
        </p:nvSpPr>
        <p:spPr>
          <a:xfrm flipV="1">
            <a:off x="5410200" y="3897010"/>
            <a:ext cx="3733801" cy="192024"/>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5" name="Прямоугольник 24"/>
          <p:cNvSpPr/>
          <p:nvPr/>
        </p:nvSpPr>
        <p:spPr>
          <a:xfrm flipV="1">
            <a:off x="5410200" y="4115167"/>
            <a:ext cx="3733801"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6" name="Прямоугольник 25"/>
          <p:cNvSpPr/>
          <p:nvPr/>
        </p:nvSpPr>
        <p:spPr>
          <a:xfrm flipV="1">
            <a:off x="5410200" y="4164403"/>
            <a:ext cx="1965960" cy="18288"/>
          </a:xfrm>
          <a:prstGeom prst="rect">
            <a:avLst/>
          </a:prstGeom>
          <a:solidFill>
            <a:schemeClr val="accent2">
              <a:alpha val="6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Прямоугольник 26"/>
          <p:cNvSpPr/>
          <p:nvPr/>
        </p:nvSpPr>
        <p:spPr>
          <a:xfrm flipV="1">
            <a:off x="5410200" y="4199572"/>
            <a:ext cx="1965960"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0" name="Скругленный прямоугольник 29"/>
          <p:cNvSpPr/>
          <p:nvPr/>
        </p:nvSpPr>
        <p:spPr bwMode="white">
          <a:xfrm>
            <a:off x="5410200" y="3962400"/>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1" name="Скругленный прямоугольник 30"/>
          <p:cNvSpPr/>
          <p:nvPr/>
        </p:nvSpPr>
        <p:spPr bwMode="white">
          <a:xfrm>
            <a:off x="7376507" y="406098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Прямоугольник 6"/>
          <p:cNvSpPr/>
          <p:nvPr/>
        </p:nvSpPr>
        <p:spPr>
          <a:xfrm>
            <a:off x="1" y="3649662"/>
            <a:ext cx="9144000" cy="244170"/>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Прямоугольник 9"/>
          <p:cNvSpPr/>
          <p:nvPr/>
        </p:nvSpPr>
        <p:spPr>
          <a:xfrm>
            <a:off x="0" y="3675527"/>
            <a:ext cx="9144001" cy="14067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оугольник 10"/>
          <p:cNvSpPr/>
          <p:nvPr/>
        </p:nvSpPr>
        <p:spPr>
          <a:xfrm flipV="1">
            <a:off x="6414051" y="3643090"/>
            <a:ext cx="2729950" cy="248432"/>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Прямоугольник 18"/>
          <p:cNvSpPr/>
          <p:nvPr/>
        </p:nvSpPr>
        <p:spPr>
          <a:xfrm>
            <a:off x="0" y="0"/>
            <a:ext cx="9144000" cy="3701700"/>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Заголовок 7"/>
          <p:cNvSpPr>
            <a:spLocks noGrp="1"/>
          </p:cNvSpPr>
          <p:nvPr>
            <p:ph type="ctrTitle"/>
          </p:nvPr>
        </p:nvSpPr>
        <p:spPr>
          <a:xfrm>
            <a:off x="457200" y="2401887"/>
            <a:ext cx="8458200" cy="1470025"/>
          </a:xfrm>
        </p:spPr>
        <p:txBody>
          <a:bodyPr anchor="b"/>
          <a:lstStyle>
            <a:lvl1pPr>
              <a:defRPr sz="4400">
                <a:solidFill>
                  <a:schemeClr val="bg1"/>
                </a:solidFill>
              </a:defRPr>
            </a:lvl1pPr>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457200" y="3899938"/>
            <a:ext cx="4953000" cy="1752600"/>
          </a:xfrm>
        </p:spPr>
        <p:txBody>
          <a:bodyPr/>
          <a:lstStyle>
            <a:lvl1pPr marL="64008" indent="0" algn="l">
              <a:buNone/>
              <a:defRPr sz="24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Дата 27"/>
          <p:cNvSpPr>
            <a:spLocks noGrp="1"/>
          </p:cNvSpPr>
          <p:nvPr>
            <p:ph type="dt" sz="half" idx="10"/>
          </p:nvPr>
        </p:nvSpPr>
        <p:spPr>
          <a:xfrm>
            <a:off x="6705600" y="4206240"/>
            <a:ext cx="960120" cy="457200"/>
          </a:xfrm>
        </p:spPr>
        <p:txBody>
          <a:bodyPr/>
          <a:lstStyle/>
          <a:p>
            <a:fld id="{D8EB503B-6A70-4B1F-8205-623DD28A4913}" type="datetimeFigureOut">
              <a:rPr lang="ru-RU" smtClean="0"/>
              <a:pPr/>
              <a:t>09.08.2018</a:t>
            </a:fld>
            <a:endParaRPr lang="ru-RU"/>
          </a:p>
        </p:txBody>
      </p:sp>
      <p:sp>
        <p:nvSpPr>
          <p:cNvPr id="17" name="Нижний колонтитул 16"/>
          <p:cNvSpPr>
            <a:spLocks noGrp="1"/>
          </p:cNvSpPr>
          <p:nvPr>
            <p:ph type="ftr" sz="quarter" idx="11"/>
          </p:nvPr>
        </p:nvSpPr>
        <p:spPr>
          <a:xfrm>
            <a:off x="5410200" y="4205288"/>
            <a:ext cx="1295400" cy="457200"/>
          </a:xfrm>
        </p:spPr>
        <p:txBody>
          <a:bodyPr/>
          <a:lstStyle/>
          <a:p>
            <a:endParaRPr lang="ru-RU"/>
          </a:p>
        </p:txBody>
      </p:sp>
      <p:sp>
        <p:nvSpPr>
          <p:cNvPr id="29" name="Номер слайда 28"/>
          <p:cNvSpPr>
            <a:spLocks noGrp="1"/>
          </p:cNvSpPr>
          <p:nvPr>
            <p:ph type="sldNum" sz="quarter" idx="12"/>
          </p:nvPr>
        </p:nvSpPr>
        <p:spPr>
          <a:xfrm>
            <a:off x="8320088" y="1136"/>
            <a:ext cx="747712" cy="365760"/>
          </a:xfrm>
        </p:spPr>
        <p:txBody>
          <a:bodyPr/>
          <a:lstStyle>
            <a:lvl1pPr algn="r">
              <a:defRPr sz="1800">
                <a:solidFill>
                  <a:schemeClr val="bg1"/>
                </a:solidFill>
              </a:defRPr>
            </a:lvl1pPr>
          </a:lstStyle>
          <a:p>
            <a:fld id="{A381522F-1EAF-46EC-887E-B937C7BD0AB2}"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D8EB503B-6A70-4B1F-8205-623DD28A4913}" type="datetimeFigureOut">
              <a:rPr lang="ru-RU" smtClean="0"/>
              <a:pPr/>
              <a:t>09.08.2018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381522F-1EAF-46EC-887E-B937C7BD0AB2}"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781800" y="1143000"/>
            <a:ext cx="1905000" cy="5486400"/>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1143000"/>
            <a:ext cx="6248400" cy="5486400"/>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D8EB503B-6A70-4B1F-8205-623DD28A4913}" type="datetimeFigureOut">
              <a:rPr lang="ru-RU" smtClean="0"/>
              <a:pPr/>
              <a:t>09.08.2018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381522F-1EAF-46EC-887E-B937C7BD0AB2}"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D8EB503B-6A70-4B1F-8205-623DD28A4913}" type="datetimeFigureOut">
              <a:rPr lang="ru-RU" smtClean="0"/>
              <a:pPr/>
              <a:t>09.08.2018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381522F-1EAF-46EC-887E-B937C7BD0AB2}"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1981200"/>
            <a:ext cx="7772400" cy="1362075"/>
          </a:xfrm>
        </p:spPr>
        <p:txBody>
          <a:bodyPr anchor="b">
            <a:noAutofit/>
          </a:bodyPr>
          <a:lstStyle>
            <a:lvl1pPr algn="l">
              <a:buNone/>
              <a:defRPr sz="4300" b="1" cap="none" baseline="0">
                <a:ln w="12700">
                  <a:solidFill>
                    <a:schemeClr val="accent2">
                      <a:shade val="90000"/>
                      <a:satMod val="150000"/>
                    </a:schemeClr>
                  </a:solidFill>
                </a:ln>
                <a:solidFill>
                  <a:srgbClr val="FFFFFF"/>
                </a:solidFill>
                <a:effectLst>
                  <a:outerShdw blurRad="38100" dist="38100" dir="5400000" algn="tl" rotWithShape="0">
                    <a:srgbClr val="000000">
                      <a:alpha val="25000"/>
                    </a:srgbClr>
                  </a:outerShdw>
                </a:effectLst>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722313" y="3367088"/>
            <a:ext cx="7772400" cy="1509712"/>
          </a:xfrm>
        </p:spPr>
        <p:txBody>
          <a:bodyPr anchor="t"/>
          <a:lstStyle>
            <a:lvl1pPr marL="45720" indent="0">
              <a:buNone/>
              <a:defRPr sz="2100" b="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D8EB503B-6A70-4B1F-8205-623DD28A4913}" type="datetimeFigureOut">
              <a:rPr lang="ru-RU" smtClean="0"/>
              <a:pPr/>
              <a:t>09.08.2018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381522F-1EAF-46EC-887E-B937C7BD0AB2}"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D8EB503B-6A70-4B1F-8205-623DD28A4913}" type="datetimeFigureOut">
              <a:rPr lang="ru-RU" smtClean="0"/>
              <a:pPr/>
              <a:t>09.08.2018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A381522F-1EAF-46EC-887E-B937C7BD0AB2}"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81000" y="1143000"/>
            <a:ext cx="8382000" cy="1069848"/>
          </a:xfrm>
        </p:spPr>
        <p:txBody>
          <a:bodyPr anchor="ctr"/>
          <a:lstStyle>
            <a:lvl1pPr>
              <a:defRPr sz="4000" b="0" i="0" cap="none" baseline="0"/>
            </a:lvl1pPr>
          </a:lstStyle>
          <a:p>
            <a:r>
              <a:rPr kumimoji="0" lang="ru-RU" smtClean="0"/>
              <a:t>Образец заголовка</a:t>
            </a:r>
            <a:endParaRPr kumimoji="0" lang="en-US"/>
          </a:p>
        </p:txBody>
      </p:sp>
      <p:sp>
        <p:nvSpPr>
          <p:cNvPr id="3" name="Текст 2"/>
          <p:cNvSpPr>
            <a:spLocks noGrp="1"/>
          </p:cNvSpPr>
          <p:nvPr>
            <p:ph type="body" idx="1"/>
          </p:nvPr>
        </p:nvSpPr>
        <p:spPr>
          <a:xfrm>
            <a:off x="381000" y="2244970"/>
            <a:ext cx="4041648"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721225" y="2244970"/>
            <a:ext cx="4041775"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381000" y="2708519"/>
            <a:ext cx="4041648"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718304" y="2708519"/>
            <a:ext cx="4041775"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6" name="Дата 25"/>
          <p:cNvSpPr>
            <a:spLocks noGrp="1"/>
          </p:cNvSpPr>
          <p:nvPr>
            <p:ph type="dt" sz="half" idx="10"/>
          </p:nvPr>
        </p:nvSpPr>
        <p:spPr/>
        <p:txBody>
          <a:bodyPr rtlCol="0"/>
          <a:lstStyle/>
          <a:p>
            <a:fld id="{D8EB503B-6A70-4B1F-8205-623DD28A4913}" type="datetimeFigureOut">
              <a:rPr lang="ru-RU" smtClean="0"/>
              <a:pPr/>
              <a:t>09.08.2018</a:t>
            </a:fld>
            <a:endParaRPr lang="ru-RU"/>
          </a:p>
        </p:txBody>
      </p:sp>
      <p:sp>
        <p:nvSpPr>
          <p:cNvPr id="27" name="Номер слайда 26"/>
          <p:cNvSpPr>
            <a:spLocks noGrp="1"/>
          </p:cNvSpPr>
          <p:nvPr>
            <p:ph type="sldNum" sz="quarter" idx="11"/>
          </p:nvPr>
        </p:nvSpPr>
        <p:spPr/>
        <p:txBody>
          <a:bodyPr rtlCol="0"/>
          <a:lstStyle/>
          <a:p>
            <a:fld id="{A381522F-1EAF-46EC-887E-B937C7BD0AB2}" type="slidenum">
              <a:rPr lang="ru-RU" smtClean="0"/>
              <a:pPr/>
              <a:t>‹#›</a:t>
            </a:fld>
            <a:endParaRPr lang="ru-RU"/>
          </a:p>
        </p:txBody>
      </p:sp>
      <p:sp>
        <p:nvSpPr>
          <p:cNvPr id="28" name="Нижний колонтитул 27"/>
          <p:cNvSpPr>
            <a:spLocks noGrp="1"/>
          </p:cNvSpPr>
          <p:nvPr>
            <p:ph type="ftr" sz="quarter" idx="12"/>
          </p:nvPr>
        </p:nvSpPr>
        <p:spPr/>
        <p:txBody>
          <a:bodyPr rtlCol="0"/>
          <a:lstStyle/>
          <a:p>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143000"/>
            <a:ext cx="8229600" cy="1069848"/>
          </a:xfrm>
        </p:spPr>
        <p:txBody>
          <a:bodyPr anchor="ctr"/>
          <a:lstStyle>
            <a:lvl1pPr>
              <a:defRPr sz="4000">
                <a:solidFill>
                  <a:schemeClr val="tx2"/>
                </a:solidFill>
              </a:defRPr>
            </a:lvl1pPr>
          </a:lstStyle>
          <a:p>
            <a:r>
              <a:rPr kumimoji="0" lang="ru-RU" smtClean="0"/>
              <a:t>Образец заголовка</a:t>
            </a:r>
            <a:endParaRPr kumimoji="0" lang="en-US"/>
          </a:p>
        </p:txBody>
      </p:sp>
      <p:sp>
        <p:nvSpPr>
          <p:cNvPr id="3" name="Дата 2"/>
          <p:cNvSpPr>
            <a:spLocks noGrp="1"/>
          </p:cNvSpPr>
          <p:nvPr>
            <p:ph type="dt" sz="half" idx="10"/>
          </p:nvPr>
        </p:nvSpPr>
        <p:spPr>
          <a:xfrm>
            <a:off x="6583680" y="612648"/>
            <a:ext cx="957264" cy="457200"/>
          </a:xfrm>
        </p:spPr>
        <p:txBody>
          <a:bodyPr/>
          <a:lstStyle/>
          <a:p>
            <a:fld id="{D8EB503B-6A70-4B1F-8205-623DD28A4913}" type="datetimeFigureOut">
              <a:rPr lang="ru-RU" smtClean="0"/>
              <a:pPr/>
              <a:t>09.08.2018</a:t>
            </a:fld>
            <a:endParaRPr lang="ru-RU"/>
          </a:p>
        </p:txBody>
      </p:sp>
      <p:sp>
        <p:nvSpPr>
          <p:cNvPr id="4" name="Нижний колонтитул 3"/>
          <p:cNvSpPr>
            <a:spLocks noGrp="1"/>
          </p:cNvSpPr>
          <p:nvPr>
            <p:ph type="ftr" sz="quarter" idx="11"/>
          </p:nvPr>
        </p:nvSpPr>
        <p:spPr>
          <a:xfrm>
            <a:off x="5257800" y="612648"/>
            <a:ext cx="1325880" cy="457200"/>
          </a:xfrm>
        </p:spPr>
        <p:txBody>
          <a:bodyPr/>
          <a:lstStyle/>
          <a:p>
            <a:endParaRPr lang="ru-RU"/>
          </a:p>
        </p:txBody>
      </p:sp>
      <p:sp>
        <p:nvSpPr>
          <p:cNvPr id="5" name="Номер слайда 4"/>
          <p:cNvSpPr>
            <a:spLocks noGrp="1"/>
          </p:cNvSpPr>
          <p:nvPr>
            <p:ph type="sldNum" sz="quarter" idx="12"/>
          </p:nvPr>
        </p:nvSpPr>
        <p:spPr>
          <a:xfrm>
            <a:off x="8174736" y="2272"/>
            <a:ext cx="762000" cy="365760"/>
          </a:xfrm>
        </p:spPr>
        <p:txBody>
          <a:bodyPr/>
          <a:lstStyle/>
          <a:p>
            <a:fld id="{A381522F-1EAF-46EC-887E-B937C7BD0AB2}"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D8EB503B-6A70-4B1F-8205-623DD28A4913}" type="datetimeFigureOut">
              <a:rPr lang="ru-RU" smtClean="0"/>
              <a:pPr/>
              <a:t>09.08.2018</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A381522F-1EAF-46EC-887E-B937C7BD0AB2}"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53496" y="1101970"/>
            <a:ext cx="3383280" cy="877824"/>
          </a:xfrm>
        </p:spPr>
        <p:txBody>
          <a:bodyPr anchor="b"/>
          <a:lstStyle>
            <a:lvl1pPr algn="l">
              <a:buNone/>
              <a:defRPr sz="1800" b="1"/>
            </a:lvl1pPr>
          </a:lstStyle>
          <a:p>
            <a:r>
              <a:rPr kumimoji="0" lang="ru-RU" smtClean="0"/>
              <a:t>Образец заголовка</a:t>
            </a:r>
            <a:endParaRPr kumimoji="0" lang="en-US"/>
          </a:p>
        </p:txBody>
      </p:sp>
      <p:sp>
        <p:nvSpPr>
          <p:cNvPr id="3" name="Текст 2"/>
          <p:cNvSpPr>
            <a:spLocks noGrp="1"/>
          </p:cNvSpPr>
          <p:nvPr>
            <p:ph type="body" idx="2"/>
          </p:nvPr>
        </p:nvSpPr>
        <p:spPr>
          <a:xfrm>
            <a:off x="5353496" y="2010727"/>
            <a:ext cx="3383280" cy="4617720"/>
          </a:xfrm>
        </p:spPr>
        <p:txBody>
          <a:bodyPr/>
          <a:lstStyle>
            <a:lvl1pPr marL="9144"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152400" y="776287"/>
            <a:ext cx="5102352" cy="5852160"/>
          </a:xfrm>
        </p:spPr>
        <p:txBody>
          <a:bodyPr/>
          <a:lstStyle>
            <a:lvl1pPr>
              <a:defRPr sz="3200"/>
            </a:lvl1pPr>
            <a:lvl2pPr>
              <a:defRPr sz="2800"/>
            </a:lvl2pPr>
            <a:lvl3pPr>
              <a:defRPr sz="2400"/>
            </a:lvl3pPr>
            <a:lvl4pPr>
              <a:defRPr sz="2000"/>
            </a:lvl4pPr>
            <a:lvl5pPr>
              <a:defRPr sz="20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D8EB503B-6A70-4B1F-8205-623DD28A4913}" type="datetimeFigureOut">
              <a:rPr lang="ru-RU" smtClean="0"/>
              <a:pPr/>
              <a:t>09.08.2018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A381522F-1EAF-46EC-887E-B937C7BD0AB2}"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440434" y="1109160"/>
            <a:ext cx="586803" cy="4681637"/>
          </a:xfrm>
        </p:spPr>
        <p:txBody>
          <a:bodyPr vert="vert270" lIns="45720" tIns="0" rIns="45720" anchor="t"/>
          <a:lstStyle>
            <a:lvl1pPr algn="ctr">
              <a:buNone/>
              <a:defRPr sz="2000" b="1"/>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403671" y="1143000"/>
            <a:ext cx="4572000" cy="4572000"/>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lstStyle>
            <a:lvl1pPr marL="0" indent="0">
              <a:buNone/>
              <a:defRPr sz="3200"/>
            </a:lvl1pPr>
          </a:lstStyle>
          <a:p>
            <a:r>
              <a:rPr kumimoji="0" lang="ru-RU" smtClean="0"/>
              <a:t>Вставка рисунка</a:t>
            </a:r>
            <a:endParaRPr kumimoji="0" lang="en-US" dirty="0"/>
          </a:p>
        </p:txBody>
      </p:sp>
      <p:sp>
        <p:nvSpPr>
          <p:cNvPr id="4" name="Текст 3"/>
          <p:cNvSpPr>
            <a:spLocks noGrp="1"/>
          </p:cNvSpPr>
          <p:nvPr>
            <p:ph type="body" sz="half" idx="2"/>
          </p:nvPr>
        </p:nvSpPr>
        <p:spPr>
          <a:xfrm>
            <a:off x="6088443" y="3274308"/>
            <a:ext cx="2590800" cy="2516489"/>
          </a:xfrm>
        </p:spPr>
        <p:txBody>
          <a:bodyPr lIns="0" tIns="0" rIns="45720" anchor="t"/>
          <a:lstStyle>
            <a:lvl1pPr marL="0" indent="0">
              <a:lnSpc>
                <a:spcPct val="100000"/>
              </a:lnSpc>
              <a:spcBef>
                <a:spcPts val="0"/>
              </a:spcBef>
              <a:buFontTx/>
              <a:buNone/>
              <a:defRPr sz="13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D8EB503B-6A70-4B1F-8205-623DD28A4913}" type="datetimeFigureOut">
              <a:rPr lang="ru-RU" smtClean="0"/>
              <a:pPr/>
              <a:t>09.08.2018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A381522F-1EAF-46EC-887E-B937C7BD0AB2}"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8" name="Прямоугольник 27"/>
          <p:cNvSpPr/>
          <p:nvPr/>
        </p:nvSpPr>
        <p:spPr>
          <a:xfrm>
            <a:off x="1" y="366818"/>
            <a:ext cx="9144000" cy="84407"/>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Прямоугольник 28"/>
          <p:cNvSpPr/>
          <p:nvPr/>
        </p:nvSpPr>
        <p:spPr>
          <a:xfrm>
            <a:off x="0" y="-1"/>
            <a:ext cx="9144000" cy="310663"/>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0" name="Прямоугольник 29"/>
          <p:cNvSpPr/>
          <p:nvPr/>
        </p:nvSpPr>
        <p:spPr>
          <a:xfrm>
            <a:off x="0" y="308276"/>
            <a:ext cx="9144001" cy="91441"/>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1" name="Прямоугольник 30"/>
          <p:cNvSpPr/>
          <p:nvPr/>
        </p:nvSpPr>
        <p:spPr>
          <a:xfrm flipV="1">
            <a:off x="5410182" y="360246"/>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Прямоугольник 31"/>
          <p:cNvSpPr/>
          <p:nvPr/>
        </p:nvSpPr>
        <p:spPr>
          <a:xfrm flipV="1">
            <a:off x="5410200" y="440112"/>
            <a:ext cx="3733801" cy="180035"/>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3" name="Скругленный прямоугольник 32"/>
          <p:cNvSpPr/>
          <p:nvPr/>
        </p:nvSpPr>
        <p:spPr bwMode="white">
          <a:xfrm>
            <a:off x="5407339" y="497504"/>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4" name="Скругленный прямоугольник 33"/>
          <p:cNvSpPr/>
          <p:nvPr/>
        </p:nvSpPr>
        <p:spPr bwMode="white">
          <a:xfrm>
            <a:off x="7373646" y="58894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5" name="Прямоугольник 34"/>
          <p:cNvSpPr/>
          <p:nvPr/>
        </p:nvSpPr>
        <p:spPr bwMode="invGray">
          <a:xfrm>
            <a:off x="9084966" y="-2001"/>
            <a:ext cx="57626"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6" name="Прямоугольник 35"/>
          <p:cNvSpPr/>
          <p:nvPr/>
        </p:nvSpPr>
        <p:spPr bwMode="invGray">
          <a:xfrm>
            <a:off x="9044481" y="-2001"/>
            <a:ext cx="27432"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7" name="Прямоугольник 36"/>
          <p:cNvSpPr/>
          <p:nvPr/>
        </p:nvSpPr>
        <p:spPr bwMode="invGray">
          <a:xfrm>
            <a:off x="9025428" y="-2001"/>
            <a:ext cx="9144" cy="621792"/>
          </a:xfrm>
          <a:prstGeom prst="rect">
            <a:avLst/>
          </a:prstGeom>
          <a:solidFill>
            <a:srgbClr val="FFFFFF">
              <a:alpha val="6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8" name="Прямоугольник 37"/>
          <p:cNvSpPr/>
          <p:nvPr/>
        </p:nvSpPr>
        <p:spPr bwMode="invGray">
          <a:xfrm>
            <a:off x="8975423" y="-2001"/>
            <a:ext cx="27432" cy="621792"/>
          </a:xfrm>
          <a:prstGeom prst="rect">
            <a:avLst/>
          </a:prstGeom>
          <a:solidFill>
            <a:srgbClr val="FFFFFF">
              <a:alpha val="4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9" name="Прямоугольник 38"/>
          <p:cNvSpPr/>
          <p:nvPr/>
        </p:nvSpPr>
        <p:spPr bwMode="invGray">
          <a:xfrm>
            <a:off x="8915677" y="380"/>
            <a:ext cx="54864" cy="585216"/>
          </a:xfrm>
          <a:prstGeom prst="rect">
            <a:avLst/>
          </a:prstGeom>
          <a:solidFill>
            <a:srgbClr val="FFFFFF">
              <a:alpha val="2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0" name="Прямоугольник 39"/>
          <p:cNvSpPr/>
          <p:nvPr/>
        </p:nvSpPr>
        <p:spPr bwMode="invGray">
          <a:xfrm>
            <a:off x="8873475" y="380"/>
            <a:ext cx="9144" cy="585216"/>
          </a:xfrm>
          <a:prstGeom prst="rect">
            <a:avLst/>
          </a:prstGeom>
          <a:solidFill>
            <a:srgbClr val="FFFFFF">
              <a:alpha val="30196"/>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Заголовок 21"/>
          <p:cNvSpPr>
            <a:spLocks noGrp="1"/>
          </p:cNvSpPr>
          <p:nvPr>
            <p:ph type="title"/>
          </p:nvPr>
        </p:nvSpPr>
        <p:spPr>
          <a:xfrm>
            <a:off x="457200" y="1143000"/>
            <a:ext cx="8229600" cy="1066800"/>
          </a:xfrm>
          <a:prstGeom prst="rect">
            <a:avLst/>
          </a:prstGeom>
        </p:spPr>
        <p:txBody>
          <a:bodyPr vert="horz" anchor="ctr">
            <a:normAutofit/>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2249424"/>
            <a:ext cx="8229600" cy="4325112"/>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6586536" y="612648"/>
            <a:ext cx="957264" cy="457200"/>
          </a:xfrm>
          <a:prstGeom prst="rect">
            <a:avLst/>
          </a:prstGeom>
        </p:spPr>
        <p:txBody>
          <a:bodyPr vert="horz"/>
          <a:lstStyle>
            <a:lvl1pPr algn="l" eaLnBrk="1" latinLnBrk="0" hangingPunct="1">
              <a:defRPr kumimoji="0" sz="800">
                <a:solidFill>
                  <a:schemeClr val="accent2"/>
                </a:solidFill>
              </a:defRPr>
            </a:lvl1pPr>
          </a:lstStyle>
          <a:p>
            <a:fld id="{D8EB503B-6A70-4B1F-8205-623DD28A4913}" type="datetimeFigureOut">
              <a:rPr lang="ru-RU" smtClean="0"/>
              <a:pPr/>
              <a:t>09.08.2018</a:t>
            </a:fld>
            <a:endParaRPr lang="ru-RU"/>
          </a:p>
        </p:txBody>
      </p:sp>
      <p:sp>
        <p:nvSpPr>
          <p:cNvPr id="3" name="Нижний колонтитул 2"/>
          <p:cNvSpPr>
            <a:spLocks noGrp="1"/>
          </p:cNvSpPr>
          <p:nvPr>
            <p:ph type="ftr" sz="quarter" idx="3"/>
          </p:nvPr>
        </p:nvSpPr>
        <p:spPr>
          <a:xfrm>
            <a:off x="5257800" y="612648"/>
            <a:ext cx="1325880" cy="457200"/>
          </a:xfrm>
          <a:prstGeom prst="rect">
            <a:avLst/>
          </a:prstGeom>
        </p:spPr>
        <p:txBody>
          <a:bodyPr vert="horz"/>
          <a:lstStyle>
            <a:lvl1pPr algn="r" eaLnBrk="1" latinLnBrk="0" hangingPunct="1">
              <a:defRPr kumimoji="0" sz="800">
                <a:solidFill>
                  <a:schemeClr val="accent2"/>
                </a:solidFill>
              </a:defRPr>
            </a:lvl1pPr>
          </a:lstStyle>
          <a:p>
            <a:endParaRPr lang="ru-RU"/>
          </a:p>
        </p:txBody>
      </p:sp>
      <p:sp>
        <p:nvSpPr>
          <p:cNvPr id="23" name="Номер слайда 22"/>
          <p:cNvSpPr>
            <a:spLocks noGrp="1"/>
          </p:cNvSpPr>
          <p:nvPr>
            <p:ph type="sldNum" sz="quarter" idx="4"/>
          </p:nvPr>
        </p:nvSpPr>
        <p:spPr>
          <a:xfrm>
            <a:off x="8174736" y="2272"/>
            <a:ext cx="762000" cy="365760"/>
          </a:xfrm>
          <a:prstGeom prst="rect">
            <a:avLst/>
          </a:prstGeom>
        </p:spPr>
        <p:txBody>
          <a:bodyPr vert="horz" anchor="b"/>
          <a:lstStyle>
            <a:lvl1pPr algn="r" eaLnBrk="1" latinLnBrk="0" hangingPunct="1">
              <a:defRPr kumimoji="0" sz="1800">
                <a:solidFill>
                  <a:srgbClr val="FFFFFF"/>
                </a:solidFill>
              </a:defRPr>
            </a:lvl1pPr>
          </a:lstStyle>
          <a:p>
            <a:fld id="{A381522F-1EAF-46EC-887E-B937C7BD0AB2}"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365760" indent="-256032" algn="l" rtl="0" eaLnBrk="1" latinLnBrk="0" hangingPunct="1">
        <a:spcBef>
          <a:spcPts val="300"/>
        </a:spcBef>
        <a:buClr>
          <a:schemeClr val="accent3"/>
        </a:buClr>
        <a:buFont typeface="Georgia"/>
        <a:buChar char="•"/>
        <a:defRPr kumimoji="0" sz="2800" kern="1200">
          <a:solidFill>
            <a:schemeClr val="tx1"/>
          </a:solidFill>
          <a:latin typeface="+mn-lt"/>
          <a:ea typeface="+mn-ea"/>
          <a:cs typeface="+mn-cs"/>
        </a:defRPr>
      </a:lvl1pPr>
      <a:lvl2pPr marL="658368" indent="-246888" algn="l" rtl="0" eaLnBrk="1" latinLnBrk="0" hangingPunct="1">
        <a:spcBef>
          <a:spcPts val="300"/>
        </a:spcBef>
        <a:buClr>
          <a:schemeClr val="accent2"/>
        </a:buClr>
        <a:buFont typeface="Georgia"/>
        <a:buChar char="▫"/>
        <a:defRPr kumimoji="0" sz="2600" kern="1200">
          <a:solidFill>
            <a:schemeClr val="accent2"/>
          </a:solidFill>
          <a:latin typeface="+mn-lt"/>
          <a:ea typeface="+mn-ea"/>
          <a:cs typeface="+mn-cs"/>
        </a:defRPr>
      </a:lvl2pPr>
      <a:lvl3pPr marL="923544" indent="-219456" algn="l" rtl="0" eaLnBrk="1" latinLnBrk="0" hangingPunct="1">
        <a:spcBef>
          <a:spcPts val="300"/>
        </a:spcBef>
        <a:buClr>
          <a:schemeClr val="accent1"/>
        </a:buClr>
        <a:buFont typeface="Wingdings 2"/>
        <a:buChar char=""/>
        <a:defRPr kumimoji="0" sz="2400" kern="1200">
          <a:solidFill>
            <a:schemeClr val="accent1"/>
          </a:solidFill>
          <a:latin typeface="+mn-lt"/>
          <a:ea typeface="+mn-ea"/>
          <a:cs typeface="+mn-cs"/>
        </a:defRPr>
      </a:lvl3pPr>
      <a:lvl4pPr marL="1179576" indent="-201168" algn="l" rtl="0" eaLnBrk="1" latinLnBrk="0" hangingPunct="1">
        <a:spcBef>
          <a:spcPts val="300"/>
        </a:spcBef>
        <a:buClr>
          <a:schemeClr val="accent1"/>
        </a:buClr>
        <a:buFont typeface="Wingdings 2"/>
        <a:buChar char=""/>
        <a:defRPr kumimoji="0" sz="2200" kern="1200">
          <a:solidFill>
            <a:schemeClr val="accent1"/>
          </a:solidFill>
          <a:latin typeface="+mn-lt"/>
          <a:ea typeface="+mn-ea"/>
          <a:cs typeface="+mn-cs"/>
        </a:defRPr>
      </a:lvl4pPr>
      <a:lvl5pPr marL="1389888" indent="-182880" algn="l" rtl="0" eaLnBrk="1" latinLnBrk="0" hangingPunct="1">
        <a:spcBef>
          <a:spcPts val="300"/>
        </a:spcBef>
        <a:buClr>
          <a:schemeClr val="accent3"/>
        </a:buClr>
        <a:buFont typeface="Georgia"/>
        <a:buChar char="▫"/>
        <a:defRPr kumimoji="0" sz="2000" kern="1200">
          <a:solidFill>
            <a:schemeClr val="accent3"/>
          </a:solidFill>
          <a:latin typeface="+mn-lt"/>
          <a:ea typeface="+mn-ea"/>
          <a:cs typeface="+mn-cs"/>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1619672" y="4149080"/>
            <a:ext cx="6912768" cy="1872208"/>
          </a:xfrm>
        </p:spPr>
        <p:txBody>
          <a:bodyPr>
            <a:noAutofit/>
          </a:bodyPr>
          <a:lstStyle/>
          <a:p>
            <a:r>
              <a:rPr lang="ru-RU" sz="2800" dirty="0" smtClean="0"/>
              <a:t> </a:t>
            </a:r>
            <a:r>
              <a:rPr lang="ru-RU" sz="2800" dirty="0" smtClean="0">
                <a:solidFill>
                  <a:srgbClr val="FF0000"/>
                </a:solidFill>
              </a:rPr>
              <a:t>Собственность. </a:t>
            </a:r>
            <a:endParaRPr lang="ru-RU" sz="2800" dirty="0" smtClean="0">
              <a:solidFill>
                <a:srgbClr val="FF0000"/>
              </a:solidFill>
            </a:endParaRPr>
          </a:p>
          <a:p>
            <a:r>
              <a:rPr lang="ru-RU" sz="2800" dirty="0" smtClean="0">
                <a:solidFill>
                  <a:srgbClr val="FF0000"/>
                </a:solidFill>
              </a:rPr>
              <a:t>Экономические </a:t>
            </a:r>
            <a:r>
              <a:rPr lang="ru-RU" sz="2800" dirty="0" smtClean="0">
                <a:solidFill>
                  <a:srgbClr val="FF0000"/>
                </a:solidFill>
              </a:rPr>
              <a:t>формы собственности.</a:t>
            </a:r>
          </a:p>
          <a:p>
            <a:endParaRPr lang="ru-RU" sz="2800" dirty="0" smtClean="0"/>
          </a:p>
          <a:p>
            <a:pPr algn="r"/>
            <a:endParaRPr lang="ru-RU" sz="28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Формы частной собственности</a:t>
            </a:r>
            <a:endParaRPr lang="ru-RU" dirty="0"/>
          </a:p>
        </p:txBody>
      </p:sp>
      <p:pic>
        <p:nvPicPr>
          <p:cNvPr id="19458" name="Picture 2" descr="Современные формы частной собственности"/>
          <p:cNvPicPr>
            <a:picLocks noChangeAspect="1" noChangeArrowheads="1"/>
          </p:cNvPicPr>
          <p:nvPr/>
        </p:nvPicPr>
        <p:blipFill>
          <a:blip r:embed="rId2" cstate="print"/>
          <a:srcRect/>
          <a:stretch>
            <a:fillRect/>
          </a:stretch>
        </p:blipFill>
        <p:spPr bwMode="auto">
          <a:xfrm>
            <a:off x="2267744" y="2636912"/>
            <a:ext cx="3867150" cy="2324101"/>
          </a:xfrm>
          <a:prstGeom prst="rect">
            <a:avLst/>
          </a:prstGeom>
          <a:noFill/>
        </p:spPr>
      </p:pic>
      <p:pic>
        <p:nvPicPr>
          <p:cNvPr id="19460" name="Picture 4" descr="http://www.sakha.gov.ru/sites/default/files/story/img/2014_12/10/83662.jpg"/>
          <p:cNvPicPr>
            <a:picLocks noChangeAspect="1" noChangeArrowheads="1"/>
          </p:cNvPicPr>
          <p:nvPr/>
        </p:nvPicPr>
        <p:blipFill>
          <a:blip r:embed="rId3" cstate="print"/>
          <a:srcRect/>
          <a:stretch>
            <a:fillRect/>
          </a:stretch>
        </p:blipFill>
        <p:spPr bwMode="auto">
          <a:xfrm>
            <a:off x="6156176" y="4365104"/>
            <a:ext cx="2627784" cy="1970838"/>
          </a:xfrm>
          <a:prstGeom prst="rect">
            <a:avLst/>
          </a:prstGeom>
          <a:noFill/>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7504" y="1143000"/>
            <a:ext cx="6768752" cy="1066800"/>
          </a:xfrm>
        </p:spPr>
        <p:txBody>
          <a:bodyPr>
            <a:normAutofit fontScale="90000"/>
          </a:bodyPr>
          <a:lstStyle/>
          <a:p>
            <a:r>
              <a:rPr lang="ru-RU" dirty="0" smtClean="0"/>
              <a:t>Формы частной собственности</a:t>
            </a:r>
            <a:endParaRPr lang="ru-RU" dirty="0"/>
          </a:p>
        </p:txBody>
      </p:sp>
      <p:sp>
        <p:nvSpPr>
          <p:cNvPr id="3" name="Содержимое 2"/>
          <p:cNvSpPr>
            <a:spLocks noGrp="1"/>
          </p:cNvSpPr>
          <p:nvPr>
            <p:ph idx="1"/>
          </p:nvPr>
        </p:nvSpPr>
        <p:spPr/>
        <p:txBody>
          <a:bodyPr>
            <a:normAutofit fontScale="92500" lnSpcReduction="20000"/>
          </a:bodyPr>
          <a:lstStyle/>
          <a:p>
            <a:r>
              <a:rPr lang="ru-RU" b="1" dirty="0" smtClean="0"/>
              <a:t>Индивидуально-трудовая собственность</a:t>
            </a:r>
            <a:r>
              <a:rPr lang="ru-RU" dirty="0" smtClean="0"/>
              <a:t> характеризуется тем, что физическое лицо в предпринимательской деятельности одновременно использует собственные средства производства и свой труд.</a:t>
            </a:r>
          </a:p>
          <a:p>
            <a:r>
              <a:rPr lang="ru-RU" dirty="0" smtClean="0"/>
              <a:t>Если в хозяйстве используется труд членов семьи, такая собственность имеет вид семейной трудовой собственности (например, фермерское семейное хозяйство).</a:t>
            </a:r>
          </a:p>
          <a:p>
            <a:r>
              <a:rPr lang="ru-RU" dirty="0" smtClean="0"/>
              <a:t>Индивидуальный частный собственник может использовать в хозяйстве и труд наемного работника (постоянно или на сезонных работах).</a:t>
            </a:r>
          </a:p>
          <a:p>
            <a:endParaRPr lang="ru-RU" dirty="0"/>
          </a:p>
        </p:txBody>
      </p:sp>
      <p:pic>
        <p:nvPicPr>
          <p:cNvPr id="23554" name="Picture 2" descr="http://www.sakha.gov.ru/sites/default/files/story/img/2014_12/10/83662.jpg"/>
          <p:cNvPicPr>
            <a:picLocks noChangeAspect="1" noChangeArrowheads="1"/>
          </p:cNvPicPr>
          <p:nvPr/>
        </p:nvPicPr>
        <p:blipFill>
          <a:blip r:embed="rId2" cstate="print"/>
          <a:srcRect/>
          <a:stretch>
            <a:fillRect/>
          </a:stretch>
        </p:blipFill>
        <p:spPr bwMode="auto">
          <a:xfrm>
            <a:off x="6774160" y="332656"/>
            <a:ext cx="2369840" cy="1777380"/>
          </a:xfrm>
          <a:prstGeom prst="rect">
            <a:avLst/>
          </a:prstGeom>
          <a:noFill/>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1143000"/>
            <a:ext cx="6804248" cy="1066800"/>
          </a:xfrm>
        </p:spPr>
        <p:txBody>
          <a:bodyPr>
            <a:normAutofit fontScale="90000"/>
          </a:bodyPr>
          <a:lstStyle/>
          <a:p>
            <a:r>
              <a:rPr lang="ru-RU" dirty="0" smtClean="0"/>
              <a:t>Формы частной собственности</a:t>
            </a:r>
            <a:endParaRPr lang="ru-RU" dirty="0"/>
          </a:p>
        </p:txBody>
      </p:sp>
      <p:sp>
        <p:nvSpPr>
          <p:cNvPr id="3" name="Содержимое 2"/>
          <p:cNvSpPr>
            <a:spLocks noGrp="1"/>
          </p:cNvSpPr>
          <p:nvPr>
            <p:ph idx="1"/>
          </p:nvPr>
        </p:nvSpPr>
        <p:spPr/>
        <p:txBody>
          <a:bodyPr>
            <a:normAutofit/>
          </a:bodyPr>
          <a:lstStyle/>
          <a:p>
            <a:r>
              <a:rPr lang="ru-RU" b="1" dirty="0" smtClean="0"/>
              <a:t>Партнерская собственность</a:t>
            </a:r>
            <a:r>
              <a:rPr lang="ru-RU" dirty="0" smtClean="0"/>
              <a:t> является объединением капиталов или имущества нескольких физических или юридических лиц с целью осуществления совместной предпринимательской деятельности. Каждый участник партнерского предприятия сохраняет свою долю внесенного им капитала или имущества в партнерской собственности.</a:t>
            </a:r>
            <a:endParaRPr lang="ru-RU" dirty="0"/>
          </a:p>
        </p:txBody>
      </p:sp>
      <p:pic>
        <p:nvPicPr>
          <p:cNvPr id="22530" name="Picture 2" descr="http://www.sakha.gov.ru/sites/default/files/story/img/2014_12/10/83662.jpg"/>
          <p:cNvPicPr>
            <a:picLocks noChangeAspect="1" noChangeArrowheads="1"/>
          </p:cNvPicPr>
          <p:nvPr/>
        </p:nvPicPr>
        <p:blipFill>
          <a:blip r:embed="rId2" cstate="print"/>
          <a:srcRect/>
          <a:stretch>
            <a:fillRect/>
          </a:stretch>
        </p:blipFill>
        <p:spPr bwMode="auto">
          <a:xfrm>
            <a:off x="6647722" y="188640"/>
            <a:ext cx="2496277" cy="1872208"/>
          </a:xfrm>
          <a:prstGeom prst="rect">
            <a:avLst/>
          </a:prstGeom>
          <a:noFill/>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1143000"/>
            <a:ext cx="6732240" cy="1066800"/>
          </a:xfrm>
        </p:spPr>
        <p:txBody>
          <a:bodyPr>
            <a:normAutofit fontScale="90000"/>
          </a:bodyPr>
          <a:lstStyle/>
          <a:p>
            <a:r>
              <a:rPr lang="ru-RU" dirty="0" smtClean="0"/>
              <a:t>Формы частной собственности</a:t>
            </a:r>
            <a:endParaRPr lang="ru-RU" dirty="0"/>
          </a:p>
        </p:txBody>
      </p:sp>
      <p:sp>
        <p:nvSpPr>
          <p:cNvPr id="3" name="Содержимое 2"/>
          <p:cNvSpPr>
            <a:spLocks noGrp="1"/>
          </p:cNvSpPr>
          <p:nvPr>
            <p:ph idx="1"/>
          </p:nvPr>
        </p:nvSpPr>
        <p:spPr/>
        <p:txBody>
          <a:bodyPr>
            <a:normAutofit/>
          </a:bodyPr>
          <a:lstStyle/>
          <a:p>
            <a:r>
              <a:rPr lang="ru-RU" b="1" dirty="0" smtClean="0"/>
              <a:t>Корпоративная (акционерная) собственность</a:t>
            </a:r>
            <a:r>
              <a:rPr lang="ru-RU" dirty="0" smtClean="0"/>
              <a:t> — это собственность, образованная благодаря выпуску и продаже акций. Объектом собственности акционерного общества, кроме капитала, созданного за счет продажи акций, может быть также другое имущество, приобретенное в результате хозяйственной деятельности.</a:t>
            </a:r>
            <a:endParaRPr lang="ru-RU" dirty="0"/>
          </a:p>
        </p:txBody>
      </p:sp>
      <p:pic>
        <p:nvPicPr>
          <p:cNvPr id="21506" name="Picture 2" descr="http://www.sakha.gov.ru/sites/default/files/story/img/2014_12/10/83662.jpg"/>
          <p:cNvPicPr>
            <a:picLocks noChangeAspect="1" noChangeArrowheads="1"/>
          </p:cNvPicPr>
          <p:nvPr/>
        </p:nvPicPr>
        <p:blipFill>
          <a:blip r:embed="rId2" cstate="print"/>
          <a:srcRect/>
          <a:stretch>
            <a:fillRect/>
          </a:stretch>
        </p:blipFill>
        <p:spPr bwMode="auto">
          <a:xfrm>
            <a:off x="6743733" y="188640"/>
            <a:ext cx="2400267" cy="1800200"/>
          </a:xfrm>
          <a:prstGeom prst="rect">
            <a:avLst/>
          </a:prstGeom>
          <a:noFill/>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Формы общественной собственности</a:t>
            </a:r>
            <a:endParaRPr lang="ru-RU" dirty="0"/>
          </a:p>
        </p:txBody>
      </p:sp>
      <p:pic>
        <p:nvPicPr>
          <p:cNvPr id="20482" name="Picture 2" descr="Современные формы общественной собственности"/>
          <p:cNvPicPr>
            <a:picLocks noChangeAspect="1" noChangeArrowheads="1"/>
          </p:cNvPicPr>
          <p:nvPr/>
        </p:nvPicPr>
        <p:blipFill>
          <a:blip r:embed="rId2" cstate="print"/>
          <a:srcRect/>
          <a:stretch>
            <a:fillRect/>
          </a:stretch>
        </p:blipFill>
        <p:spPr bwMode="auto">
          <a:xfrm>
            <a:off x="2483768" y="2564904"/>
            <a:ext cx="3819525" cy="3209926"/>
          </a:xfrm>
          <a:prstGeom prst="rect">
            <a:avLst/>
          </a:prstGeom>
          <a:noFill/>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Формы общественной собственности</a:t>
            </a:r>
            <a:endParaRPr lang="ru-RU" dirty="0"/>
          </a:p>
        </p:txBody>
      </p:sp>
      <p:sp>
        <p:nvSpPr>
          <p:cNvPr id="3" name="Содержимое 2"/>
          <p:cNvSpPr>
            <a:spLocks noGrp="1"/>
          </p:cNvSpPr>
          <p:nvPr>
            <p:ph idx="1"/>
          </p:nvPr>
        </p:nvSpPr>
        <p:spPr/>
        <p:txBody>
          <a:bodyPr/>
          <a:lstStyle/>
          <a:p>
            <a:r>
              <a:rPr lang="ru-RU" b="1" dirty="0" smtClean="0"/>
              <a:t>Государственная собственность</a:t>
            </a:r>
            <a:r>
              <a:rPr lang="ru-RU" dirty="0" smtClean="0"/>
              <a:t> — это система отношений, при которой абсолютные права на управление и распоряжение собственностью осуществляют органы (институты) государственной власти.</a:t>
            </a:r>
            <a:endParaRPr lang="ru-RU" dirty="0"/>
          </a:p>
        </p:txBody>
      </p:sp>
      <p:pic>
        <p:nvPicPr>
          <p:cNvPr id="31746" name="Picture 2" descr="http://www.sakha.gov.ru/sites/default/files/story/img/2014_12/10/83662.jpg"/>
          <p:cNvPicPr>
            <a:picLocks noChangeAspect="1" noChangeArrowheads="1"/>
          </p:cNvPicPr>
          <p:nvPr/>
        </p:nvPicPr>
        <p:blipFill>
          <a:blip r:embed="rId2" cstate="print"/>
          <a:srcRect/>
          <a:stretch>
            <a:fillRect/>
          </a:stretch>
        </p:blipFill>
        <p:spPr bwMode="auto">
          <a:xfrm>
            <a:off x="5340084" y="4437112"/>
            <a:ext cx="3041915" cy="2281436"/>
          </a:xfrm>
          <a:prstGeom prst="rect">
            <a:avLst/>
          </a:prstGeom>
          <a:noFill/>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1143000"/>
            <a:ext cx="8100392" cy="1066800"/>
          </a:xfrm>
        </p:spPr>
        <p:txBody>
          <a:bodyPr>
            <a:normAutofit fontScale="90000"/>
          </a:bodyPr>
          <a:lstStyle/>
          <a:p>
            <a:r>
              <a:rPr lang="ru-RU" dirty="0" smtClean="0"/>
              <a:t>Формы общественной собственности</a:t>
            </a:r>
            <a:endParaRPr lang="ru-RU" dirty="0"/>
          </a:p>
        </p:txBody>
      </p:sp>
      <p:sp>
        <p:nvSpPr>
          <p:cNvPr id="3" name="Содержимое 2"/>
          <p:cNvSpPr>
            <a:spLocks noGrp="1"/>
          </p:cNvSpPr>
          <p:nvPr>
            <p:ph idx="1"/>
          </p:nvPr>
        </p:nvSpPr>
        <p:spPr/>
        <p:txBody>
          <a:bodyPr>
            <a:normAutofit fontScale="85000" lnSpcReduction="20000"/>
          </a:bodyPr>
          <a:lstStyle/>
          <a:p>
            <a:r>
              <a:rPr lang="ru-RU" b="1" dirty="0" smtClean="0"/>
              <a:t>Общегосударственная собственность</a:t>
            </a:r>
            <a:r>
              <a:rPr lang="ru-RU" dirty="0" smtClean="0"/>
              <a:t> — это общая собственность всех граждан страны, которая не делится на доли и не персонифицируется между отдельными участниками экономического процесса.</a:t>
            </a:r>
          </a:p>
          <a:p>
            <a:r>
              <a:rPr lang="ru-RU" dirty="0" smtClean="0"/>
              <a:t>Собственность необходима государству для выполнения своих экономических, социальных и оборонных функций. Объектами государственной собственности могут быть природные ресурсы (земля, ее недра, леса, воды, воздушное пространство), энергетика, транспорт, связь, дороги, учебные заведения, учреждения национальной культуры, фундаментальная наука, оборонные и космические объекты ИТ. п.</a:t>
            </a:r>
          </a:p>
          <a:p>
            <a:pPr>
              <a:buNone/>
            </a:pPr>
            <a:endParaRPr lang="ru-RU" dirty="0"/>
          </a:p>
        </p:txBody>
      </p:sp>
      <p:pic>
        <p:nvPicPr>
          <p:cNvPr id="30722" name="Picture 2" descr="http://www.sakha.gov.ru/sites/default/files/story/img/2014_12/10/83662.jpg"/>
          <p:cNvPicPr>
            <a:picLocks noChangeAspect="1" noChangeArrowheads="1"/>
          </p:cNvPicPr>
          <p:nvPr/>
        </p:nvPicPr>
        <p:blipFill>
          <a:blip r:embed="rId2" cstate="print"/>
          <a:srcRect/>
          <a:stretch>
            <a:fillRect/>
          </a:stretch>
        </p:blipFill>
        <p:spPr bwMode="auto">
          <a:xfrm>
            <a:off x="6864763" y="0"/>
            <a:ext cx="2075722" cy="1556792"/>
          </a:xfrm>
          <a:prstGeom prst="rect">
            <a:avLst/>
          </a:prstGeom>
          <a:noFill/>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Формы общественной собственности</a:t>
            </a:r>
            <a:endParaRPr lang="ru-RU" dirty="0"/>
          </a:p>
        </p:txBody>
      </p:sp>
      <p:sp>
        <p:nvSpPr>
          <p:cNvPr id="3" name="Содержимое 2"/>
          <p:cNvSpPr>
            <a:spLocks noGrp="1"/>
          </p:cNvSpPr>
          <p:nvPr>
            <p:ph idx="1"/>
          </p:nvPr>
        </p:nvSpPr>
        <p:spPr/>
        <p:txBody>
          <a:bodyPr/>
          <a:lstStyle/>
          <a:p>
            <a:r>
              <a:rPr lang="ru-RU" b="1" dirty="0" smtClean="0"/>
              <a:t>Муниципальная (коммунальная) собственность</a:t>
            </a:r>
            <a:r>
              <a:rPr lang="ru-RU" dirty="0" smtClean="0"/>
              <a:t> — это собственность, которая находится в распоряжении региональных государственных органов (области, города, района и т. п.).</a:t>
            </a:r>
            <a:endParaRPr lang="ru-RU" dirty="0"/>
          </a:p>
        </p:txBody>
      </p:sp>
      <p:pic>
        <p:nvPicPr>
          <p:cNvPr id="28674" name="Picture 2" descr="http://www.sakha.gov.ru/sites/default/files/story/img/2014_12/10/83662.jpg"/>
          <p:cNvPicPr>
            <a:picLocks noChangeAspect="1" noChangeArrowheads="1"/>
          </p:cNvPicPr>
          <p:nvPr/>
        </p:nvPicPr>
        <p:blipFill>
          <a:blip r:embed="rId2" cstate="print"/>
          <a:srcRect/>
          <a:stretch>
            <a:fillRect/>
          </a:stretch>
        </p:blipFill>
        <p:spPr bwMode="auto">
          <a:xfrm>
            <a:off x="5724128" y="4437112"/>
            <a:ext cx="2987824" cy="2240868"/>
          </a:xfrm>
          <a:prstGeom prst="rect">
            <a:avLst/>
          </a:prstGeom>
          <a:noFill/>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Формы общественной собственности</a:t>
            </a:r>
            <a:endParaRPr lang="ru-RU" dirty="0"/>
          </a:p>
        </p:txBody>
      </p:sp>
      <p:sp>
        <p:nvSpPr>
          <p:cNvPr id="3" name="Содержимое 2"/>
          <p:cNvSpPr>
            <a:spLocks noGrp="1"/>
          </p:cNvSpPr>
          <p:nvPr>
            <p:ph idx="1"/>
          </p:nvPr>
        </p:nvSpPr>
        <p:spPr/>
        <p:txBody>
          <a:bodyPr>
            <a:normAutofit fontScale="92500" lnSpcReduction="20000"/>
          </a:bodyPr>
          <a:lstStyle/>
          <a:p>
            <a:r>
              <a:rPr lang="ru-RU" b="1" dirty="0" smtClean="0"/>
              <a:t>Кооперативная собственность</a:t>
            </a:r>
            <a:r>
              <a:rPr lang="ru-RU" dirty="0" smtClean="0"/>
              <a:t> — это объединенная собственность членов отдельного коллектива, созданная на добровольных началах для осуществления совместной деятельности. Собственность кооператива формируется в результате объединения имущества, денежных взносов его членов и доходов, полученных от их общей трудовой деятельности. Каждый член кооператива имеет одинаковые права на управление и доход, который распределяется согласно внесенному паю и трудовому вкладу членов кооператива.</a:t>
            </a:r>
            <a:endParaRPr lang="ru-RU" dirty="0"/>
          </a:p>
        </p:txBody>
      </p:sp>
      <p:pic>
        <p:nvPicPr>
          <p:cNvPr id="27650" name="Picture 2" descr="http://www.sakha.gov.ru/sites/default/files/story/img/2014_12/10/83662.jpg"/>
          <p:cNvPicPr>
            <a:picLocks noChangeAspect="1" noChangeArrowheads="1"/>
          </p:cNvPicPr>
          <p:nvPr/>
        </p:nvPicPr>
        <p:blipFill>
          <a:blip r:embed="rId2" cstate="print"/>
          <a:srcRect/>
          <a:stretch>
            <a:fillRect/>
          </a:stretch>
        </p:blipFill>
        <p:spPr bwMode="auto">
          <a:xfrm>
            <a:off x="6948264" y="116632"/>
            <a:ext cx="2009800" cy="1507350"/>
          </a:xfrm>
          <a:prstGeom prst="rect">
            <a:avLst/>
          </a:prstGeom>
          <a:noFill/>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Формы общественной собственности</a:t>
            </a:r>
            <a:endParaRPr lang="ru-RU" dirty="0"/>
          </a:p>
        </p:txBody>
      </p:sp>
      <p:sp>
        <p:nvSpPr>
          <p:cNvPr id="3" name="Содержимое 2"/>
          <p:cNvSpPr>
            <a:spLocks noGrp="1"/>
          </p:cNvSpPr>
          <p:nvPr>
            <p:ph idx="1"/>
          </p:nvPr>
        </p:nvSpPr>
        <p:spPr/>
        <p:txBody>
          <a:bodyPr>
            <a:normAutofit fontScale="85000" lnSpcReduction="20000"/>
          </a:bodyPr>
          <a:lstStyle/>
          <a:p>
            <a:r>
              <a:rPr lang="ru-RU" b="1" dirty="0" smtClean="0"/>
              <a:t>Собственность трудового коллектива</a:t>
            </a:r>
            <a:r>
              <a:rPr lang="ru-RU" dirty="0" smtClean="0"/>
              <a:t> — общая собственность, переданная государством или другим субъектом в распоряжение коллектива предприятия (на условиях выкупа или аренды), которая используется согласно действующему законодательству. Коллективная собственность может существовать в разных видах в зависимости от источника выкупа. Если предприятие выкуплено за счет накопленной прибыли, то создается неделимая собственность коллектива предприятия. Если предприятие было выкуплено за счет личных доходов его работников, то образовывается паевая собственность.</a:t>
            </a:r>
            <a:endParaRPr lang="ru-RU" dirty="0"/>
          </a:p>
        </p:txBody>
      </p:sp>
      <p:pic>
        <p:nvPicPr>
          <p:cNvPr id="26626" name="Picture 2" descr="http://www.sakha.gov.ru/sites/default/files/story/img/2014_12/10/83662.jpg"/>
          <p:cNvPicPr>
            <a:picLocks noChangeAspect="1" noChangeArrowheads="1"/>
          </p:cNvPicPr>
          <p:nvPr/>
        </p:nvPicPr>
        <p:blipFill>
          <a:blip r:embed="rId2" cstate="print"/>
          <a:srcRect/>
          <a:stretch>
            <a:fillRect/>
          </a:stretch>
        </p:blipFill>
        <p:spPr bwMode="auto">
          <a:xfrm>
            <a:off x="7020272" y="0"/>
            <a:ext cx="2123728" cy="1592796"/>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t>Собственность</a:t>
            </a:r>
            <a:r>
              <a:rPr lang="ru-RU" dirty="0" smtClean="0"/>
              <a:t> </a:t>
            </a:r>
            <a:endParaRPr lang="ru-RU" dirty="0"/>
          </a:p>
        </p:txBody>
      </p:sp>
      <p:sp>
        <p:nvSpPr>
          <p:cNvPr id="3" name="Содержимое 2"/>
          <p:cNvSpPr>
            <a:spLocks noGrp="1"/>
          </p:cNvSpPr>
          <p:nvPr>
            <p:ph idx="1"/>
          </p:nvPr>
        </p:nvSpPr>
        <p:spPr>
          <a:xfrm>
            <a:off x="457200" y="2249424"/>
            <a:ext cx="7571184" cy="4325112"/>
          </a:xfrm>
        </p:spPr>
        <p:txBody>
          <a:bodyPr>
            <a:normAutofit/>
          </a:bodyPr>
          <a:lstStyle/>
          <a:p>
            <a:r>
              <a:rPr lang="ru-RU" dirty="0" smtClean="0"/>
              <a:t> — система экономических и юридических отношений, характеризующих социально-экономические и организационные формы присвоения имущества. </a:t>
            </a:r>
            <a:endParaRPr lang="ru-RU" dirty="0"/>
          </a:p>
        </p:txBody>
      </p:sp>
      <p:pic>
        <p:nvPicPr>
          <p:cNvPr id="5122" name="Picture 2" descr="http://www.sakha.gov.ru/sites/default/files/story/img/2014_12/10/83662.jpg"/>
          <p:cNvPicPr>
            <a:picLocks noChangeAspect="1" noChangeArrowheads="1"/>
          </p:cNvPicPr>
          <p:nvPr/>
        </p:nvPicPr>
        <p:blipFill>
          <a:blip r:embed="rId2" cstate="print"/>
          <a:srcRect/>
          <a:stretch>
            <a:fillRect/>
          </a:stretch>
        </p:blipFill>
        <p:spPr bwMode="auto">
          <a:xfrm>
            <a:off x="6317770" y="692696"/>
            <a:ext cx="2496277" cy="1872208"/>
          </a:xfrm>
          <a:prstGeom prst="rect">
            <a:avLst/>
          </a:prstGeom>
          <a:noFill/>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268760"/>
            <a:ext cx="8229600" cy="941040"/>
          </a:xfrm>
        </p:spPr>
        <p:txBody>
          <a:bodyPr>
            <a:normAutofit fontScale="90000"/>
          </a:bodyPr>
          <a:lstStyle/>
          <a:p>
            <a:r>
              <a:rPr lang="ru-RU" dirty="0" smtClean="0"/>
              <a:t>Формы общественной собственности</a:t>
            </a:r>
            <a:endParaRPr lang="ru-RU" dirty="0"/>
          </a:p>
        </p:txBody>
      </p:sp>
      <p:sp>
        <p:nvSpPr>
          <p:cNvPr id="3" name="Содержимое 2"/>
          <p:cNvSpPr>
            <a:spLocks noGrp="1"/>
          </p:cNvSpPr>
          <p:nvPr>
            <p:ph idx="1"/>
          </p:nvPr>
        </p:nvSpPr>
        <p:spPr/>
        <p:txBody>
          <a:bodyPr>
            <a:normAutofit/>
          </a:bodyPr>
          <a:lstStyle/>
          <a:p>
            <a:r>
              <a:rPr lang="ru-RU" b="1" dirty="0" smtClean="0"/>
              <a:t>Собственность общественных и религиозных объединений</a:t>
            </a:r>
            <a:r>
              <a:rPr lang="ru-RU" dirty="0" smtClean="0"/>
              <a:t> создается за счет собственных средств, пожертвований граждан или организаций либо путем передачи государственного имущества. Субъектами такой собственности являются партии, профсоюзы, спортивные общества, церкви и другие общественные организации.</a:t>
            </a:r>
            <a:endParaRPr lang="ru-RU" dirty="0"/>
          </a:p>
        </p:txBody>
      </p:sp>
      <p:pic>
        <p:nvPicPr>
          <p:cNvPr id="25602" name="Picture 2" descr="http://www.sakha.gov.ru/sites/default/files/story/img/2014_12/10/83662.jpg"/>
          <p:cNvPicPr>
            <a:picLocks noChangeAspect="1" noChangeArrowheads="1"/>
          </p:cNvPicPr>
          <p:nvPr/>
        </p:nvPicPr>
        <p:blipFill>
          <a:blip r:embed="rId2" cstate="print"/>
          <a:srcRect/>
          <a:stretch>
            <a:fillRect/>
          </a:stretch>
        </p:blipFill>
        <p:spPr bwMode="auto">
          <a:xfrm>
            <a:off x="6911752" y="116632"/>
            <a:ext cx="2016224" cy="1512168"/>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Горизонтальный свиток 1"/>
          <p:cNvSpPr/>
          <p:nvPr/>
        </p:nvSpPr>
        <p:spPr>
          <a:xfrm>
            <a:off x="3131840" y="764704"/>
            <a:ext cx="2520280" cy="1152128"/>
          </a:xfrm>
          <a:prstGeom prst="horizontalScrol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t>Собственность </a:t>
            </a:r>
            <a:endParaRPr lang="ru-RU" dirty="0"/>
          </a:p>
        </p:txBody>
      </p:sp>
      <p:sp>
        <p:nvSpPr>
          <p:cNvPr id="3" name="Блок-схема: документ 2"/>
          <p:cNvSpPr/>
          <p:nvPr/>
        </p:nvSpPr>
        <p:spPr>
          <a:xfrm>
            <a:off x="755576" y="2132856"/>
            <a:ext cx="2448272" cy="1080120"/>
          </a:xfrm>
          <a:prstGeom prst="flowChartDocumen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t>Экономическая категория</a:t>
            </a:r>
            <a:endParaRPr lang="ru-RU" dirty="0"/>
          </a:p>
        </p:txBody>
      </p:sp>
      <p:sp>
        <p:nvSpPr>
          <p:cNvPr id="4" name="Блок-схема: документ 3"/>
          <p:cNvSpPr/>
          <p:nvPr/>
        </p:nvSpPr>
        <p:spPr>
          <a:xfrm>
            <a:off x="5580112" y="2132856"/>
            <a:ext cx="2376264" cy="1080120"/>
          </a:xfrm>
          <a:prstGeom prst="flowChartDocumen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t>Юридическая категория</a:t>
            </a:r>
            <a:endParaRPr lang="ru-RU" dirty="0"/>
          </a:p>
        </p:txBody>
      </p:sp>
      <p:sp>
        <p:nvSpPr>
          <p:cNvPr id="5" name="Прямоугольник 4"/>
          <p:cNvSpPr/>
          <p:nvPr/>
        </p:nvSpPr>
        <p:spPr>
          <a:xfrm>
            <a:off x="827584" y="3501008"/>
            <a:ext cx="2376264" cy="266429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a:t>отношения между людьми по поводу присвоения материальных благ, и в первую очередь средств производства.</a:t>
            </a:r>
          </a:p>
        </p:txBody>
      </p:sp>
      <p:sp>
        <p:nvSpPr>
          <p:cNvPr id="6" name="Прямоугольник 5"/>
          <p:cNvSpPr/>
          <p:nvPr/>
        </p:nvSpPr>
        <p:spPr>
          <a:xfrm>
            <a:off x="5652120" y="3573016"/>
            <a:ext cx="2376264" cy="266429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a:t>отношения между людьми по поводу владения, пользования и распоряжения </a:t>
            </a:r>
            <a:r>
              <a:rPr lang="ru-RU" dirty="0" smtClean="0"/>
              <a:t>имуществом</a:t>
            </a:r>
            <a:endParaRPr lang="ru-RU" dirty="0"/>
          </a:p>
        </p:txBody>
      </p:sp>
      <p:sp>
        <p:nvSpPr>
          <p:cNvPr id="7" name="Выгнутая влево стрелка 6"/>
          <p:cNvSpPr/>
          <p:nvPr/>
        </p:nvSpPr>
        <p:spPr>
          <a:xfrm>
            <a:off x="1475656" y="1196752"/>
            <a:ext cx="1235576" cy="864096"/>
          </a:xfrm>
          <a:prstGeom prst="curv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chemeClr val="tx1"/>
              </a:solidFill>
            </a:endParaRPr>
          </a:p>
        </p:txBody>
      </p:sp>
      <p:sp>
        <p:nvSpPr>
          <p:cNvPr id="8" name="Выгнутая вправо стрелка 7"/>
          <p:cNvSpPr/>
          <p:nvPr/>
        </p:nvSpPr>
        <p:spPr>
          <a:xfrm>
            <a:off x="6084168" y="1196752"/>
            <a:ext cx="1368152" cy="792088"/>
          </a:xfrm>
          <a:prstGeom prst="curved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chemeClr val="tx1"/>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http://notarius-kostikov.ru/d/124410/d/0017-017-sobstvennost.jpg"/>
          <p:cNvPicPr>
            <a:picLocks noChangeAspect="1" noChangeArrowheads="1"/>
          </p:cNvPicPr>
          <p:nvPr/>
        </p:nvPicPr>
        <p:blipFill>
          <a:blip r:embed="rId2" cstate="print"/>
          <a:srcRect/>
          <a:stretch>
            <a:fillRect/>
          </a:stretch>
        </p:blipFill>
        <p:spPr bwMode="auto">
          <a:xfrm>
            <a:off x="971600" y="1052736"/>
            <a:ext cx="6858000" cy="5143501"/>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Горизонтальный свиток 1"/>
          <p:cNvSpPr/>
          <p:nvPr/>
        </p:nvSpPr>
        <p:spPr>
          <a:xfrm>
            <a:off x="3419872" y="836712"/>
            <a:ext cx="2304256" cy="1224136"/>
          </a:xfrm>
          <a:prstGeom prst="horizontalScrol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t>Отношения собственности</a:t>
            </a:r>
            <a:endParaRPr lang="ru-RU" dirty="0"/>
          </a:p>
        </p:txBody>
      </p:sp>
      <p:sp>
        <p:nvSpPr>
          <p:cNvPr id="3" name="Табличка 2"/>
          <p:cNvSpPr/>
          <p:nvPr/>
        </p:nvSpPr>
        <p:spPr>
          <a:xfrm>
            <a:off x="1259632" y="2204864"/>
            <a:ext cx="2232248" cy="1152128"/>
          </a:xfrm>
          <a:prstGeom prst="plaqu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t>Субъект собственности (собственник)</a:t>
            </a:r>
            <a:endParaRPr lang="ru-RU" dirty="0"/>
          </a:p>
        </p:txBody>
      </p:sp>
      <p:sp>
        <p:nvSpPr>
          <p:cNvPr id="4" name="Табличка 3"/>
          <p:cNvSpPr/>
          <p:nvPr/>
        </p:nvSpPr>
        <p:spPr>
          <a:xfrm>
            <a:off x="5652120" y="2204864"/>
            <a:ext cx="2232248" cy="1152128"/>
          </a:xfrm>
          <a:prstGeom prst="plaqu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t>Объект собственности (собственность)</a:t>
            </a:r>
            <a:endParaRPr lang="ru-RU" dirty="0"/>
          </a:p>
        </p:txBody>
      </p:sp>
      <p:sp>
        <p:nvSpPr>
          <p:cNvPr id="5" name="Прямоугольник 4"/>
          <p:cNvSpPr/>
          <p:nvPr/>
        </p:nvSpPr>
        <p:spPr>
          <a:xfrm>
            <a:off x="1259632" y="3717032"/>
            <a:ext cx="2376264" cy="266429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a:t>о</a:t>
            </a:r>
            <a:r>
              <a:rPr lang="ru-RU" dirty="0" smtClean="0"/>
              <a:t>тдельные люди или группы людей, владеющие, распоряжающиеся и пользующиеся материальными благами</a:t>
            </a:r>
            <a:endParaRPr lang="ru-RU" dirty="0"/>
          </a:p>
        </p:txBody>
      </p:sp>
      <p:sp>
        <p:nvSpPr>
          <p:cNvPr id="6" name="Прямоугольник 5"/>
          <p:cNvSpPr/>
          <p:nvPr/>
        </p:nvSpPr>
        <p:spPr>
          <a:xfrm>
            <a:off x="5652120" y="3789040"/>
            <a:ext cx="2376264" cy="259228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a:t>с</a:t>
            </a:r>
            <a:r>
              <a:rPr lang="ru-RU" dirty="0" smtClean="0"/>
              <a:t>редства производства и предметы потребления, которые полностью или частично принадлежат собственникам</a:t>
            </a:r>
            <a:endParaRPr lang="ru-RU" dirty="0"/>
          </a:p>
        </p:txBody>
      </p:sp>
      <p:sp>
        <p:nvSpPr>
          <p:cNvPr id="7" name="Выгнутая вправо стрелка 6"/>
          <p:cNvSpPr/>
          <p:nvPr/>
        </p:nvSpPr>
        <p:spPr>
          <a:xfrm>
            <a:off x="6012160" y="1196752"/>
            <a:ext cx="1440160" cy="720080"/>
          </a:xfrm>
          <a:prstGeom prst="curved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chemeClr val="tx1"/>
              </a:solidFill>
            </a:endParaRPr>
          </a:p>
        </p:txBody>
      </p:sp>
      <p:sp>
        <p:nvSpPr>
          <p:cNvPr id="8" name="Выгнутая влево стрелка 7"/>
          <p:cNvSpPr/>
          <p:nvPr/>
        </p:nvSpPr>
        <p:spPr>
          <a:xfrm>
            <a:off x="1763688" y="1196752"/>
            <a:ext cx="1451600" cy="792088"/>
          </a:xfrm>
          <a:prstGeom prst="curvedRightArrow">
            <a:avLst>
              <a:gd name="adj1" fmla="val 25000"/>
              <a:gd name="adj2" fmla="val 50000"/>
              <a:gd name="adj3" fmla="val 25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chemeClr val="tx1"/>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t>Форма собственности</a:t>
            </a:r>
            <a:endParaRPr lang="ru-RU" dirty="0"/>
          </a:p>
        </p:txBody>
      </p:sp>
      <p:sp>
        <p:nvSpPr>
          <p:cNvPr id="3" name="Содержимое 2"/>
          <p:cNvSpPr>
            <a:spLocks noGrp="1"/>
          </p:cNvSpPr>
          <p:nvPr>
            <p:ph idx="1"/>
          </p:nvPr>
        </p:nvSpPr>
        <p:spPr/>
        <p:txBody>
          <a:bodyPr/>
          <a:lstStyle/>
          <a:p>
            <a:r>
              <a:rPr lang="ru-RU" b="1" dirty="0" smtClean="0"/>
              <a:t>- законодательно урегулированные имущественные отношения, характеризующие закрепление имущества за определенным собственником на праве собственности.</a:t>
            </a:r>
          </a:p>
          <a:p>
            <a:endParaRPr lang="ru-RU" dirty="0"/>
          </a:p>
        </p:txBody>
      </p:sp>
      <p:pic>
        <p:nvPicPr>
          <p:cNvPr id="2050" name="Picture 2" descr="http://www.sakha.gov.ru/sites/default/files/story/img/2014_12/10/83662.jpg"/>
          <p:cNvPicPr>
            <a:picLocks noChangeAspect="1" noChangeArrowheads="1"/>
          </p:cNvPicPr>
          <p:nvPr/>
        </p:nvPicPr>
        <p:blipFill>
          <a:blip r:embed="rId2" cstate="print"/>
          <a:srcRect/>
          <a:stretch>
            <a:fillRect/>
          </a:stretch>
        </p:blipFill>
        <p:spPr bwMode="auto">
          <a:xfrm>
            <a:off x="6516216" y="476672"/>
            <a:ext cx="2400267" cy="1800200"/>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2" descr="http://lib.podelise.ru/tw_files2/urls_2/2/d-1588/img19.jpg"/>
          <p:cNvPicPr>
            <a:picLocks noChangeAspect="1" noChangeArrowheads="1"/>
          </p:cNvPicPr>
          <p:nvPr/>
        </p:nvPicPr>
        <p:blipFill>
          <a:blip r:embed="rId2" cstate="print"/>
          <a:srcRect/>
          <a:stretch>
            <a:fillRect/>
          </a:stretch>
        </p:blipFill>
        <p:spPr bwMode="auto">
          <a:xfrm>
            <a:off x="827584" y="836712"/>
            <a:ext cx="7620000" cy="5715000"/>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4" name="Picture 2" descr="http://reftrend.ru/files/103/538625f86d6d480687f43f538023b5cb.html_files/rId57.png"/>
          <p:cNvPicPr>
            <a:picLocks noChangeAspect="1" noChangeArrowheads="1"/>
          </p:cNvPicPr>
          <p:nvPr/>
        </p:nvPicPr>
        <p:blipFill>
          <a:blip r:embed="rId2" cstate="print"/>
          <a:srcRect/>
          <a:stretch>
            <a:fillRect/>
          </a:stretch>
        </p:blipFill>
        <p:spPr bwMode="auto">
          <a:xfrm>
            <a:off x="1043608" y="764704"/>
            <a:ext cx="6722224" cy="5527002"/>
          </a:xfrm>
          <a:prstGeom prst="rect">
            <a:avLst/>
          </a:prstGeom>
          <a:noFill/>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Горизонтальный свиток 1"/>
          <p:cNvSpPr/>
          <p:nvPr/>
        </p:nvSpPr>
        <p:spPr>
          <a:xfrm>
            <a:off x="2843808" y="764704"/>
            <a:ext cx="3168352" cy="1656184"/>
          </a:xfrm>
          <a:prstGeom prst="horizontalScrol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t>Формы собственности</a:t>
            </a:r>
            <a:endParaRPr lang="ru-RU" dirty="0"/>
          </a:p>
        </p:txBody>
      </p:sp>
      <p:sp>
        <p:nvSpPr>
          <p:cNvPr id="3" name="Блок-схема: документ 2"/>
          <p:cNvSpPr/>
          <p:nvPr/>
        </p:nvSpPr>
        <p:spPr>
          <a:xfrm>
            <a:off x="827584" y="3140968"/>
            <a:ext cx="3168352" cy="1728192"/>
          </a:xfrm>
          <a:prstGeom prst="flowChartDocumen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t>частная</a:t>
            </a:r>
            <a:endParaRPr lang="ru-RU" dirty="0"/>
          </a:p>
        </p:txBody>
      </p:sp>
      <p:sp>
        <p:nvSpPr>
          <p:cNvPr id="4" name="Блок-схема: документ 3"/>
          <p:cNvSpPr/>
          <p:nvPr/>
        </p:nvSpPr>
        <p:spPr>
          <a:xfrm>
            <a:off x="5076056" y="3140968"/>
            <a:ext cx="3024336" cy="1728192"/>
          </a:xfrm>
          <a:prstGeom prst="flowChartDocumen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t>общественная</a:t>
            </a:r>
            <a:endParaRPr lang="ru-RU" dirty="0"/>
          </a:p>
        </p:txBody>
      </p:sp>
      <p:sp>
        <p:nvSpPr>
          <p:cNvPr id="5" name="Выгнутая вправо стрелка 4"/>
          <p:cNvSpPr/>
          <p:nvPr/>
        </p:nvSpPr>
        <p:spPr>
          <a:xfrm>
            <a:off x="6300192" y="1556792"/>
            <a:ext cx="1523608" cy="1008112"/>
          </a:xfrm>
          <a:prstGeom prst="curved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chemeClr val="tx1"/>
              </a:solidFill>
            </a:endParaRPr>
          </a:p>
        </p:txBody>
      </p:sp>
      <p:sp>
        <p:nvSpPr>
          <p:cNvPr id="6" name="Выгнутая влево стрелка 5"/>
          <p:cNvSpPr/>
          <p:nvPr/>
        </p:nvSpPr>
        <p:spPr>
          <a:xfrm>
            <a:off x="1115616" y="1556792"/>
            <a:ext cx="1523608" cy="1008112"/>
          </a:xfrm>
          <a:prstGeom prst="curv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chemeClr val="tx1"/>
              </a:solidFill>
            </a:endParaRP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Городская">
  <a:themeElements>
    <a:clrScheme name="Городская">
      <a:dk1>
        <a:sysClr val="windowText" lastClr="000000"/>
      </a:dk1>
      <a:lt1>
        <a:sysClr val="window" lastClr="FFFFFF"/>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fontScheme name="Городская">
      <a:majorFont>
        <a:latin typeface="Trebuchet MS"/>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eorgia"/>
        <a:ea typeface=""/>
        <a:cs typeface=""/>
        <a:font script="Jpan" typeface="HG明朝B"/>
        <a:font script="Hang" typeface="맑은 고딕"/>
        <a:font script="Hans" typeface="宋体"/>
        <a:font script="Hant" typeface="新細明體"/>
        <a:font script="Arab" typeface="Arial"/>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Городская">
      <a:fillStyleLst>
        <a:solidFill>
          <a:schemeClr val="phClr"/>
        </a:solidFill>
        <a:gradFill rotWithShape="1">
          <a:gsLst>
            <a:gs pos="0">
              <a:schemeClr val="phClr">
                <a:tint val="1000"/>
                <a:satMod val="255000"/>
              </a:schemeClr>
            </a:gs>
            <a:gs pos="55000">
              <a:schemeClr val="phClr">
                <a:tint val="12000"/>
                <a:satMod val="255000"/>
              </a:schemeClr>
            </a:gs>
            <a:gs pos="100000">
              <a:schemeClr val="phClr">
                <a:tint val="45000"/>
                <a:satMod val="250000"/>
              </a:schemeClr>
            </a:gs>
          </a:gsLst>
          <a:path path="circle">
            <a:fillToRect l="-40000" t="-90000" r="140000" b="190000"/>
          </a:path>
        </a:gradFill>
        <a:gradFill rotWithShape="1">
          <a:gsLst>
            <a:gs pos="0">
              <a:schemeClr val="phClr">
                <a:tint val="43000"/>
                <a:satMod val="165000"/>
              </a:schemeClr>
            </a:gs>
            <a:gs pos="55000">
              <a:schemeClr val="phClr">
                <a:tint val="83000"/>
                <a:satMod val="155000"/>
              </a:schemeClr>
            </a:gs>
            <a:gs pos="100000">
              <a:schemeClr val="phClr">
                <a:shade val="85000"/>
              </a:schemeClr>
            </a:gs>
          </a:gsLst>
          <a:path path="circle">
            <a:fillToRect l="-40000" t="-90000" r="140000" b="190000"/>
          </a:path>
        </a:gradFill>
      </a:fillStyleLst>
      <a:lnStyleLst>
        <a:ln w="9525" cap="flat" cmpd="sng" algn="ctr">
          <a:solidFill>
            <a:schemeClr val="phClr"/>
          </a:solidFill>
          <a:prstDash val="solid"/>
        </a:ln>
        <a:ln w="19050" cap="flat" cmpd="sng" algn="ctr">
          <a:solidFill>
            <a:schemeClr val="phClr"/>
          </a:solidFill>
          <a:prstDash val="solid"/>
        </a:ln>
        <a:ln w="31750" cap="flat" cmpd="sng" algn="ctr">
          <a:solidFill>
            <a:schemeClr val="phClr"/>
          </a:solidFill>
          <a:prstDash val="solid"/>
        </a:ln>
      </a:lnStyleLst>
      <a:effectStyleLst>
        <a:effectStyle>
          <a:effectLst>
            <a:outerShdw blurRad="51500" dist="25400" dir="5400000" rotWithShape="0">
              <a:srgbClr val="000000">
                <a:alpha val="40000"/>
              </a:srgbClr>
            </a:outerShdw>
          </a:effectLst>
        </a:effectStyle>
        <a:effectStyle>
          <a:effectLst>
            <a:outerShdw blurRad="50800" dist="25400" dir="5400000" rotWithShape="0">
              <a:srgbClr val="000000">
                <a:alpha val="4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phClr">
                <a:satMod val="115000"/>
              </a:schemeClr>
            </a:contourClr>
          </a:sp3d>
        </a:effectStyle>
      </a:effectStyleLst>
      <a:bgFillStyleLst>
        <a:solidFill>
          <a:schemeClr val="phClr"/>
        </a:solidFill>
        <a:gradFill rotWithShape="1">
          <a:gsLst>
            <a:gs pos="100000">
              <a:schemeClr val="phClr">
                <a:tint val="80000"/>
                <a:satMod val="250000"/>
              </a:schemeClr>
            </a:gs>
            <a:gs pos="60000">
              <a:schemeClr val="phClr">
                <a:shade val="38000"/>
                <a:satMod val="175000"/>
              </a:schemeClr>
            </a:gs>
            <a:gs pos="0">
              <a:schemeClr val="phClr">
                <a:shade val="30000"/>
                <a:satMod val="175000"/>
              </a:schemeClr>
            </a:gs>
          </a:gsLst>
          <a:lin ang="5400000" scaled="0"/>
        </a:gradFill>
        <a:blipFill>
          <a:blip xmlns:r="http://schemas.openxmlformats.org/officeDocument/2006/relationships" r:embed="rId1">
            <a:duotone>
              <a:schemeClr val="phClr">
                <a:shade val="48000"/>
              </a:schemeClr>
              <a:schemeClr val="phClr">
                <a:tint val="96000"/>
                <a:satMod val="150000"/>
              </a:schemeClr>
            </a:duotone>
          </a:blip>
          <a:tile tx="0" ty="0" sx="80000" sy="8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Urban</Template>
  <TotalTime>97</TotalTime>
  <Words>160</Words>
  <Application>Microsoft Office PowerPoint</Application>
  <PresentationFormat>Экран (4:3)</PresentationFormat>
  <Paragraphs>42</Paragraphs>
  <Slides>20</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20</vt:i4>
      </vt:variant>
    </vt:vector>
  </HeadingPairs>
  <TitlesOfParts>
    <vt:vector size="21" baseType="lpstr">
      <vt:lpstr>Городская</vt:lpstr>
      <vt:lpstr>Слайд 1</vt:lpstr>
      <vt:lpstr>Собственность </vt:lpstr>
      <vt:lpstr>Слайд 3</vt:lpstr>
      <vt:lpstr>Слайд 4</vt:lpstr>
      <vt:lpstr>Слайд 5</vt:lpstr>
      <vt:lpstr>Форма собственности</vt:lpstr>
      <vt:lpstr>Слайд 7</vt:lpstr>
      <vt:lpstr>Слайд 8</vt:lpstr>
      <vt:lpstr>Слайд 9</vt:lpstr>
      <vt:lpstr>Формы частной собственности</vt:lpstr>
      <vt:lpstr>Формы частной собственности</vt:lpstr>
      <vt:lpstr>Формы частной собственности</vt:lpstr>
      <vt:lpstr>Формы частной собственности</vt:lpstr>
      <vt:lpstr>Формы общественной собственности</vt:lpstr>
      <vt:lpstr>Формы общественной собственности</vt:lpstr>
      <vt:lpstr>Формы общественной собственности</vt:lpstr>
      <vt:lpstr>Формы общественной собственности</vt:lpstr>
      <vt:lpstr>Формы общественной собственности</vt:lpstr>
      <vt:lpstr>Формы общественной собственности</vt:lpstr>
      <vt:lpstr>Формы общественной собственности</vt:lpstr>
    </vt:vector>
  </TitlesOfParts>
  <Company>RePack by SPecialiST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Раздел 8. Производитель</dc:title>
  <dc:creator>RePack by SPecialiST</dc:creator>
  <cp:lastModifiedBy>User</cp:lastModifiedBy>
  <cp:revision>12</cp:revision>
  <dcterms:created xsi:type="dcterms:W3CDTF">2015-05-03T14:19:57Z</dcterms:created>
  <dcterms:modified xsi:type="dcterms:W3CDTF">2018-08-09T14:01:38Z</dcterms:modified>
</cp:coreProperties>
</file>