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24" r:id="rId2"/>
    <p:sldId id="325" r:id="rId3"/>
    <p:sldId id="326" r:id="rId4"/>
    <p:sldId id="339" r:id="rId5"/>
    <p:sldId id="341" r:id="rId6"/>
    <p:sldId id="340" r:id="rId7"/>
    <p:sldId id="331" r:id="rId8"/>
    <p:sldId id="327" r:id="rId9"/>
    <p:sldId id="328" r:id="rId10"/>
    <p:sldId id="329" r:id="rId11"/>
    <p:sldId id="330" r:id="rId12"/>
    <p:sldId id="332" r:id="rId13"/>
    <p:sldId id="333" r:id="rId14"/>
    <p:sldId id="343" r:id="rId15"/>
    <p:sldId id="334" r:id="rId16"/>
    <p:sldId id="335" r:id="rId17"/>
    <p:sldId id="336" r:id="rId18"/>
    <p:sldId id="337" r:id="rId19"/>
    <p:sldId id="338" r:id="rId20"/>
    <p:sldId id="322" r:id="rId21"/>
    <p:sldId id="34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1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4717" autoAdjust="0"/>
  </p:normalViewPr>
  <p:slideViewPr>
    <p:cSldViewPr>
      <p:cViewPr>
        <p:scale>
          <a:sx n="88" d="100"/>
          <a:sy n="88" d="100"/>
        </p:scale>
        <p:origin x="-594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E29B9-953D-4A70-9075-6A697D12E2B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15F30-6397-47DF-B84A-EC31B5228C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79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C3427-6517-4DA9-8BAA-81CBEFF231EA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96366-52D0-4631-B1ED-8124C2F19C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7992549" cy="1000132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4929190" y="5214950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Учитель: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Мико</a:t>
            </a:r>
            <a:r>
              <a:rPr lang="ru-RU" sz="2400" b="1" i="1" dirty="0" smtClean="0">
                <a:solidFill>
                  <a:srgbClr val="002060"/>
                </a:solidFill>
              </a:rPr>
              <a:t> И.В.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4000504"/>
            <a:ext cx="2868553" cy="2013320"/>
          </a:xfrm>
          <a:prstGeom prst="rect">
            <a:avLst/>
          </a:prstGeom>
        </p:spPr>
      </p:pic>
      <p:pic>
        <p:nvPicPr>
          <p:cNvPr id="1026" name="Picture 2" descr="C:\Users\Денис\Desktop\Мико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928802"/>
            <a:ext cx="8429626" cy="1876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4242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Мероприятия по программе «Доступная среда»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557216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исполнение социальной программы определен перечень мероприятий: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Проектирование и создание архитектурных сооружений общего пользования с учетом нужд инвалидов. Например, введение универсального дизайна в школе;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Установка баннеров и специальных карт для улучшения информированности людей с ограниченными возможностями для улучшения поиска госучреждений, специализируемых на таких граждан.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Организация культурных мероприятий, где инвалиды могут принимать участие наравне с полноценными гражданами.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Адаптация строящегося жилья под нужды инвалидов.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Решение вопроса трудоустройства таких граждан.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Специализированные работы с детьми-инвалидами с целью их дальнейшей адаптации в обществе.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Создание профессиональных кадров по обслуживанию инвалидов.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274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2605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создание доступной среды для детей-инвалидов и других </a:t>
            </a:r>
            <a:r>
              <a:rPr lang="ru-RU" b="1" dirty="0" err="1" smtClean="0"/>
              <a:t>маломобильных</a:t>
            </a:r>
            <a:r>
              <a:rPr lang="ru-RU" b="1" dirty="0" smtClean="0"/>
              <a:t> групп населения, предусматривающей комфортные  условия для обучения, воспитания и развития обучающихся;</a:t>
            </a:r>
          </a:p>
          <a:p>
            <a:pPr lvl="0"/>
            <a:r>
              <a:rPr lang="ru-RU" b="1" dirty="0" smtClean="0"/>
              <a:t>материально-техническое оснащение школы оборудованием, необходимым для адаптации и реабилитации обучающихся, относящихся к разным группам инвалидов и </a:t>
            </a:r>
            <a:r>
              <a:rPr lang="ru-RU" b="1" dirty="0" err="1" smtClean="0"/>
              <a:t>маломобильным</a:t>
            </a:r>
            <a:r>
              <a:rPr lang="ru-RU" b="1" dirty="0" smtClean="0"/>
              <a:t> группам населения: пандусами, кнопками вызова на входе и этажах зданий, визуальными информаторами и другими приспособлениями для инвалидов: сенсорная комната, комната индивидуальных занятий;</a:t>
            </a:r>
          </a:p>
          <a:p>
            <a:pPr lvl="0"/>
            <a:r>
              <a:rPr lang="ru-RU" b="1" dirty="0" smtClean="0"/>
              <a:t>реконструкцию путей движения внутри здания, </a:t>
            </a:r>
          </a:p>
          <a:p>
            <a:pPr lvl="0"/>
            <a:r>
              <a:rPr lang="ru-RU" b="1" dirty="0" smtClean="0"/>
              <a:t>адаптацию зон оказания услуг, санитарно-гигиенических помещений и примыкающих территорий;</a:t>
            </a:r>
          </a:p>
          <a:p>
            <a:pPr lvl="0"/>
            <a:r>
              <a:rPr lang="ru-RU" b="1" dirty="0" smtClean="0"/>
              <a:t>оборудование школы подъемными устройствами;</a:t>
            </a:r>
          </a:p>
          <a:p>
            <a:pPr lvl="0"/>
            <a:r>
              <a:rPr lang="ru-RU" b="1" dirty="0" smtClean="0"/>
              <a:t>оборудование спортивной площадки для инвалидов, приобретение спортивного оборудования и тренажеров для инвалидов;</a:t>
            </a:r>
          </a:p>
          <a:p>
            <a:pPr lvl="0"/>
            <a:r>
              <a:rPr lang="ru-RU" b="1" dirty="0" smtClean="0"/>
              <a:t>приобретение специально оборудованного автотранспорта.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Программа «Доступная среда» в образовательных учреждениях призвана обеспечить: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ptcloud.nyc3.digitaloceanspaces.com/slides/pics/003/056/491/original/Slide8.jpg?149322469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044" y="620688"/>
            <a:ext cx="915804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МАМА\Доклад Роль школьных предметов 05-11-2014\IMG_08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7220392" cy="3950027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ТОГБОУ  «Центр психолого-педагогического сопровождения и коррекции «Гармония»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68958"/>
            <a:ext cx="806489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Целями «дорожной карты» являются: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инвалидам дополнительных условий для обеспечения равенства возможностей, личной самостоятельности и индивидуальной мобильности;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установление показателей, позволяющих оценивать степень доступности для инвалидов объектов и услуг с учётом положений Конвенции о правах инвалидов;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паспортизации, принятие и реализация решений о сроках поэтапного  повышения  значений показателей их доступности до уровня требований, предусмотренных законодательством РФ;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обучения работников ОУ, представляющих услуги инвалидам, по вопросам, связанным  с обеспечением  их доступности и с оказанием им необходимой помощи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Сроки реализации «Дорожной карты»: 2016-2030 годы.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Условия, имеющиеся сейчас в центре «Гармония»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Денис\Desktop\Мико\IMG_7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714488"/>
            <a:ext cx="3143272" cy="2095515"/>
          </a:xfrm>
          <a:prstGeom prst="rect">
            <a:avLst/>
          </a:prstGeom>
          <a:noFill/>
        </p:spPr>
      </p:pic>
      <p:pic>
        <p:nvPicPr>
          <p:cNvPr id="1027" name="Picture 3" descr="C:\Users\Денис\Desktop\Мико\IMG_72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000504"/>
            <a:ext cx="3750458" cy="2500306"/>
          </a:xfrm>
          <a:prstGeom prst="rect">
            <a:avLst/>
          </a:prstGeom>
          <a:noFill/>
        </p:spPr>
      </p:pic>
      <p:pic>
        <p:nvPicPr>
          <p:cNvPr id="1028" name="Picture 4" descr="C:\Users\Денис\Desktop\Мико\IMG_72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00504"/>
            <a:ext cx="3798039" cy="2532026"/>
          </a:xfrm>
          <a:prstGeom prst="rect">
            <a:avLst/>
          </a:prstGeom>
          <a:noFill/>
        </p:spPr>
      </p:pic>
      <p:pic>
        <p:nvPicPr>
          <p:cNvPr id="5" name="Picture 3" descr="C:\Users\Денис\Desktop\Мико\IMG_7215 11111111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214422"/>
            <a:ext cx="2190765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Мико\IMG_7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596" y="571480"/>
            <a:ext cx="2286016" cy="3429024"/>
          </a:xfrm>
          <a:prstGeom prst="rect">
            <a:avLst/>
          </a:prstGeom>
          <a:noFill/>
        </p:spPr>
      </p:pic>
      <p:pic>
        <p:nvPicPr>
          <p:cNvPr id="2051" name="Picture 3" descr="C:\Users\Денис\Desktop\Мико\IMG_7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357430"/>
            <a:ext cx="3643338" cy="2428892"/>
          </a:xfrm>
          <a:prstGeom prst="rect">
            <a:avLst/>
          </a:prstGeom>
          <a:noFill/>
        </p:spPr>
      </p:pic>
      <p:pic>
        <p:nvPicPr>
          <p:cNvPr id="2052" name="Picture 4" descr="C:\Users\Денис\Desktop\Мико\IMG_72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929454" y="2214554"/>
            <a:ext cx="1925431" cy="4181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esktop\Мико\IMG_7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3381399" cy="5072098"/>
          </a:xfrm>
          <a:prstGeom prst="rect">
            <a:avLst/>
          </a:prstGeom>
          <a:noFill/>
        </p:spPr>
      </p:pic>
      <p:pic>
        <p:nvPicPr>
          <p:cNvPr id="3075" name="Picture 3" descr="C:\Users\Денис\Desktop\Мико\IMG_7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71480"/>
            <a:ext cx="3429008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енис\Desktop\Мико\IMG_7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4446" y="500042"/>
            <a:ext cx="2428892" cy="3643338"/>
          </a:xfrm>
          <a:prstGeom prst="rect">
            <a:avLst/>
          </a:prstGeom>
          <a:noFill/>
        </p:spPr>
      </p:pic>
      <p:pic>
        <p:nvPicPr>
          <p:cNvPr id="4099" name="Picture 3" descr="C:\Users\Денис\Desktop\Мико\IMG_7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00174"/>
            <a:ext cx="2381267" cy="3571900"/>
          </a:xfrm>
          <a:prstGeom prst="rect">
            <a:avLst/>
          </a:prstGeom>
          <a:noFill/>
        </p:spPr>
      </p:pic>
      <p:pic>
        <p:nvPicPr>
          <p:cNvPr id="4100" name="Picture 4" descr="C:\Users\Денис\Desktop\Мико\IMG_72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238887" y="2357430"/>
            <a:ext cx="266701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Денис\Desktop\Мико\spaln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4179123" cy="2786082"/>
          </a:xfrm>
          <a:prstGeom prst="rect">
            <a:avLst/>
          </a:prstGeom>
          <a:noFill/>
        </p:spPr>
      </p:pic>
      <p:pic>
        <p:nvPicPr>
          <p:cNvPr id="5124" name="Picture 4" descr="C:\Users\Денис\Desktop\Мико\spalna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571876"/>
            <a:ext cx="4500562" cy="30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nergy-school1.ucoz.ru/_si/0/85077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709" y="476672"/>
            <a:ext cx="8309091" cy="602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548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Денис\Desktop\Мико\stolovay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4929223" cy="3286148"/>
          </a:xfrm>
          <a:prstGeom prst="rect">
            <a:avLst/>
          </a:prstGeom>
          <a:noFill/>
        </p:spPr>
      </p:pic>
      <p:pic>
        <p:nvPicPr>
          <p:cNvPr id="5" name="Picture 2" descr="C:\Users\Денис\Desktop\Мико\shag_na_vstrech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214686"/>
            <a:ext cx="5036343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92697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7200" b="1" dirty="0" smtClean="0"/>
              <a:t>СПАСИБО   </a:t>
            </a:r>
          </a:p>
          <a:p>
            <a:pPr algn="ctr"/>
            <a:r>
              <a:rPr lang="ru-RU" sz="7200" b="1" dirty="0" smtClean="0"/>
              <a:t>ЗА </a:t>
            </a:r>
          </a:p>
          <a:p>
            <a:pPr algn="ctr"/>
            <a:r>
              <a:rPr lang="ru-RU" sz="7200" b="1" dirty="0" smtClean="0"/>
              <a:t> </a:t>
            </a:r>
            <a:r>
              <a:rPr lang="ru-RU" sz="7200" b="1" dirty="0" smtClean="0"/>
              <a:t>ВНИМАНИЕ! 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Государственная программа </a:t>
            </a:r>
            <a:r>
              <a:rPr lang="ru-RU" b="1" u="sng" dirty="0" smtClean="0">
                <a:solidFill>
                  <a:srgbClr val="0070C0"/>
                </a:solidFill>
              </a:rPr>
              <a:t>«Доступная среда»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В 2011г. в России стартовала государственная программа </a:t>
            </a:r>
            <a:r>
              <a:rPr lang="ru-RU" u="sng" dirty="0" smtClean="0"/>
              <a:t>«Доступная среда»</a:t>
            </a:r>
            <a:r>
              <a:rPr lang="ru-RU" dirty="0" smtClean="0"/>
              <a:t> на 2011-2015 годы. </a:t>
            </a:r>
          </a:p>
          <a:p>
            <a:pPr>
              <a:buNone/>
            </a:pPr>
            <a:r>
              <a:rPr lang="ru-RU" dirty="0" smtClean="0"/>
              <a:t>         В октябре 2014 года премьер-министр РФ Дмитрий Медведев подписал Распоряжение Правительства РФ от 27 октября 2014 г. № 2136-р "О продлении до 2020 года срока реализации государственной программы "Доступная среда".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ГОСУДАРСТВЕННАЯ ПРОГРАММА РФ «ДОСТУПНАЯ СРЕДА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НА 2011-2020 </a:t>
            </a:r>
            <a:r>
              <a:rPr lang="ru-RU" sz="2400" b="1" dirty="0" err="1" smtClean="0">
                <a:solidFill>
                  <a:srgbClr val="0070C0"/>
                </a:solidFill>
                <a:latin typeface="Arial Black" pitchFamily="34" charset="0"/>
              </a:rPr>
              <a:t>гг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4464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Ответственный исполнитель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программы :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412776"/>
            <a:ext cx="34563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Министерство труда и </a:t>
            </a:r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социальной защиты</a:t>
            </a:r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 Российской Федерации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67544" y="2950023"/>
            <a:ext cx="41044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Исполнители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программы: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492896"/>
            <a:ext cx="53640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1400" dirty="0" smtClean="0"/>
          </a:p>
          <a:p>
            <a:r>
              <a:rPr lang="ru-RU" sz="1400" dirty="0" smtClean="0">
                <a:solidFill>
                  <a:srgbClr val="C00000"/>
                </a:solidFill>
              </a:rPr>
              <a:t>•</a:t>
            </a:r>
            <a:r>
              <a:rPr lang="ru-RU" sz="1400" b="1" i="1" dirty="0" smtClean="0">
                <a:solidFill>
                  <a:srgbClr val="C00000"/>
                </a:solidFill>
              </a:rPr>
              <a:t>Министерство связи и массовых коммуникаций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•Федеральное агентство по печати и массовым коммуникациям,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•Федеральное медико-биологическое агентство,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•Фонд социального страхования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образования и науки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строительства и жилищно-коммунального хозяйства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промышленности и торговли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транспорта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финансов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спорта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•Министерство культуры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•Пенсионный фонд РФ,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•Федеральное агентство по техническому регулированию и метрологии 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ГОСУДАРСТВЕННАЯ ПРОГРАММА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РФ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«ДОСТУПНАЯ СРЕДА»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 НА 2011-2020 </a:t>
            </a:r>
            <a:r>
              <a:rPr lang="ru-RU" sz="2400" b="1" dirty="0" err="1" smtClean="0">
                <a:solidFill>
                  <a:srgbClr val="0070C0"/>
                </a:solidFill>
                <a:latin typeface="Arial Black" pitchFamily="34" charset="0"/>
              </a:rPr>
              <a:t>гг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H="1" flipV="1">
            <a:off x="624368" y="1327762"/>
            <a:ext cx="16327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Цель: </a:t>
            </a:r>
            <a:endParaRPr lang="ru-RU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052736"/>
            <a:ext cx="7812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/>
                </a:solidFill>
              </a:rPr>
              <a:t>создание </a:t>
            </a:r>
            <a:r>
              <a:rPr lang="ru-RU" b="1" dirty="0" smtClean="0">
                <a:solidFill>
                  <a:schemeClr val="accent2"/>
                </a:solidFill>
              </a:rPr>
              <a:t>правовых, экономических и </a:t>
            </a:r>
            <a:r>
              <a:rPr lang="ru-RU" b="1" dirty="0" smtClean="0">
                <a:solidFill>
                  <a:schemeClr val="accent2"/>
                </a:solidFill>
              </a:rPr>
              <a:t>          институциональных </a:t>
            </a:r>
            <a:r>
              <a:rPr lang="ru-RU" b="1" dirty="0" smtClean="0">
                <a:solidFill>
                  <a:schemeClr val="accent2"/>
                </a:solidFill>
              </a:rPr>
              <a:t>условий, способствующих интеграции инвалидов в общество и повышению </a:t>
            </a:r>
            <a:r>
              <a:rPr lang="ru-RU" b="1" dirty="0" smtClean="0">
                <a:solidFill>
                  <a:schemeClr val="accent2"/>
                </a:solidFill>
              </a:rPr>
              <a:t>уровня их жизни</a:t>
            </a:r>
            <a:endParaRPr lang="ru-RU" b="1" dirty="0" smtClean="0">
              <a:solidFill>
                <a:schemeClr val="accent2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348880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988840"/>
            <a:ext cx="7416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обеспечение </a:t>
            </a:r>
            <a:r>
              <a:rPr lang="ru-RU" sz="2000" b="1" dirty="0" smtClean="0">
                <a:solidFill>
                  <a:srgbClr val="00B050"/>
                </a:solidFill>
              </a:rPr>
              <a:t>равного доступа инвалидов к приоритетным объектам и услугам в приоритетных сферах жизнедеятельности инвалидов и других </a:t>
            </a:r>
            <a:r>
              <a:rPr lang="ru-RU" sz="2000" b="1" dirty="0" err="1" smtClean="0">
                <a:solidFill>
                  <a:srgbClr val="00B050"/>
                </a:solidFill>
              </a:rPr>
              <a:t>маломобильных</a:t>
            </a:r>
            <a:r>
              <a:rPr lang="ru-RU" sz="2000" b="1" dirty="0" smtClean="0">
                <a:solidFill>
                  <a:srgbClr val="00B050"/>
                </a:solidFill>
              </a:rPr>
              <a:t> групп населения</a:t>
            </a:r>
            <a:r>
              <a:rPr lang="ru-RU" sz="2000" b="1" dirty="0" smtClean="0">
                <a:solidFill>
                  <a:srgbClr val="00B050"/>
                </a:solidFill>
              </a:rPr>
              <a:t>;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00B050"/>
                </a:solidFill>
              </a:rPr>
              <a:t>• обеспечение </a:t>
            </a:r>
            <a:r>
              <a:rPr lang="ru-RU" sz="2000" b="1" dirty="0" smtClean="0">
                <a:solidFill>
                  <a:srgbClr val="00B050"/>
                </a:solidFill>
              </a:rPr>
              <a:t>равного доступа инвалидов к реабилитационным и </a:t>
            </a:r>
            <a:r>
              <a:rPr lang="ru-RU" sz="2000" b="1" dirty="0" err="1" smtClean="0">
                <a:solidFill>
                  <a:srgbClr val="00B050"/>
                </a:solidFill>
              </a:rPr>
              <a:t>абилитационным</a:t>
            </a:r>
            <a:r>
              <a:rPr lang="ru-RU" sz="2000" b="1" dirty="0" smtClean="0">
                <a:solidFill>
                  <a:srgbClr val="00B050"/>
                </a:solidFill>
              </a:rPr>
              <a:t> услугам, включая обеспечение равного доступа к профессиональному развитию и трудоустройству;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 smtClean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00B050"/>
                </a:solidFill>
              </a:rPr>
              <a:t>• обеспечение </a:t>
            </a:r>
            <a:r>
              <a:rPr lang="ru-RU" sz="2000" b="1" dirty="0" smtClean="0">
                <a:solidFill>
                  <a:srgbClr val="00B050"/>
                </a:solidFill>
              </a:rPr>
              <a:t>объективности и прозрачности деятельности учреждений медико-социальной экспертизы 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i="1" u="sng" dirty="0" smtClean="0">
                <a:solidFill>
                  <a:schemeClr val="accent5">
                    <a:lumMod val="75000"/>
                  </a:schemeClr>
                </a:solidFill>
                <a:cs typeface="Aharoni" pitchFamily="2" charset="-79"/>
              </a:rPr>
              <a:t>Подпрограмма 1 </a:t>
            </a:r>
            <a:endParaRPr lang="ru-RU" sz="2400" b="1" i="1" u="sng" dirty="0" smtClean="0">
              <a:solidFill>
                <a:schemeClr val="accent5">
                  <a:lumMod val="75000"/>
                </a:schemeClr>
              </a:solidFill>
              <a:cs typeface="Aharoni" pitchFamily="2" charset="-79"/>
            </a:endParaRPr>
          </a:p>
          <a:p>
            <a:endParaRPr lang="ru-RU" sz="2400" b="1" i="1" u="sng" dirty="0" smtClean="0">
              <a:cs typeface="Aharoni" pitchFamily="2" charset="-79"/>
            </a:endParaRPr>
          </a:p>
          <a:p>
            <a:r>
              <a:rPr lang="ru-RU" sz="2000" b="1" dirty="0" smtClean="0">
                <a:cs typeface="Aharoni" pitchFamily="2" charset="-79"/>
              </a:rPr>
              <a:t>"</a:t>
            </a:r>
            <a:r>
              <a:rPr lang="ru-RU" sz="2000" b="1" dirty="0" smtClean="0">
                <a:cs typeface="Aharoni" pitchFamily="2" charset="-79"/>
              </a:rPr>
              <a:t>Обеспечение условий доступности приоритетных объектов и услуг в приоритетных сферах жизнедеятельности инвалидов и других </a:t>
            </a:r>
            <a:r>
              <a:rPr lang="ru-RU" sz="2000" b="1" dirty="0" err="1" smtClean="0">
                <a:cs typeface="Aharoni" pitchFamily="2" charset="-79"/>
              </a:rPr>
              <a:t>маломобильных</a:t>
            </a:r>
            <a:r>
              <a:rPr lang="ru-RU" sz="2000" b="1" dirty="0" smtClean="0">
                <a:cs typeface="Aharoni" pitchFamily="2" charset="-79"/>
              </a:rPr>
              <a:t> групп населения" </a:t>
            </a:r>
            <a:endParaRPr lang="ru-RU" sz="2000" dirty="0"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04864"/>
            <a:ext cx="806489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i="1" u="sng" dirty="0" smtClean="0">
                <a:solidFill>
                  <a:schemeClr val="accent5">
                    <a:lumMod val="75000"/>
                  </a:schemeClr>
                </a:solidFill>
                <a:cs typeface="Aharoni" pitchFamily="2" charset="-79"/>
              </a:rPr>
              <a:t>Подпрограмма 2 </a:t>
            </a:r>
            <a:endParaRPr lang="ru-RU" sz="2400" b="1" i="1" u="sng" dirty="0" smtClean="0">
              <a:solidFill>
                <a:schemeClr val="accent5">
                  <a:lumMod val="75000"/>
                </a:schemeClr>
              </a:solidFill>
              <a:cs typeface="Aharoni" pitchFamily="2" charset="-79"/>
            </a:endParaRPr>
          </a:p>
          <a:p>
            <a:endParaRPr lang="ru-RU" sz="2400" b="1" i="1" u="sng" dirty="0" smtClean="0">
              <a:cs typeface="Aharoni" pitchFamily="2" charset="-79"/>
            </a:endParaRPr>
          </a:p>
          <a:p>
            <a:r>
              <a:rPr lang="ru-RU" sz="2000" b="1" dirty="0" smtClean="0">
                <a:cs typeface="Aharoni" pitchFamily="2" charset="-79"/>
              </a:rPr>
              <a:t>"</a:t>
            </a:r>
            <a:r>
              <a:rPr lang="ru-RU" sz="2000" b="1" dirty="0" smtClean="0">
                <a:cs typeface="Aharoni" pitchFamily="2" charset="-79"/>
              </a:rPr>
              <a:t>Совершенствование системы комплексной реабилитации и </a:t>
            </a:r>
            <a:r>
              <a:rPr lang="ru-RU" sz="2000" b="1" dirty="0" err="1" smtClean="0">
                <a:cs typeface="Aharoni" pitchFamily="2" charset="-79"/>
              </a:rPr>
              <a:t>абилитации</a:t>
            </a:r>
            <a:r>
              <a:rPr lang="ru-RU" sz="2000" b="1" dirty="0" smtClean="0">
                <a:cs typeface="Aharoni" pitchFamily="2" charset="-79"/>
              </a:rPr>
              <a:t> инвалидов"; </a:t>
            </a:r>
            <a:endParaRPr lang="ru-RU" sz="2000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05064"/>
            <a:ext cx="806489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cs typeface="Aharoni" pitchFamily="2" charset="-79"/>
            </a:endParaRPr>
          </a:p>
          <a:p>
            <a:r>
              <a:rPr lang="ru-RU" sz="2400" b="1" i="1" u="sng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Подпрограмма </a:t>
            </a:r>
            <a:r>
              <a:rPr lang="ru-RU" sz="2400" b="1" i="1" u="sng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</a:p>
          <a:p>
            <a:endParaRPr lang="ru-RU" sz="2400" b="1" i="1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b="1" dirty="0" smtClean="0">
                <a:latin typeface="Book Antiqua" pitchFamily="18" charset="0"/>
                <a:cs typeface="Aharoni" pitchFamily="2" charset="-79"/>
              </a:rPr>
              <a:t>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"Совершенствование государственной системы медико-социальной экспертизы" 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70C0"/>
                </a:solidFill>
              </a:rPr>
              <a:t>Ожидаемые результаты от реализации программы «Доступная среда»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Обеспечение  равного доступа инвалидов к образовательным и воспитательным услугам в школе.</a:t>
            </a:r>
          </a:p>
          <a:p>
            <a:pPr lvl="0"/>
            <a:r>
              <a:rPr lang="ru-RU" dirty="0" smtClean="0"/>
              <a:t>Повышение социальной активности инвалидов, преодоление социальной разобщенности.</a:t>
            </a:r>
          </a:p>
          <a:p>
            <a:pPr lvl="0"/>
            <a:r>
              <a:rPr lang="ru-RU" dirty="0" smtClean="0"/>
              <a:t>Повышение качества жизни инвалидов.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В России проживает более 13.000 000 людей с инвалидностью.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b="1" dirty="0" smtClean="0"/>
              <a:t>            В настоящее время в г. Рассказово проживает 4718 инвалидов (10.5 % от общей численности населения города), из них 149 человек - инвалиды в возрасте до 18 лет.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2494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Администрацией города   Рассказово было принято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ПОСТАНОВЛЕНИЕ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от  15  марта  2016  года N 392  «Об утверждении муниципальной программы города Рассказово "Доступная среда" на 2016-2021 годы»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88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</TotalTime>
  <Words>719</Words>
  <Application>Microsoft Office PowerPoint</Application>
  <PresentationFormat>Экран (4:3)</PresentationFormat>
  <Paragraphs>103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Государственная программа «Доступная среда»</vt:lpstr>
      <vt:lpstr>Слайд 4</vt:lpstr>
      <vt:lpstr>Слайд 5</vt:lpstr>
      <vt:lpstr>Слайд 6</vt:lpstr>
      <vt:lpstr> Ожидаемые результаты от реализации программы «Доступная среда» : </vt:lpstr>
      <vt:lpstr> В России проживает более 13.000 000 людей с инвалидностью. </vt:lpstr>
      <vt:lpstr>        Администрацией города   Рассказово было принято ПОСТАНОВЛЕНИЕ от  15  марта  2016  года N 392  «Об утверждении муниципальной программы города Рассказово "Доступная среда" на 2016-2021 годы»  </vt:lpstr>
      <vt:lpstr>Мероприятия по программе «Доступная среда» </vt:lpstr>
      <vt:lpstr>Слайд 11</vt:lpstr>
      <vt:lpstr>Слайд 12</vt:lpstr>
      <vt:lpstr>ТОГБОУ  «Центр психолого-педагогического сопровождения и коррекции «Гармония»</vt:lpstr>
      <vt:lpstr>Слайд 14</vt:lpstr>
      <vt:lpstr>Условия, имеющиеся сейчас в центре «Гармония»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205</cp:revision>
  <dcterms:created xsi:type="dcterms:W3CDTF">2014-11-05T15:23:59Z</dcterms:created>
  <dcterms:modified xsi:type="dcterms:W3CDTF">2018-01-30T17:12:31Z</dcterms:modified>
</cp:coreProperties>
</file>