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8" r:id="rId2"/>
    <p:sldId id="257" r:id="rId3"/>
    <p:sldId id="267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68" r:id="rId13"/>
    <p:sldId id="265" r:id="rId14"/>
    <p:sldId id="273" r:id="rId15"/>
    <p:sldId id="271" r:id="rId16"/>
    <p:sldId id="269" r:id="rId17"/>
    <p:sldId id="272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EE884-A4FD-4376-8EBC-169CE056AB6C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589B1-865F-44A9-9AF8-FD28E83F3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36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589B1-865F-44A9-9AF8-FD28E83F3B7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6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642" y="573643"/>
            <a:ext cx="84988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«Мыслить последовательно, судить доказательно, опровергать неправильные выводы должен уметь каждый: физик и поэт, тракторист и химик»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  </a:t>
            </a:r>
          </a:p>
          <a:p>
            <a:r>
              <a:rPr lang="ru-RU" sz="2400" dirty="0" smtClean="0"/>
              <a:t>                                                                   </a:t>
            </a:r>
            <a:r>
              <a:rPr lang="ru-RU" sz="2400" dirty="0" err="1" smtClean="0"/>
              <a:t>Э.Кольман</a:t>
            </a:r>
            <a:endParaRPr lang="ru-RU" sz="2400" dirty="0" smtClean="0"/>
          </a:p>
          <a:p>
            <a:pPr algn="r"/>
            <a:r>
              <a:rPr lang="ru-RU" sz="2400" dirty="0" smtClean="0"/>
              <a:t>                                                                          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740352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94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3240360" cy="97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836712"/>
            <a:ext cx="8196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Составьте из представленного уравнения другие, </a:t>
            </a:r>
          </a:p>
          <a:p>
            <a:r>
              <a:rPr lang="ru-RU" sz="2400" b="1" dirty="0" smtClean="0"/>
              <a:t>ему равносильные уравнения.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32440" y="63093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24134" y="5589240"/>
            <a:ext cx="5715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Метод уединения радикала</a:t>
            </a:r>
            <a:endParaRPr lang="ru-RU" sz="32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667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Решите </a:t>
            </a:r>
            <a:r>
              <a:rPr lang="ru-RU" sz="2800" b="1" dirty="0"/>
              <a:t>уравнение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77094" y="1412776"/>
                <a:ext cx="4905757" cy="1769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6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i="1">
                              <a:latin typeface="Cambria Math"/>
                            </a:rPr>
                            <m:t>4−х</m:t>
                          </m:r>
                        </m:e>
                      </m:rad>
                      <m:r>
                        <a:rPr lang="ru-RU" sz="3600" i="1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ru-RU" sz="36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i="1">
                              <a:latin typeface="Cambria Math"/>
                            </a:rPr>
                            <m:t>5+х</m:t>
                          </m:r>
                        </m:e>
                      </m:rad>
                      <m:r>
                        <a:rPr lang="ru-RU" sz="3600" i="1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ru-RU" sz="3600" dirty="0"/>
              </a:p>
              <a:p>
                <a:endParaRPr lang="ru-RU" sz="32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094" y="1412776"/>
                <a:ext cx="4905757" cy="17693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205872" y="4149080"/>
            <a:ext cx="1938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Ответ: -5; 4</a:t>
            </a:r>
            <a:r>
              <a:rPr lang="ru-RU" dirty="0" smtClean="0"/>
              <a:t>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750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34234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Возвести обе части в квадрат, используя формулы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квадрата</a:t>
            </a:r>
            <a:r>
              <a:rPr lang="ru-RU" sz="2400" b="1" dirty="0"/>
              <a:t> </a:t>
            </a:r>
            <a:r>
              <a:rPr lang="ru-RU" sz="2400" b="1" dirty="0" smtClean="0"/>
              <a:t>   разности или суммы.</a:t>
            </a:r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r>
              <a:rPr lang="ru-RU" sz="2400" b="1" dirty="0" smtClean="0"/>
              <a:t>2. Упростить левую и правую части уравнения.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3. «Уединить» радикал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4. Повторно возвести в квадрат, чтобы избавиться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от иррациональности.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5. Решить получившиеся уравнение.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6. Сделать проверку.</a:t>
            </a:r>
          </a:p>
          <a:p>
            <a:endParaRPr lang="ru-RU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085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391" y="188640"/>
            <a:ext cx="64817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редлагаю </a:t>
            </a:r>
            <a:r>
              <a:rPr lang="ru-RU" sz="2400" dirty="0"/>
              <a:t>побыть экспертами.</a:t>
            </a:r>
          </a:p>
          <a:p>
            <a:r>
              <a:rPr lang="ru-RU" sz="2400" dirty="0"/>
              <a:t>Перед вами работы учащихся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Вам </a:t>
            </a:r>
            <a:r>
              <a:rPr lang="ru-RU" sz="2400" dirty="0"/>
              <a:t>необходимо найти </a:t>
            </a:r>
            <a:r>
              <a:rPr lang="ru-RU" sz="2400" dirty="0" smtClean="0"/>
              <a:t>ошибки, если они есть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pic>
        <p:nvPicPr>
          <p:cNvPr id="3" name="Picture 2" descr="C:\Users\Ольга\Desktop\Уравнения\IMG_000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" t="-896" r="6355" b="896"/>
          <a:stretch/>
        </p:blipFill>
        <p:spPr bwMode="auto">
          <a:xfrm>
            <a:off x="577537" y="1602578"/>
            <a:ext cx="5627916" cy="423789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165245" y="166015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5" y="4664102"/>
            <a:ext cx="373697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0696" y="454977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460432" y="63813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5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813" y="836712"/>
            <a:ext cx="6618606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4074" y="36401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2159" y="3547864"/>
            <a:ext cx="1725259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77686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250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4078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Домашнее задание: </a:t>
            </a:r>
          </a:p>
          <a:p>
            <a:r>
              <a:rPr lang="ru-RU" sz="2400" dirty="0" smtClean="0"/>
              <a:t>№362 (б), № 363 (б), №364(б)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76156"/>
            <a:ext cx="520700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463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14096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Спасибо за урок!</a:t>
            </a:r>
            <a:endParaRPr lang="ru-RU" sz="4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70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6421" y="188640"/>
            <a:ext cx="691276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Личностные цели</a:t>
            </a:r>
          </a:p>
          <a:p>
            <a:pPr algn="ctr"/>
            <a:endParaRPr lang="ru-RU" dirty="0" smtClean="0"/>
          </a:p>
          <a:p>
            <a:r>
              <a:rPr lang="ru-RU" sz="2400" dirty="0" smtClean="0"/>
              <a:t>1.Научиться анализировать и делать выводы путем своих рассуждений.</a:t>
            </a:r>
          </a:p>
          <a:p>
            <a:endParaRPr lang="ru-RU" sz="2400" dirty="0" smtClean="0"/>
          </a:p>
          <a:p>
            <a:r>
              <a:rPr lang="ru-RU" sz="2400" dirty="0" smtClean="0"/>
              <a:t>2. Уметь точно и грамотно излагать свои мысли.</a:t>
            </a:r>
          </a:p>
          <a:p>
            <a:endParaRPr lang="ru-RU" sz="2400" dirty="0" smtClean="0"/>
          </a:p>
          <a:p>
            <a:r>
              <a:rPr lang="ru-RU" sz="2400" dirty="0" smtClean="0"/>
              <a:t>3. Уметь легко выполнять математические операции.</a:t>
            </a:r>
          </a:p>
          <a:p>
            <a:endParaRPr lang="ru-RU" sz="2400" dirty="0" smtClean="0"/>
          </a:p>
          <a:p>
            <a:r>
              <a:rPr lang="ru-RU" sz="2400" dirty="0" smtClean="0"/>
              <a:t>4. Получить хорошую оценку.</a:t>
            </a:r>
          </a:p>
          <a:p>
            <a:endParaRPr lang="ru-RU" sz="2400" dirty="0" smtClean="0"/>
          </a:p>
          <a:p>
            <a:r>
              <a:rPr lang="ru-RU" sz="2400" dirty="0" smtClean="0"/>
              <a:t>5. Подготовиться к успешной сдаче ОГЭ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44408" y="62826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64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80728"/>
            <a:ext cx="8416086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 конце урока предстоит оценить результат своей </a:t>
            </a:r>
            <a:endParaRPr lang="ru-RU" sz="2400" dirty="0" smtClean="0"/>
          </a:p>
          <a:p>
            <a:r>
              <a:rPr lang="ru-RU" sz="2400" dirty="0" smtClean="0"/>
              <a:t>деятельности</a:t>
            </a:r>
            <a:r>
              <a:rPr lang="ru-RU" sz="2400" dirty="0"/>
              <a:t>. </a:t>
            </a:r>
            <a:r>
              <a:rPr lang="ru-RU" sz="2400" dirty="0" smtClean="0"/>
              <a:t>За </a:t>
            </a:r>
            <a:r>
              <a:rPr lang="ru-RU" sz="2400" dirty="0"/>
              <a:t>каждый правильный ответ на </a:t>
            </a:r>
            <a:r>
              <a:rPr lang="ru-RU" sz="2400" dirty="0" smtClean="0"/>
              <a:t>полях</a:t>
            </a:r>
          </a:p>
          <a:p>
            <a:r>
              <a:rPr lang="ru-RU" sz="2400" dirty="0" smtClean="0"/>
              <a:t>тетрадки ставьте </a:t>
            </a:r>
            <a:r>
              <a:rPr lang="ru-RU" sz="2400" dirty="0"/>
              <a:t>себе балл, </a:t>
            </a:r>
            <a:r>
              <a:rPr lang="ru-RU" sz="2400" dirty="0" smtClean="0"/>
              <a:t>в </a:t>
            </a:r>
            <a:r>
              <a:rPr lang="ru-RU" sz="2400" dirty="0"/>
              <a:t>конце урока подсчитайте </a:t>
            </a:r>
            <a:endParaRPr lang="ru-RU" sz="2400" dirty="0" smtClean="0"/>
          </a:p>
          <a:p>
            <a:r>
              <a:rPr lang="ru-RU" sz="2400" dirty="0" smtClean="0"/>
              <a:t>количество </a:t>
            </a:r>
            <a:r>
              <a:rPr lang="ru-RU" sz="2400" dirty="0"/>
              <a:t>баллов </a:t>
            </a:r>
            <a:r>
              <a:rPr lang="ru-RU" sz="2400" dirty="0" smtClean="0"/>
              <a:t>и </a:t>
            </a:r>
            <a:r>
              <a:rPr lang="ru-RU" sz="2400" dirty="0"/>
              <a:t>поставьте себе оценку, </a:t>
            </a:r>
            <a:endParaRPr lang="ru-RU" sz="2400" dirty="0" smtClean="0"/>
          </a:p>
          <a:p>
            <a:r>
              <a:rPr lang="ru-RU" sz="2400" dirty="0" smtClean="0"/>
              <a:t>пользуясь </a:t>
            </a:r>
            <a:r>
              <a:rPr lang="ru-RU" sz="2400" dirty="0"/>
              <a:t>шкалой:</a:t>
            </a:r>
          </a:p>
          <a:p>
            <a:endParaRPr lang="ru-RU" sz="2400" dirty="0" smtClean="0"/>
          </a:p>
          <a:p>
            <a:r>
              <a:rPr lang="ru-RU" sz="2800" b="1" dirty="0" smtClean="0"/>
              <a:t>5 </a:t>
            </a:r>
            <a:r>
              <a:rPr lang="ru-RU" sz="2800" b="1" dirty="0"/>
              <a:t>баллов и более – «5»</a:t>
            </a:r>
          </a:p>
          <a:p>
            <a:r>
              <a:rPr lang="ru-RU" sz="2800" b="1" dirty="0"/>
              <a:t>4 балла – «4»</a:t>
            </a:r>
          </a:p>
          <a:p>
            <a:r>
              <a:rPr lang="ru-RU" sz="2800" b="1" dirty="0"/>
              <a:t>1-3 баллов – «3» (по желанию)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89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8008" y="57286"/>
                <a:ext cx="8290455" cy="7037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11.12.2015</a:t>
                </a:r>
                <a:endParaRPr lang="ru-RU" dirty="0"/>
              </a:p>
              <a:p>
                <a:endParaRPr lang="ru-RU" dirty="0" smtClean="0"/>
              </a:p>
              <a:p>
                <a:r>
                  <a:rPr lang="ru-RU" sz="2400" b="1" dirty="0" smtClean="0"/>
                  <a:t>Тема урока</a:t>
                </a:r>
                <a:r>
                  <a:rPr lang="ru-RU" sz="2400" dirty="0" smtClean="0"/>
                  <a:t>:  …               </a:t>
                </a:r>
              </a:p>
              <a:p>
                <a:r>
                  <a:rPr lang="ru-RU" dirty="0" smtClean="0"/>
                  <a:t> </a:t>
                </a:r>
              </a:p>
              <a:p>
                <a:endParaRPr lang="ru-RU" dirty="0"/>
              </a:p>
              <a:p>
                <a:r>
                  <a:rPr lang="ru-RU" sz="2000" dirty="0"/>
                  <a:t>Рассмотрите объекты, записанные на доске, и постарайтесь разбить их на группы по одному или  нескольким признакам. </a:t>
                </a:r>
              </a:p>
              <a:p>
                <a:endParaRPr lang="ru-RU" sz="20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>
                            <a:latin typeface="Cambria Math"/>
                          </a:rPr>
                          <m:t>1)   </m:t>
                        </m:r>
                        <m:r>
                          <a:rPr lang="ru-RU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−6х+5=0</m:t>
                    </m:r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                 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6)  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5 </m:t>
                        </m:r>
                      </m:e>
                    </m:rad>
                    <m:r>
                      <a:rPr lang="ru-RU" sz="2000" b="0" i="1" smtClean="0">
                        <a:latin typeface="Cambria Math"/>
                      </a:rPr>
                      <m:t> </m:t>
                    </m:r>
                    <m:r>
                      <a:rPr lang="ru-RU" sz="2000" b="0" i="1">
                        <a:latin typeface="Cambria Math"/>
                      </a:rPr>
                      <m:t>х=0</m:t>
                    </m:r>
                  </m:oMath>
                </a14:m>
                <a:endParaRPr lang="ru-RU" sz="2000" dirty="0" smtClean="0"/>
              </a:p>
              <a:p>
                <a:endParaRPr lang="ru-RU" sz="2000" dirty="0"/>
              </a:p>
              <a:p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2)  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х+4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х+3</m:t>
                        </m:r>
                      </m:e>
                    </m:rad>
                  </m:oMath>
                </a14:m>
                <a:r>
                  <a:rPr lang="ru-RU" sz="2000" dirty="0"/>
                  <a:t>                  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7)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>
                            <a:latin typeface="Cambria Math"/>
                          </a:rPr>
                          <m:t>х−2</m:t>
                        </m:r>
                      </m:den>
                    </m:f>
                    <m:r>
                      <a:rPr lang="ru-RU" sz="2000" b="0" i="1">
                        <a:latin typeface="Cambria Math"/>
                      </a:rPr>
                      <m:t>=6</m:t>
                    </m:r>
                  </m:oMath>
                </a14:m>
                <a:endParaRPr lang="ru-RU" sz="2000" dirty="0" smtClean="0"/>
              </a:p>
              <a:p>
                <a:endParaRPr lang="ru-RU" sz="2000" dirty="0"/>
              </a:p>
              <a:p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3)  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2 </m:t>
                        </m:r>
                        <m:r>
                          <a:rPr lang="ru-RU" sz="2000" b="0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х=4</m:t>
                    </m:r>
                  </m:oMath>
                </a14:m>
                <a:r>
                  <a:rPr lang="ru-RU" sz="2000" dirty="0"/>
                  <a:t>                              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8)  </m:t>
                    </m:r>
                    <m:rad>
                      <m:radPr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000" b="0" i="1">
                            <a:latin typeface="Cambria Math"/>
                          </a:rPr>
                          <m:t>8</m:t>
                        </m:r>
                      </m:deg>
                      <m:e>
                        <m:r>
                          <a:rPr lang="ru-RU" sz="2000" b="0" i="1">
                            <a:latin typeface="Cambria Math"/>
                          </a:rPr>
                          <m:t>6х+4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000" b="0" i="1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ru-RU" sz="2000" b="0" i="1">
                            <a:latin typeface="Cambria Math"/>
                          </a:rPr>
                          <m:t>6х</m:t>
                        </m:r>
                      </m:e>
                    </m:rad>
                  </m:oMath>
                </a14:m>
                <a:endParaRPr lang="ru-RU" sz="2000" dirty="0" smtClean="0"/>
              </a:p>
              <a:p>
                <a:endParaRPr lang="ru-RU" sz="2000" dirty="0"/>
              </a:p>
              <a:p>
                <a:pPr marL="342900" indent="-342900">
                  <a:buAutoNum type="arabicParenR" startAt="4"/>
                </a:pP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5х−4=8х+5</m:t>
                    </m:r>
                  </m:oMath>
                </a14:m>
                <a:r>
                  <a:rPr lang="ru-RU" sz="2000" dirty="0"/>
                  <a:t>                    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9) 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b="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ru-RU" sz="2000" b="0" i="1">
                            <a:latin typeface="Cambria Math"/>
                          </a:rPr>
                          <m:t>х−1</m:t>
                        </m:r>
                      </m:den>
                    </m:f>
                    <m:r>
                      <a:rPr lang="ru-RU" sz="2000" b="0" i="1">
                        <a:latin typeface="Cambria Math"/>
                      </a:rPr>
                      <m:t>=0</m:t>
                    </m:r>
                  </m:oMath>
                </a14:m>
                <a:endParaRPr lang="ru-RU" sz="2000" dirty="0" smtClean="0"/>
              </a:p>
              <a:p>
                <a:pPr marL="342900" indent="-342900">
                  <a:buAutoNum type="arabicParenR" startAt="4"/>
                </a:pPr>
                <a:endParaRPr lang="ru-RU" sz="2000" dirty="0"/>
              </a:p>
              <a:p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5)  </m:t>
                    </m:r>
                    <m:rad>
                      <m:radPr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000" b="0" i="1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000" b="0" i="1">
                            <a:latin typeface="Cambria Math"/>
                          </a:rPr>
                          <m:t>х−1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000" b="0" i="1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000" b="0" i="1">
                            <a:latin typeface="Cambria Math"/>
                          </a:rPr>
                          <m:t>х+1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  </m:t>
                    </m:r>
                  </m:oMath>
                </a14:m>
                <a:r>
                  <a:rPr lang="ru-RU" sz="2000" dirty="0"/>
                  <a:t>                 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10)15 х 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х</m:t>
                        </m:r>
                      </m:e>
                    </m:rad>
                    <m:r>
                      <a:rPr lang="ru-RU" sz="2000" b="0" i="1">
                        <a:latin typeface="Cambria Math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>
                            <a:latin typeface="Cambria Math"/>
                          </a:rPr>
                          <m:t>8х</m:t>
                        </m:r>
                      </m:e>
                    </m:rad>
                  </m:oMath>
                </a14:m>
                <a:r>
                  <a:rPr lang="ru-RU" sz="2000" dirty="0"/>
                  <a:t> </a:t>
                </a:r>
              </a:p>
              <a:p>
                <a:endParaRPr lang="ru-RU" sz="2000" dirty="0" smtClean="0"/>
              </a:p>
              <a:p>
                <a:endParaRPr lang="ru-RU" sz="2000" dirty="0"/>
              </a:p>
              <a:p>
                <a:endParaRPr lang="ru-RU" dirty="0" smtClean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08" y="57286"/>
                <a:ext cx="8290455" cy="7037632"/>
              </a:xfrm>
              <a:prstGeom prst="rect">
                <a:avLst/>
              </a:prstGeom>
              <a:blipFill rotWithShape="1">
                <a:blip r:embed="rId3"/>
                <a:stretch>
                  <a:fillRect l="-1103" t="-5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02094" y="587727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748464" y="62466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66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124744"/>
            <a:ext cx="668324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Уравнение, в котором хотя бы один член 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одержит  неизвестное под знаком корня, </a:t>
            </a:r>
          </a:p>
          <a:p>
            <a:r>
              <a:rPr lang="ru-RU" sz="2400" b="1" dirty="0" smtClean="0"/>
              <a:t>называется иррациональным.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Уравнение, в котором хотя бы один член </a:t>
            </a:r>
          </a:p>
          <a:p>
            <a:r>
              <a:rPr lang="ru-RU" sz="2400" b="1" dirty="0" smtClean="0"/>
              <a:t>находится под знаком корня,</a:t>
            </a:r>
          </a:p>
          <a:p>
            <a:r>
              <a:rPr lang="ru-RU" sz="2400" b="1" dirty="0" smtClean="0"/>
              <a:t>называется </a:t>
            </a:r>
            <a:r>
              <a:rPr lang="ru-RU" sz="2400" b="1" dirty="0" smtClean="0"/>
              <a:t>иррациональным.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336341"/>
            <a:ext cx="6973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Иррациональное в переводе с греческого «уму непостижимое,</a:t>
            </a:r>
          </a:p>
          <a:p>
            <a:r>
              <a:rPr lang="ru-RU" dirty="0" smtClean="0"/>
              <a:t>неизмеримое, немыслимое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86808" y="63266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33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96885" y="318475"/>
                <a:ext cx="7272808" cy="6088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Выполнить устно</a:t>
                </a:r>
              </a:p>
              <a:p>
                <a:endParaRPr lang="ru-RU" sz="2000" dirty="0"/>
              </a:p>
              <a:p>
                <a:r>
                  <a:rPr lang="ru-RU" sz="2400" dirty="0" smtClean="0"/>
                  <a:t>1. Имеет ли смысл запись:</a:t>
                </a:r>
              </a:p>
              <a:p>
                <a:r>
                  <a:rPr lang="ru-RU" sz="2400" dirty="0" smtClean="0"/>
                  <a:t>а)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2400" dirty="0" smtClean="0"/>
                  <a:t> ; б)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5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−3</m:t>
                        </m:r>
                      </m:e>
                    </m:rad>
                  </m:oMath>
                </a14:m>
                <a:r>
                  <a:rPr lang="ru-RU" sz="2400" dirty="0" smtClean="0"/>
                  <a:t>; в)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6</m:t>
                        </m:r>
                      </m:e>
                    </m:rad>
                  </m:oMath>
                </a14:m>
                <a:r>
                  <a:rPr lang="ru-RU" sz="2400" dirty="0" smtClean="0"/>
                  <a:t>;  г)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−4;</m:t>
                        </m:r>
                      </m:e>
                    </m:rad>
                    <m:r>
                      <a:rPr lang="ru-RU" sz="2400" b="0" i="0" smtClean="0">
                        <a:latin typeface="Cambria Math"/>
                      </a:rPr>
                      <m:t>   </m:t>
                    </m:r>
                  </m:oMath>
                </a14:m>
                <a:r>
                  <a:rPr lang="ru-RU" sz="2400" dirty="0"/>
                  <a:t>д</a:t>
                </a:r>
                <a:r>
                  <a:rPr lang="ru-RU" sz="2400" dirty="0" smtClean="0"/>
                  <a:t>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8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0</m:t>
                        </m:r>
                      </m:e>
                    </m:rad>
                    <m:r>
                      <a:rPr lang="ru-RU" sz="2400" b="0" i="0" smtClean="0">
                        <a:latin typeface="Cambria Math"/>
                      </a:rPr>
                      <m:t>;</m:t>
                    </m:r>
                  </m:oMath>
                </a14:m>
                <a:r>
                  <a:rPr lang="ru-RU" sz="2400" dirty="0" smtClean="0"/>
                  <a:t>   е)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−0,1.</m:t>
                        </m:r>
                      </m:e>
                    </m:rad>
                  </m:oMath>
                </a14:m>
                <a:r>
                  <a:rPr lang="ru-RU" sz="2400" dirty="0" smtClean="0"/>
                  <a:t>  </a:t>
                </a:r>
              </a:p>
              <a:p>
                <a:endParaRPr lang="ru-RU" sz="2400" dirty="0"/>
              </a:p>
              <a:p>
                <a:r>
                  <a:rPr lang="ru-RU" sz="2400" dirty="0" smtClean="0"/>
                  <a:t>2. Верно ли равенство:</a:t>
                </a:r>
              </a:p>
              <a:p>
                <a:r>
                  <a:rPr lang="ru-RU" sz="2400" dirty="0"/>
                  <a:t>а</a:t>
                </a:r>
                <a:r>
                  <a:rPr lang="ru-RU" sz="2400" dirty="0" smtClean="0"/>
                  <a:t>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−27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=−3</m:t>
                    </m:r>
                  </m:oMath>
                </a14:m>
                <a:r>
                  <a:rPr lang="ru-RU" sz="2400" dirty="0" smtClean="0"/>
                  <a:t>; б)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16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ru-RU" sz="2400" dirty="0" smtClean="0"/>
                  <a:t>; в)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400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400" b="0" i="1" smtClean="0">
                            <a:latin typeface="Cambria Math"/>
                          </a:rPr>
                          <m:t>64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=−3.</m:t>
                    </m:r>
                  </m:oMath>
                </a14:m>
                <a:r>
                  <a:rPr lang="ru-RU" sz="2400" dirty="0" smtClean="0"/>
                  <a:t> </a:t>
                </a:r>
              </a:p>
              <a:p>
                <a:endParaRPr lang="ru-RU" sz="2400" dirty="0"/>
              </a:p>
              <a:p>
                <a:r>
                  <a:rPr lang="ru-RU" sz="2400" dirty="0" smtClean="0"/>
                  <a:t>3. Найдите множество допустимых значений двучлена       (х-4)</a:t>
                </a:r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4. Подумайте</a:t>
                </a:r>
                <a:r>
                  <a:rPr lang="ru-RU" sz="2400" dirty="0"/>
                  <a:t>, что нужно сделать, чтобы иррациональные </a:t>
                </a:r>
                <a:r>
                  <a:rPr lang="ru-RU" sz="2400" dirty="0" smtClean="0"/>
                  <a:t>выражение </a:t>
                </a:r>
                <a:r>
                  <a:rPr lang="ru-RU" sz="2400" dirty="0"/>
                  <a:t>привести к рациональному виду</a:t>
                </a:r>
                <a:r>
                  <a:rPr lang="ru-RU" sz="2400" dirty="0" smtClean="0"/>
                  <a:t>?</a:t>
                </a:r>
              </a:p>
              <a:p>
                <a:r>
                  <a:rPr lang="ru-RU" sz="2400" dirty="0" smtClean="0"/>
                  <a:t> </a:t>
                </a:r>
                <a:r>
                  <a:rPr lang="ru-RU" sz="2400" dirty="0"/>
                  <a:t>Например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  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х−2</m:t>
                        </m:r>
                      </m:e>
                    </m:rad>
                  </m:oMath>
                </a14:m>
                <a:r>
                  <a:rPr lang="ru-RU" sz="2400" dirty="0"/>
                  <a:t>,   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400" i="1">
                            <a:latin typeface="Cambria Math"/>
                          </a:rPr>
                          <m:t>х−2</m:t>
                        </m:r>
                      </m:e>
                    </m:rad>
                  </m:oMath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85" y="318475"/>
                <a:ext cx="7272808" cy="6088333"/>
              </a:xfrm>
              <a:prstGeom prst="rect">
                <a:avLst/>
              </a:prstGeom>
              <a:blipFill rotWithShape="1">
                <a:blip r:embed="rId4"/>
                <a:stretch>
                  <a:fillRect l="-1341" t="-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884368" y="60305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1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1600" y="692696"/>
                <a:ext cx="2668679" cy="1366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ru-RU" sz="2000" b="1" dirty="0" smtClean="0"/>
                  <a:t>Решить уравнение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2000" b="0" i="1" smtClean="0">
                              <a:latin typeface="Cambria Math"/>
                            </a:rPr>
                            <m:t>4</m:t>
                          </m:r>
                        </m:deg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2х−3</m:t>
                          </m:r>
                        </m:e>
                      </m:rad>
                      <m:r>
                        <a:rPr lang="ru-RU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ru-RU" sz="20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2000" b="0" i="1" smtClean="0">
                              <a:latin typeface="Cambria Math"/>
                            </a:rPr>
                            <m:t>4</m:t>
                          </m:r>
                        </m:deg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4−5х</m:t>
                          </m:r>
                        </m:e>
                      </m:rad>
                    </m:oMath>
                  </m:oMathPara>
                </a14:m>
                <a:endParaRPr lang="ru-RU" sz="2000" dirty="0" smtClean="0"/>
              </a:p>
              <a:p>
                <a:endParaRPr lang="ru-RU" sz="2000" dirty="0"/>
              </a:p>
              <a:p>
                <a:r>
                  <a:rPr lang="ru-RU" sz="2000" i="1" dirty="0" smtClean="0"/>
                  <a:t>Ответ: </a:t>
                </a:r>
                <a:r>
                  <a:rPr lang="ru-RU" sz="2000" b="1" i="1" dirty="0" smtClean="0"/>
                  <a:t>нет корней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692696"/>
                <a:ext cx="2668679" cy="1366015"/>
              </a:xfrm>
              <a:prstGeom prst="rect">
                <a:avLst/>
              </a:prstGeom>
              <a:blipFill rotWithShape="1">
                <a:blip r:embed="rId3"/>
                <a:stretch>
                  <a:fillRect l="-2283" t="-2679" r="-1370" b="-7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41206" y="4365104"/>
                <a:ext cx="2508379" cy="1352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3</a:t>
                </a:r>
                <a:r>
                  <a:rPr lang="ru-RU" sz="2000" b="1" dirty="0" smtClean="0"/>
                  <a:t>. Решить уравнение</a:t>
                </a:r>
              </a:p>
              <a:p>
                <a:r>
                  <a:rPr lang="ru-RU" sz="2000" b="0" dirty="0" smtClean="0"/>
                  <a:t>Х-2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</a:rPr>
                          <m:t>3х−2</m:t>
                        </m:r>
                      </m:e>
                    </m:rad>
                  </m:oMath>
                </a14:m>
                <a:endParaRPr lang="ru-RU" sz="2000" dirty="0" smtClean="0"/>
              </a:p>
              <a:p>
                <a:endParaRPr lang="ru-RU" sz="2000" dirty="0"/>
              </a:p>
              <a:p>
                <a:r>
                  <a:rPr lang="ru-RU" sz="2000" i="1" dirty="0" smtClean="0"/>
                  <a:t>Ответ: </a:t>
                </a:r>
                <a:r>
                  <a:rPr lang="ru-RU" sz="2000" b="1" i="1" dirty="0" smtClean="0"/>
                  <a:t>6</a:t>
                </a:r>
                <a:endParaRPr lang="ru-RU" sz="2000" b="1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06" y="4365104"/>
                <a:ext cx="2508379" cy="1352422"/>
              </a:xfrm>
              <a:prstGeom prst="rect">
                <a:avLst/>
              </a:prstGeom>
              <a:blipFill rotWithShape="1">
                <a:blip r:embed="rId4"/>
                <a:stretch>
                  <a:fillRect l="-2427" t="-2252" r="-1942" b="-7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09098" y="2470646"/>
                <a:ext cx="2492349" cy="1396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2</a:t>
                </a:r>
                <a:r>
                  <a:rPr lang="ru-RU" dirty="0" smtClean="0"/>
                  <a:t>. </a:t>
                </a:r>
                <a:r>
                  <a:rPr lang="ru-RU" sz="2000" b="1" dirty="0" smtClean="0"/>
                  <a:t>Решить уравнение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20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ru-RU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000" b="0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2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ru-RU" sz="2000" b="0" i="1" smtClean="0">
                              <a:latin typeface="Cambria Math"/>
                            </a:rPr>
                            <m:t>+3х+15</m:t>
                          </m:r>
                        </m:e>
                      </m:rad>
                      <m:r>
                        <a:rPr lang="ru-RU" sz="2000" b="0" i="1" smtClean="0">
                          <a:latin typeface="Cambria Math"/>
                        </a:rPr>
                        <m:t>=х</m:t>
                      </m:r>
                    </m:oMath>
                  </m:oMathPara>
                </a14:m>
                <a:endParaRPr lang="ru-RU" sz="2000" dirty="0" smtClean="0"/>
              </a:p>
              <a:p>
                <a:endParaRPr lang="ru-RU" sz="2000" dirty="0"/>
              </a:p>
              <a:p>
                <a:r>
                  <a:rPr lang="ru-RU" sz="2000" i="1" dirty="0" smtClean="0"/>
                  <a:t>Ответ: </a:t>
                </a:r>
                <a:r>
                  <a:rPr lang="ru-RU" sz="2000" b="1" i="1" dirty="0" smtClean="0"/>
                  <a:t>-5</a:t>
                </a:r>
                <a:endParaRPr lang="ru-RU" sz="2000" b="1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098" y="2470646"/>
                <a:ext cx="2492349" cy="1396921"/>
              </a:xfrm>
              <a:prstGeom prst="rect">
                <a:avLst/>
              </a:prstGeom>
              <a:blipFill rotWithShape="1">
                <a:blip r:embed="rId5"/>
                <a:stretch>
                  <a:fillRect l="-2445" t="-2183" r="-2200" b="-69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115616" y="630932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676456" y="60932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731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82688"/>
            <a:ext cx="856195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Возвести обе части уравнения в степень,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равную степени корня.</a:t>
            </a:r>
          </a:p>
          <a:p>
            <a:endParaRPr lang="ru-RU" sz="3200" dirty="0" smtClean="0"/>
          </a:p>
          <a:p>
            <a:pPr marL="457200" indent="-457200">
              <a:buAutoNum type="arabicPeriod" startAt="2"/>
            </a:pPr>
            <a:r>
              <a:rPr lang="ru-RU" sz="3200" dirty="0" smtClean="0"/>
              <a:t>Решить полученное </a:t>
            </a:r>
            <a:r>
              <a:rPr lang="ru-RU" sz="3200" dirty="0" smtClean="0"/>
              <a:t>уравнение.</a:t>
            </a:r>
            <a:endParaRPr lang="ru-RU" sz="3200" dirty="0" smtClean="0"/>
          </a:p>
          <a:p>
            <a:pPr marL="457200" indent="-457200">
              <a:buAutoNum type="arabicPeriod" startAt="2"/>
            </a:pPr>
            <a:endParaRPr lang="ru-RU" sz="3200" dirty="0" smtClean="0"/>
          </a:p>
          <a:p>
            <a:r>
              <a:rPr lang="ru-RU" sz="3200" dirty="0" smtClean="0"/>
              <a:t>3. Выполнить </a:t>
            </a:r>
            <a:r>
              <a:rPr lang="ru-RU" sz="3200" dirty="0" smtClean="0"/>
              <a:t>проверку. 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460432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611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677821"/>
            <a:ext cx="6476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Метод «пристального взгляда»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07704" y="1988840"/>
                <a:ext cx="4493153" cy="2723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3200" b="0" i="1" smtClean="0">
                            <a:latin typeface="Cambria Math"/>
                          </a:rPr>
                          <m:t> </m:t>
                        </m:r>
                        <m:r>
                          <a:rPr lang="ru-RU" sz="32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ru-RU" sz="3200" b="0" i="1" smtClean="0">
                            <a:latin typeface="Cambria Math"/>
                          </a:rPr>
                          <m:t>5х</m:t>
                        </m:r>
                      </m:e>
                    </m:rad>
                  </m:oMath>
                </a14:m>
                <a:r>
                  <a:rPr lang="ru-RU" sz="3200" dirty="0" smtClean="0"/>
                  <a:t>= - 2</a:t>
                </a:r>
              </a:p>
              <a:p>
                <a:pPr marL="457200" indent="-457200">
                  <a:buAutoNum type="arabicParenR"/>
                </a:pPr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5х−2</m:t>
                        </m:r>
                      </m:e>
                    </m:rad>
                    <m:r>
                      <a:rPr lang="ru-RU" sz="32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х+3</m:t>
                        </m:r>
                      </m:e>
                    </m:rad>
                    <m:r>
                      <a:rPr lang="ru-RU" sz="3200" b="0" i="1" smtClean="0">
                        <a:latin typeface="Cambria Math"/>
                      </a:rPr>
                      <m:t>=0</m:t>
                    </m:r>
                  </m:oMath>
                </a14:m>
                <a:endParaRPr lang="ru-RU" sz="3200" b="0" dirty="0" smtClean="0"/>
              </a:p>
              <a:p>
                <a:pPr marL="457200" indent="-457200">
                  <a:buAutoNum type="arabicParenR"/>
                </a:pPr>
                <a:endParaRPr lang="ru-RU" sz="3200" b="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3200" b="0" i="1" smtClean="0">
                            <a:latin typeface="Cambria Math"/>
                          </a:rPr>
                          <m:t>−4</m:t>
                        </m:r>
                      </m:e>
                    </m:rad>
                    <m:r>
                      <a:rPr lang="ru-RU" sz="3200" b="0" i="1" smtClean="0">
                        <a:latin typeface="Cambria Math"/>
                      </a:rPr>
                      <m:t>+2=1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988840"/>
                <a:ext cx="4493153" cy="2723374"/>
              </a:xfrm>
              <a:prstGeom prst="rect">
                <a:avLst/>
              </a:prstGeom>
              <a:blipFill rotWithShape="1">
                <a:blip r:embed="rId3"/>
                <a:stretch>
                  <a:fillRect t="-11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388424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3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9416b09b-10b6-4dae-ab0d-a9f8edb12f1d.md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SHOW3D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SHOW3D" val="Fals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SHOW3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SHOW3D" val="Fals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  <p:tag name="ARS_CHARTPARA_DATAFORMAT" val="ltNumberValue"/>
  <p:tag name="ARS_CHARTPARA_SHOWTIME" val="csStop"/>
  <p:tag name="ARS_CHARTPARA_DATAPERCENTBASE" val="crParticipant"/>
  <p:tag name="ARS_CHARTPARA_SHOW3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  <p:tag name="ARS_CHARTPARA_DATAFORMAT" val="ltNumberValue"/>
  <p:tag name="ARS_CHARTPARA_SHOWTIME" val="csStop"/>
  <p:tag name="ARS_CHARTPARA_DATAPERCENTBASE" val="crParticipant"/>
  <p:tag name="ARS_CHARTPARA_SHOW3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  <p:tag name="ARS_CHARTPARA_DATAFORMAT" val="ltNumberValue"/>
  <p:tag name="ARS_CHARTPARA_SHOWTIME" val="csStop"/>
  <p:tag name="ARS_CHARTPARA_DATAPERCENTBASE" val="crParticipant"/>
  <p:tag name="ARS_CHARTPARA_SHOW3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CHARTPARA_DATAFORMAT" val="ltNumberValue"/>
  <p:tag name="ARS_CHARTPARA_SHOWTIME" val="csStop"/>
  <p:tag name="ARS_CHARTPARA_DATAPERCENTBASE" val="crParticipant"/>
  <p:tag name="ARS_CHARTPARA_SHOW3D" val="Fals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SHOW3D" val="Fals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  <p:tag name="ARS_CHARTPARA_DATAFORMAT" val="ltNumberValue"/>
  <p:tag name="ARS_CHARTPARA_SHOWTIME" val="csStop"/>
  <p:tag name="ARS_CHARTPARA_DATAPERCENTBASE" val="crParticipant"/>
  <p:tag name="ARS_CHARTPARA_SHOW3D" val="False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562</TotalTime>
  <Words>664</Words>
  <Application>Microsoft Office PowerPoint</Application>
  <PresentationFormat>Экран (4:3)</PresentationFormat>
  <Paragraphs>133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User</cp:lastModifiedBy>
  <cp:revision>37</cp:revision>
  <dcterms:created xsi:type="dcterms:W3CDTF">2015-12-08T17:10:04Z</dcterms:created>
  <dcterms:modified xsi:type="dcterms:W3CDTF">2015-12-11T05:48:49Z</dcterms:modified>
</cp:coreProperties>
</file>