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05FB-223C-4389-922B-A2BCF8AB3328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FDF5-D448-448C-989C-D9DF94807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05FB-223C-4389-922B-A2BCF8AB3328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FDF5-D448-448C-989C-D9DF94807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05FB-223C-4389-922B-A2BCF8AB3328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FDF5-D448-448C-989C-D9DF94807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05FB-223C-4389-922B-A2BCF8AB3328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FDF5-D448-448C-989C-D9DF94807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05FB-223C-4389-922B-A2BCF8AB3328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FDF5-D448-448C-989C-D9DF94807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05FB-223C-4389-922B-A2BCF8AB3328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FDF5-D448-448C-989C-D9DF94807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05FB-223C-4389-922B-A2BCF8AB3328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FDF5-D448-448C-989C-D9DF94807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05FB-223C-4389-922B-A2BCF8AB3328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FDF5-D448-448C-989C-D9DF94807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05FB-223C-4389-922B-A2BCF8AB3328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FDF5-D448-448C-989C-D9DF94807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05FB-223C-4389-922B-A2BCF8AB3328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FDF5-D448-448C-989C-D9DF94807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05FB-223C-4389-922B-A2BCF8AB3328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1FDF5-D448-448C-989C-D9DF94807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205FB-223C-4389-922B-A2BCF8AB3328}" type="datetimeFigureOut">
              <a:rPr lang="ru-RU" smtClean="0"/>
              <a:pPr/>
              <a:t>27.07.2018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1FDF5-D448-448C-989C-D9DF94807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2671781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Пишем сочинение на английском языке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Система заданий  для обучения написанию сочинения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b="1" i="1" dirty="0" smtClean="0">
                <a:latin typeface="Castellar" pitchFamily="18" charset="0"/>
              </a:rPr>
              <a:t>Thank you</a:t>
            </a:r>
            <a:endParaRPr lang="ru-RU" sz="80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5429288"/>
          </a:xfrm>
        </p:spPr>
        <p:txBody>
          <a:bodyPr>
            <a:normAutofit fontScale="90000"/>
          </a:bodyPr>
          <a:lstStyle/>
          <a:p>
            <a:r>
              <a:rPr lang="en-US" sz="6000" b="1" i="1" dirty="0" smtClean="0">
                <a:latin typeface="Castellar" pitchFamily="18" charset="0"/>
              </a:rPr>
              <a:t>Some teenagers dream of becoming rich whereas others consider it to be rather dangerous </a:t>
            </a:r>
            <a:endParaRPr lang="ru-RU" sz="60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54626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latin typeface="Castellar" pitchFamily="18" charset="0"/>
              </a:rPr>
              <a:t> </a:t>
            </a:r>
            <a:r>
              <a:rPr lang="en-US" sz="7200" b="1" i="1" dirty="0" smtClean="0">
                <a:latin typeface="Castellar" pitchFamily="18" charset="0"/>
              </a:rPr>
              <a:t>Choosing “personal” opinion</a:t>
            </a:r>
            <a:endParaRPr lang="ru-RU" sz="7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57628"/>
            <a:ext cx="8229600" cy="226853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                       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i="1" dirty="0" smtClean="0">
                <a:latin typeface="Castellar" pitchFamily="18" charset="0"/>
              </a:rPr>
              <a:t>Brainstorming</a:t>
            </a:r>
            <a:endParaRPr lang="ru-RU" sz="60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600" b="1" i="1" u="sng" dirty="0" smtClean="0">
                <a:latin typeface="Castellar" pitchFamily="18" charset="0"/>
              </a:rPr>
              <a:t>Generate ideas and put them down, e.g.:</a:t>
            </a:r>
          </a:p>
          <a:p>
            <a:r>
              <a:rPr lang="en-US" dirty="0" smtClean="0">
                <a:latin typeface="Castellar" pitchFamily="18" charset="0"/>
              </a:rPr>
              <a:t> get prestigious education</a:t>
            </a:r>
          </a:p>
          <a:p>
            <a:r>
              <a:rPr lang="en-US" dirty="0">
                <a:latin typeface="Castellar" pitchFamily="18" charset="0"/>
              </a:rPr>
              <a:t> </a:t>
            </a:r>
            <a:r>
              <a:rPr lang="en-US" dirty="0" smtClean="0">
                <a:latin typeface="Castellar" pitchFamily="18" charset="0"/>
              </a:rPr>
              <a:t>travel around the world</a:t>
            </a:r>
          </a:p>
          <a:p>
            <a:r>
              <a:rPr lang="en-US" dirty="0">
                <a:latin typeface="Castellar" pitchFamily="18" charset="0"/>
              </a:rPr>
              <a:t> </a:t>
            </a:r>
            <a:r>
              <a:rPr lang="en-US" dirty="0" smtClean="0">
                <a:latin typeface="Castellar" pitchFamily="18" charset="0"/>
              </a:rPr>
              <a:t>support the family</a:t>
            </a:r>
          </a:p>
          <a:p>
            <a:r>
              <a:rPr lang="en-US" dirty="0">
                <a:latin typeface="Castellar" pitchFamily="18" charset="0"/>
              </a:rPr>
              <a:t> </a:t>
            </a:r>
            <a:r>
              <a:rPr lang="en-US" dirty="0" smtClean="0">
                <a:latin typeface="Castellar" pitchFamily="18" charset="0"/>
              </a:rPr>
              <a:t>can be robbed</a:t>
            </a:r>
          </a:p>
          <a:p>
            <a:r>
              <a:rPr lang="en-US" dirty="0" smtClean="0">
                <a:latin typeface="Castellar" pitchFamily="18" charset="0"/>
              </a:rPr>
              <a:t> dangerous </a:t>
            </a:r>
          </a:p>
          <a:p>
            <a:r>
              <a:rPr lang="en-US" dirty="0" smtClean="0">
                <a:latin typeface="Castellar" pitchFamily="18" charset="0"/>
              </a:rPr>
              <a:t> help poor</a:t>
            </a:r>
          </a:p>
          <a:p>
            <a:r>
              <a:rPr lang="en-US" dirty="0">
                <a:latin typeface="Castellar" pitchFamily="18" charset="0"/>
              </a:rPr>
              <a:t> </a:t>
            </a:r>
            <a:r>
              <a:rPr lang="en-US" dirty="0" smtClean="0">
                <a:latin typeface="Castellar" pitchFamily="18" charset="0"/>
              </a:rPr>
              <a:t>only criminals become criminals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 u="sng" dirty="0" smtClean="0">
                <a:latin typeface="Castellar" pitchFamily="18" charset="0"/>
              </a:rPr>
              <a:t>Arrange your ideas into 2 groups (tables, </a:t>
            </a:r>
            <a:r>
              <a:rPr lang="en-US" sz="4000" b="1" i="1" u="sng" dirty="0" err="1" smtClean="0">
                <a:latin typeface="Castellar" pitchFamily="18" charset="0"/>
              </a:rPr>
              <a:t>spidergramms</a:t>
            </a:r>
            <a:r>
              <a:rPr lang="en-US" sz="4000" b="1" i="1" u="sng" dirty="0" smtClean="0">
                <a:latin typeface="Castellar" pitchFamily="18" charset="0"/>
              </a:rPr>
              <a:t>, +, - etc. </a:t>
            </a:r>
            <a:r>
              <a:rPr lang="en-US" b="1" i="1" dirty="0" smtClean="0">
                <a:latin typeface="Castellar" pitchFamily="18" charset="0"/>
              </a:rPr>
              <a:t>)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8802"/>
            <a:ext cx="4038600" cy="419736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u="sng" dirty="0" smtClean="0">
                <a:latin typeface="Castellar" pitchFamily="18" charset="0"/>
              </a:rPr>
              <a:t>Benefits:</a:t>
            </a:r>
          </a:p>
          <a:p>
            <a:r>
              <a:rPr lang="en-US" dirty="0">
                <a:latin typeface="Castellar" pitchFamily="18" charset="0"/>
              </a:rPr>
              <a:t>g</a:t>
            </a:r>
            <a:r>
              <a:rPr lang="en-US" dirty="0" smtClean="0">
                <a:latin typeface="Castellar" pitchFamily="18" charset="0"/>
              </a:rPr>
              <a:t>et prestigious education</a:t>
            </a:r>
          </a:p>
          <a:p>
            <a:r>
              <a:rPr lang="en-US" dirty="0">
                <a:latin typeface="Castellar" pitchFamily="18" charset="0"/>
              </a:rPr>
              <a:t>t</a:t>
            </a:r>
            <a:r>
              <a:rPr lang="en-US" dirty="0" smtClean="0">
                <a:latin typeface="Castellar" pitchFamily="18" charset="0"/>
              </a:rPr>
              <a:t>ravel abroad</a:t>
            </a:r>
          </a:p>
          <a:p>
            <a:r>
              <a:rPr lang="en-US" dirty="0">
                <a:latin typeface="Castellar" pitchFamily="18" charset="0"/>
              </a:rPr>
              <a:t>s</a:t>
            </a:r>
            <a:r>
              <a:rPr lang="en-US" dirty="0" smtClean="0">
                <a:latin typeface="Castellar" pitchFamily="18" charset="0"/>
              </a:rPr>
              <a:t>upport your family</a:t>
            </a:r>
          </a:p>
          <a:p>
            <a:r>
              <a:rPr lang="en-US" dirty="0">
                <a:latin typeface="Castellar" pitchFamily="18" charset="0"/>
              </a:rPr>
              <a:t>g</a:t>
            </a:r>
            <a:r>
              <a:rPr lang="en-US" dirty="0" smtClean="0">
                <a:latin typeface="Castellar" pitchFamily="18" charset="0"/>
              </a:rPr>
              <a:t>et respect</a:t>
            </a:r>
          </a:p>
          <a:p>
            <a:r>
              <a:rPr lang="en-US" dirty="0">
                <a:latin typeface="Castellar" pitchFamily="18" charset="0"/>
              </a:rPr>
              <a:t>h</a:t>
            </a:r>
            <a:r>
              <a:rPr lang="en-US" dirty="0" smtClean="0">
                <a:latin typeface="Castellar" pitchFamily="18" charset="0"/>
              </a:rPr>
              <a:t>elp poor people</a:t>
            </a:r>
          </a:p>
          <a:p>
            <a:r>
              <a:rPr lang="en-US" dirty="0">
                <a:latin typeface="Castellar" pitchFamily="18" charset="0"/>
              </a:rPr>
              <a:t>d</a:t>
            </a:r>
            <a:r>
              <a:rPr lang="en-US" dirty="0" smtClean="0">
                <a:latin typeface="Castellar" pitchFamily="18" charset="0"/>
              </a:rPr>
              <a:t>onate to charities, etc.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8802"/>
            <a:ext cx="4038600" cy="419736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u="sng" dirty="0" smtClean="0">
                <a:latin typeface="Castellar" pitchFamily="18" charset="0"/>
              </a:rPr>
              <a:t>Drawbacks:</a:t>
            </a:r>
          </a:p>
          <a:p>
            <a:r>
              <a:rPr lang="en-US" dirty="0">
                <a:latin typeface="Castellar" pitchFamily="18" charset="0"/>
              </a:rPr>
              <a:t>c</a:t>
            </a:r>
            <a:r>
              <a:rPr lang="en-US" dirty="0" smtClean="0">
                <a:latin typeface="Castellar" pitchFamily="18" charset="0"/>
              </a:rPr>
              <a:t>an be robbed and killed</a:t>
            </a:r>
          </a:p>
          <a:p>
            <a:r>
              <a:rPr lang="en-US" dirty="0">
                <a:latin typeface="Castellar" pitchFamily="18" charset="0"/>
              </a:rPr>
              <a:t>d</a:t>
            </a:r>
            <a:r>
              <a:rPr lang="en-US" dirty="0" smtClean="0">
                <a:latin typeface="Castellar" pitchFamily="18" charset="0"/>
              </a:rPr>
              <a:t>angerous for life</a:t>
            </a:r>
          </a:p>
          <a:p>
            <a:r>
              <a:rPr lang="en-US" dirty="0">
                <a:latin typeface="Castellar" pitchFamily="18" charset="0"/>
              </a:rPr>
              <a:t>o</a:t>
            </a:r>
            <a:r>
              <a:rPr lang="en-US" dirty="0" smtClean="0">
                <a:latin typeface="Castellar" pitchFamily="18" charset="0"/>
              </a:rPr>
              <a:t>nly criminals become millionaires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25866"/>
          </a:xfrm>
        </p:spPr>
        <p:txBody>
          <a:bodyPr>
            <a:normAutofit fontScale="90000"/>
          </a:bodyPr>
          <a:lstStyle/>
          <a:p>
            <a:r>
              <a:rPr lang="en-US" sz="6000" b="1" i="1" u="sng" dirty="0" smtClean="0">
                <a:latin typeface="Castellar" pitchFamily="18" charset="0"/>
              </a:rPr>
              <a:t>Count all “+” and “-”.</a:t>
            </a:r>
            <a:br>
              <a:rPr lang="en-US" sz="6000" b="1" i="1" u="sng" dirty="0" smtClean="0">
                <a:latin typeface="Castellar" pitchFamily="18" charset="0"/>
              </a:rPr>
            </a:br>
            <a:r>
              <a:rPr lang="en-US" sz="6000" b="1" i="1" u="sng" dirty="0" smtClean="0">
                <a:latin typeface="Castellar" pitchFamily="18" charset="0"/>
              </a:rPr>
              <a:t>Which of them you’ve got more?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4038600" cy="26971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sz="4000" b="1" dirty="0" smtClean="0">
                <a:latin typeface="Castellar" pitchFamily="18" charset="0"/>
              </a:rPr>
              <a:t>Benefits</a:t>
            </a:r>
          </a:p>
          <a:p>
            <a:pPr algn="ctr">
              <a:buNone/>
            </a:pPr>
            <a:r>
              <a:rPr lang="en-US" sz="4000" b="1" dirty="0" smtClean="0">
                <a:latin typeface="Castellar" pitchFamily="18" charset="0"/>
              </a:rPr>
              <a:t> – 6</a:t>
            </a:r>
            <a:endParaRPr lang="ru-RU" sz="4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429000"/>
            <a:ext cx="4038600" cy="26971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sz="4000" b="1" dirty="0" smtClean="0">
                <a:latin typeface="Castellar" pitchFamily="18" charset="0"/>
              </a:rPr>
              <a:t>Drawbacks          - 3</a:t>
            </a:r>
            <a:endParaRPr lang="ru-RU" sz="4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6"/>
            <a:ext cx="7772400" cy="3786213"/>
          </a:xfrm>
        </p:spPr>
        <p:txBody>
          <a:bodyPr>
            <a:normAutofit fontScale="90000"/>
          </a:bodyPr>
          <a:lstStyle/>
          <a:p>
            <a:r>
              <a:rPr lang="en-US" sz="8000" b="1" i="1" dirty="0" smtClean="0">
                <a:latin typeface="Castellar" pitchFamily="18" charset="0"/>
              </a:rPr>
              <a:t>Logical structure </a:t>
            </a:r>
            <a:r>
              <a:rPr lang="en-US" sz="8000" b="1" i="1" smtClean="0">
                <a:latin typeface="Castellar" pitchFamily="18" charset="0"/>
              </a:rPr>
              <a:t>of </a:t>
            </a:r>
            <a:r>
              <a:rPr lang="en-US" sz="8000" b="1" i="1" smtClean="0">
                <a:latin typeface="Castellar" pitchFamily="18" charset="0"/>
              </a:rPr>
              <a:t>a paragraph</a:t>
            </a:r>
            <a:endParaRPr lang="ru-RU" sz="80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u="sng" dirty="0" smtClean="0">
                <a:latin typeface="Castellar" pitchFamily="18" charset="0"/>
              </a:rPr>
              <a:t>Read the paragraph and </a:t>
            </a:r>
            <a:r>
              <a:rPr lang="en-US" b="1" i="1" u="sng" dirty="0" err="1" smtClean="0">
                <a:latin typeface="Castellar" pitchFamily="18" charset="0"/>
              </a:rPr>
              <a:t>analyse</a:t>
            </a:r>
            <a:r>
              <a:rPr lang="en-US" b="1" i="1" u="sng" dirty="0" smtClean="0">
                <a:latin typeface="Castellar" pitchFamily="18" charset="0"/>
              </a:rPr>
              <a:t> its structure</a:t>
            </a:r>
            <a:endParaRPr lang="ru-RU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>
                <a:latin typeface="Castellar" pitchFamily="18" charset="0"/>
              </a:rPr>
              <a:t>In which sentence is the author’s opinion expressed?</a:t>
            </a:r>
          </a:p>
          <a:p>
            <a:r>
              <a:rPr lang="en-US" b="1" dirty="0" smtClean="0">
                <a:latin typeface="Castellar" pitchFamily="18" charset="0"/>
              </a:rPr>
              <a:t>How many reasons support this opinion?</a:t>
            </a:r>
          </a:p>
          <a:p>
            <a:r>
              <a:rPr lang="en-US" b="1" dirty="0" smtClean="0">
                <a:latin typeface="Castellar" pitchFamily="18" charset="0"/>
              </a:rPr>
              <a:t>What are they?</a:t>
            </a:r>
          </a:p>
          <a:p>
            <a:r>
              <a:rPr lang="en-US" b="1" dirty="0" smtClean="0">
                <a:latin typeface="Castellar" pitchFamily="18" charset="0"/>
              </a:rPr>
              <a:t>What details/ examples prove these reasons?</a:t>
            </a:r>
          </a:p>
          <a:p>
            <a:r>
              <a:rPr lang="en-US" b="1" dirty="0" smtClean="0">
                <a:latin typeface="Castellar" pitchFamily="18" charset="0"/>
              </a:rPr>
              <a:t>Which words help you to understand the successions of reasons and which ones to identify details/examples?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 fontScale="90000"/>
          </a:bodyPr>
          <a:lstStyle/>
          <a:p>
            <a:r>
              <a:rPr lang="en-US" sz="6000" b="1" i="1" u="sng" dirty="0" smtClean="0">
                <a:latin typeface="Castellar" pitchFamily="18" charset="0"/>
              </a:rPr>
              <a:t>Draw the scheme of the paragraph</a:t>
            </a:r>
            <a:endParaRPr lang="ru-RU" sz="6000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pPr algn="ctr">
              <a:buNone/>
            </a:pPr>
            <a:r>
              <a:rPr lang="en-US" sz="5200" b="1" dirty="0" smtClean="0">
                <a:latin typeface="Castellar" pitchFamily="18" charset="0"/>
              </a:rPr>
              <a:t>Statement – (firstly,) reason  - detail - example </a:t>
            </a:r>
          </a:p>
          <a:p>
            <a:pPr algn="ctr">
              <a:buNone/>
            </a:pPr>
            <a:r>
              <a:rPr lang="en-US" sz="5200" b="1" dirty="0" smtClean="0">
                <a:latin typeface="Castellar" pitchFamily="18" charset="0"/>
              </a:rPr>
              <a:t>(for example/ for instance)</a:t>
            </a:r>
            <a:endParaRPr lang="ru-RU" sz="5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215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Пишем сочинение на английском языке</vt:lpstr>
      <vt:lpstr>Some teenagers dream of becoming rich whereas others consider it to be rather dangerous </vt:lpstr>
      <vt:lpstr> Choosing “personal” opinion</vt:lpstr>
      <vt:lpstr>Brainstorming</vt:lpstr>
      <vt:lpstr>Arrange your ideas into 2 groups (tables, spidergramms, +, - etc. )</vt:lpstr>
      <vt:lpstr>Count all “+” and “-”. Which of them you’ve got more?</vt:lpstr>
      <vt:lpstr>Logical structure of a paragraph</vt:lpstr>
      <vt:lpstr>Read the paragraph and analyse its structure</vt:lpstr>
      <vt:lpstr>Draw the scheme of the paragraph</vt:lpstr>
      <vt:lpstr>Thank you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Пишем сочинение на английском языке</dc:title>
  <dc:creator>Customer</dc:creator>
  <cp:lastModifiedBy>Customer</cp:lastModifiedBy>
  <cp:revision>9</cp:revision>
  <dcterms:created xsi:type="dcterms:W3CDTF">2017-10-29T15:03:41Z</dcterms:created>
  <dcterms:modified xsi:type="dcterms:W3CDTF">2018-07-27T09:11:15Z</dcterms:modified>
</cp:coreProperties>
</file>