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72" r:id="rId8"/>
    <p:sldId id="261" r:id="rId9"/>
    <p:sldId id="262" r:id="rId10"/>
    <p:sldId id="263" r:id="rId11"/>
    <p:sldId id="264" r:id="rId12"/>
    <p:sldId id="273" r:id="rId13"/>
    <p:sldId id="27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3300"/>
    <a:srgbClr val="FF0066"/>
    <a:srgbClr val="9900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2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56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5879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8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2677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551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195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803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88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2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29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6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570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170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19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0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462B2-C40E-4FE3-A4AC-079690A0C1DE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832CB60-755F-4E12-95A7-3E1573637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Picture 7" descr="http://samlib.ru/img/m/melxnik_anatolij_antonowich/luch-idoc/luch-0-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9705" name="Picture 9" descr="http://meidiaoge2.com/images/586fd9e84095c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9421" y="0"/>
            <a:ext cx="4819650" cy="394335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838841" y="3975519"/>
            <a:ext cx="915827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РУССКОГО ЯЗЫКА</a:t>
            </a:r>
            <a:endParaRPr lang="ru-RU" sz="6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431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448013" y="0"/>
            <a:ext cx="8367419" cy="646741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Я тетрадь свою открою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И как надо положу.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Я, друзья, от вас не скрою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Ручку </a:t>
            </a:r>
            <a:r>
              <a: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я вот так держу.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Сяду прямо, не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согнусь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За работу я примусь.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087" y="737581"/>
            <a:ext cx="1276350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00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808535"/>
              </p:ext>
            </p:extLst>
          </p:nvPr>
        </p:nvGraphicFramePr>
        <p:xfrm>
          <a:off x="2160954" y="1219609"/>
          <a:ext cx="8128000" cy="4126113"/>
        </p:xfrm>
        <a:graphic>
          <a:graphicData uri="http://schemas.openxmlformats.org/drawingml/2006/table">
            <a:tbl>
              <a:tblPr/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261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6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026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://player.myshared.ru/6/620126/slides/slide_26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636"/>
            <a:ext cx="4860925" cy="3915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player.myshared.ru/6/620126/slides/slide_80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585" y="264819"/>
            <a:ext cx="5110163" cy="44389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21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713120"/>
              </p:ext>
            </p:extLst>
          </p:nvPr>
        </p:nvGraphicFramePr>
        <p:xfrm>
          <a:off x="2160954" y="1219609"/>
          <a:ext cx="8128000" cy="4126113"/>
        </p:xfrm>
        <a:graphic>
          <a:graphicData uri="http://schemas.openxmlformats.org/drawingml/2006/table">
            <a:tbl>
              <a:tblPr/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261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6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ru-RU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6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25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302900"/>
              </p:ext>
            </p:extLst>
          </p:nvPr>
        </p:nvGraphicFramePr>
        <p:xfrm>
          <a:off x="2211256" y="2156021"/>
          <a:ext cx="8128000" cy="2230120"/>
        </p:xfrm>
        <a:graphic>
          <a:graphicData uri="http://schemas.openxmlformats.org/drawingml/2006/table">
            <a:tbl>
              <a:tblPr/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dirty="0">
                          <a:latin typeface="Times New Roman"/>
                          <a:ea typeface="Times New Roman"/>
                          <a:cs typeface="Times New Roman"/>
                        </a:rPr>
                        <a:t>ЖА, ЖИ, ЖУ</a:t>
                      </a:r>
                      <a:endParaRPr lang="ru-RU" sz="6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dirty="0">
                          <a:latin typeface="Times New Roman"/>
                          <a:ea typeface="Times New Roman"/>
                          <a:cs typeface="Times New Roman"/>
                        </a:rPr>
                        <a:t>ША, ШИ, ШУ</a:t>
                      </a:r>
                      <a:endParaRPr lang="ru-RU" sz="6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79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673232" y="2403640"/>
          <a:ext cx="8128000" cy="1682496"/>
        </p:xfrm>
        <a:graphic>
          <a:graphicData uri="http://schemas.openxmlformats.org/drawingml/2006/table">
            <a:tbl>
              <a:tblPr/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600" b="1" dirty="0">
                          <a:latin typeface="Times New Roman"/>
                          <a:ea typeface="Times New Roman"/>
                          <a:cs typeface="Times New Roman"/>
                        </a:rPr>
                        <a:t>ЖИ, ШИ</a:t>
                      </a:r>
                      <a:endParaRPr lang="ru-RU" sz="9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533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3816"/>
            <a:ext cx="1076325" cy="857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25" y="333103"/>
            <a:ext cx="10438992" cy="619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94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660658" y="126937"/>
            <a:ext cx="9847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Выберите только одно задание.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79316"/>
              </p:ext>
            </p:extLst>
          </p:nvPr>
        </p:nvGraphicFramePr>
        <p:xfrm>
          <a:off x="550984" y="896378"/>
          <a:ext cx="5275385" cy="4634357"/>
        </p:xfrm>
        <a:graphic>
          <a:graphicData uri="http://schemas.openxmlformats.org/drawingml/2006/table">
            <a:tbl>
              <a:tblPr/>
              <a:tblGrid>
                <a:gridCol w="5275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980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u="non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 вариант.</a:t>
                      </a:r>
                      <a:r>
                        <a:rPr lang="ru-RU" sz="3200" b="1" u="none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200" b="1" u="non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Спишите слова, вставляя орфограммы. </a:t>
                      </a:r>
                      <a:r>
                        <a:rPr lang="ru-RU" sz="3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Подчеркните их.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ш…</a:t>
                      </a:r>
                      <a:r>
                        <a:rPr lang="ru-RU" sz="4400" b="1" kern="12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ло</a:t>
                      </a:r>
                      <a:r>
                        <a:rPr lang="ru-RU" sz="4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ош..бка, маш..на, кувш..н, ёж..к, нож..к</a:t>
                      </a:r>
                      <a:endParaRPr lang="ru-RU" sz="4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721630"/>
              </p:ext>
            </p:extLst>
          </p:nvPr>
        </p:nvGraphicFramePr>
        <p:xfrm>
          <a:off x="5826369" y="896378"/>
          <a:ext cx="6518031" cy="6565011"/>
        </p:xfrm>
        <a:graphic>
          <a:graphicData uri="http://schemas.openxmlformats.org/drawingml/2006/table">
            <a:tbl>
              <a:tblPr/>
              <a:tblGrid>
                <a:gridCol w="6518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622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вариант. </a:t>
                      </a:r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Запишите словосочетания,  </a:t>
                      </a:r>
                      <a:r>
                        <a:rPr lang="ru-RU" sz="3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изменяя по смыслу второе слово. Подчеркните орфограмму.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шуршат </a:t>
                      </a:r>
                      <a:r>
                        <a:rPr lang="ru-RU" sz="40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(мышь </a:t>
                      </a:r>
                      <a:r>
                        <a:rPr lang="ru-RU" sz="40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играют </a:t>
                      </a:r>
                      <a:r>
                        <a:rPr lang="ru-RU" sz="40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(малыш </a:t>
                      </a:r>
                      <a:r>
                        <a:rPr lang="ru-RU" sz="40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40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появились </a:t>
                      </a:r>
                      <a:r>
                        <a:rPr lang="ru-RU" sz="40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(лужа 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зацвели </a:t>
                      </a:r>
                      <a:r>
                        <a:rPr lang="ru-RU" sz="40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(ландыш </a:t>
                      </a:r>
                      <a:r>
                        <a:rPr lang="ru-RU" sz="40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24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137508" y="869304"/>
          <a:ext cx="8128000" cy="4460240"/>
        </p:xfrm>
        <a:graphic>
          <a:graphicData uri="http://schemas.openxmlformats.org/drawingml/2006/table">
            <a:tbl>
              <a:tblPr/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ЦЕЛИ: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1.Вспомнить </a:t>
                      </a: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правописание сочетаний </a:t>
                      </a: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жи  и  ши</a:t>
                      </a: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4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2.Научиться находить эти сочетания в словах и применять правила написания.</a:t>
                      </a:r>
                      <a:endParaRPr lang="ru-RU" sz="4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34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pic>
        <p:nvPicPr>
          <p:cNvPr id="15362" name="Picture 2" descr="http://www.2fons.ru/pic/201407/1024x600/2fons.ru-354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145" y="216540"/>
            <a:ext cx="6092824" cy="3570014"/>
          </a:xfrm>
          <a:prstGeom prst="rect">
            <a:avLst/>
          </a:prstGeom>
          <a:noFill/>
        </p:spPr>
      </p:pic>
      <p:pic>
        <p:nvPicPr>
          <p:cNvPr id="15364" name="Picture 4" descr="http://previews.123rf.com/images/morys/morys1001/morys100100271/6302096-Cartoon-gloomy-sun-Vector-illustration--Stock-Vector-s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7693" y="996461"/>
            <a:ext cx="5263662" cy="5263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68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skachat-kartinki.ru/img/picture/Oct/13/bd5d5b811c45e3d2d978a51d837e3ba5/mini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690338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27076" y="140677"/>
            <a:ext cx="6284735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Громко прозвенел звонок,</a:t>
            </a:r>
            <a:endParaRPr lang="ru-RU" sz="5400" b="1" cap="none" spc="0" dirty="0" smtClean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Начинается урок.</a:t>
            </a:r>
            <a:endParaRPr lang="ru-RU" sz="5400" b="1" cap="none" spc="0" dirty="0" smtClean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Слушаем, запоминаем,</a:t>
            </a:r>
            <a:endParaRPr lang="ru-RU" sz="5400" b="1" cap="none" spc="0" dirty="0" smtClean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 минутки не теряем!</a:t>
            </a:r>
            <a:endParaRPr lang="ru-RU" sz="5400" b="1" cap="none" spc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59742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06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s://ds02.infourok.ru/uploads/ex/091a/0001a341-53cf2ec5/hello_html_m5b9121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491" y="574432"/>
            <a:ext cx="4095750" cy="550545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41011" y="117693"/>
            <a:ext cx="7223451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ПАРТА – ЭТО НЕ КРОВАТЬ,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НА НЕЙ НЕЛЬЗЯ ЛЕЖАТЬ,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 ДОЛЖНЫ НЕ ЗАБЫВАТЬ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СПИНКУ РОВНЕНЬКО ДЕРЖАТЬ!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3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://more-sky.com/data/out/12/IMG_5414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://more-sky.com/data/out/12/IMG_5414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pic>
        <p:nvPicPr>
          <p:cNvPr id="26632" name="Picture 8" descr="http://www.landmark-com.ru/images/cms/data/zanovo/zanovo_2/vnimanie_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1330" y="893030"/>
            <a:ext cx="1133475" cy="7810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84805" y="560790"/>
            <a:ext cx="9830821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CC"/>
                </a:solidFill>
              </a:rPr>
              <a:t>Найдите лишние слова:</a:t>
            </a:r>
          </a:p>
          <a:p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ш</a:t>
            </a: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ишки, лужи, тишина, ландыши, весна, шиповник, чижик, котик, жираф</a:t>
            </a:r>
            <a:endParaRPr lang="ru-RU" sz="6000" b="1" dirty="0" smtClean="0"/>
          </a:p>
          <a:p>
            <a:endParaRPr lang="ru-RU" sz="5400" b="1" dirty="0" smtClean="0"/>
          </a:p>
          <a:p>
            <a:pPr algn="ctr"/>
            <a:endParaRPr lang="ru-RU" sz="4000" b="1" dirty="0" smtClean="0"/>
          </a:p>
          <a:p>
            <a:pPr algn="ctr"/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15550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0240" y="836023"/>
            <a:ext cx="91701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</a:rPr>
              <a:t>Подумайте и назовите тему нашего урока.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79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297732"/>
              </p:ext>
            </p:extLst>
          </p:nvPr>
        </p:nvGraphicFramePr>
        <p:xfrm>
          <a:off x="2318322" y="1293223"/>
          <a:ext cx="8197278" cy="12125233"/>
        </p:xfrm>
        <a:graphic>
          <a:graphicData uri="http://schemas.openxmlformats.org/drawingml/2006/table">
            <a:tbl>
              <a:tblPr/>
              <a:tblGrid>
                <a:gridCol w="8197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25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 урока: «Правописание слов с сочетаниями </a:t>
                      </a:r>
                      <a:endParaRPr lang="ru-RU" sz="6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i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  и  ши</a:t>
                      </a:r>
                      <a:r>
                        <a:rPr lang="ru-RU" sz="6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.»</a:t>
                      </a:r>
                      <a:endParaRPr lang="ru-RU" sz="60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3757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509451"/>
            <a:ext cx="9394129" cy="5865223"/>
          </a:xfrm>
        </p:spPr>
        <p:txBody>
          <a:bodyPr>
            <a:normAutofit fontScale="92500"/>
          </a:bodyPr>
          <a:lstStyle/>
          <a:p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«Правописание слов с сочетаниями ЖИ-ШИ»</a:t>
            </a:r>
          </a:p>
          <a:p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шишки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, лужи, тишина, ландыши, 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шиповник, 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чижик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,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</a:rPr>
              <a:t>жираф</a:t>
            </a:r>
            <a:endParaRPr lang="ru-RU" sz="66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20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443643"/>
              </p:ext>
            </p:extLst>
          </p:nvPr>
        </p:nvGraphicFramePr>
        <p:xfrm>
          <a:off x="2114062" y="1278225"/>
          <a:ext cx="8128000" cy="4206240"/>
        </p:xfrm>
        <a:graphic>
          <a:graphicData uri="http://schemas.openxmlformats.org/drawingml/2006/table">
            <a:tbl>
              <a:tblPr/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13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Слоги</a:t>
                      </a:r>
                      <a:r>
                        <a:rPr lang="ru-RU" sz="80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</a:t>
                      </a:r>
                      <a:r>
                        <a:rPr lang="ru-RU" sz="8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8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</a:t>
                      </a:r>
                      <a:r>
                        <a:rPr lang="ru-RU" sz="80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пиши только с буквой </a:t>
                      </a:r>
                      <a:r>
                        <a:rPr lang="ru-RU" sz="80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80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10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www.pptbackgroundstemplates.com/mediums/sparkle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797224"/>
              </p:ext>
            </p:extLst>
          </p:nvPr>
        </p:nvGraphicFramePr>
        <p:xfrm>
          <a:off x="2137508" y="869304"/>
          <a:ext cx="8128000" cy="5161280"/>
        </p:xfrm>
        <a:graphic>
          <a:graphicData uri="http://schemas.openxmlformats.org/drawingml/2006/table">
            <a:tbl>
              <a:tblPr/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ЦЕЛИ: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1.Вспомнить </a:t>
                      </a: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правописание сочетаний </a:t>
                      </a: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жи  и  ши</a:t>
                      </a: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4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2.Научиться находить эти сочетания в словах и применять </a:t>
                      </a: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правило при написании этих слов.</a:t>
                      </a:r>
                      <a:endParaRPr lang="ru-RU" sz="4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5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1576</TotalTime>
  <Words>283</Words>
  <Application>Microsoft Office PowerPoint</Application>
  <PresentationFormat>Широкоэкранный</PresentationFormat>
  <Paragraphs>46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Алёнушка</dc:creator>
  <cp:lastModifiedBy>user</cp:lastModifiedBy>
  <cp:revision>80</cp:revision>
  <dcterms:created xsi:type="dcterms:W3CDTF">2015-02-18T09:57:51Z</dcterms:created>
  <dcterms:modified xsi:type="dcterms:W3CDTF">2017-03-03T15:26:54Z</dcterms:modified>
</cp:coreProperties>
</file>