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3" r:id="rId12"/>
    <p:sldId id="275" r:id="rId13"/>
    <p:sldId id="274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99"/>
    <a:srgbClr val="3399FF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7" autoAdjust="0"/>
    <p:restoredTop sz="94660"/>
  </p:normalViewPr>
  <p:slideViewPr>
    <p:cSldViewPr>
      <p:cViewPr varScale="1">
        <p:scale>
          <a:sx n="65" d="100"/>
          <a:sy n="65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kumimoji="1" lang="ru-RU"/>
            </a:p>
          </p:txBody>
        </p:sp>
        <p:sp>
          <p:nvSpPr>
            <p:cNvPr id="1434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kumimoji="1" lang="ru-RU"/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kumimoji="1" lang="ru-RU"/>
            </a:p>
          </p:txBody>
        </p:sp>
        <p:grpSp>
          <p:nvGrpSpPr>
            <p:cNvPr id="14342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4343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4344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4345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434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4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434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349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350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351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352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435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14354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55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56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57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58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59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0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1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1436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436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6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7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8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38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438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8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kumimoji="1" lang="ru-RU"/>
            </a:p>
          </p:txBody>
        </p:sp>
        <p:sp>
          <p:nvSpPr>
            <p:cNvPr id="1439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9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endParaRPr kumimoji="1" lang="ru-RU"/>
            </a:p>
          </p:txBody>
        </p:sp>
      </p:grpSp>
      <p:sp>
        <p:nvSpPr>
          <p:cNvPr id="14393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94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395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396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397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5C0BF92-4164-44C6-910F-A2BF090678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63B47-9822-4A21-8354-ED93702201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F2BFF-1E9C-492D-AEB2-6E39EE25AE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F72F9-EAA8-4F2B-9E35-72A01A1D2A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6F7E8-9067-43C9-A99C-80DE59F306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BFBA2-3B8E-4901-A757-AD5E239B7C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4D157C-8EFD-4645-8F27-7B75815248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46C18-8F98-4455-831D-1B78BBC0C5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586C0-60FC-4B77-B1AA-AF1EAA5B43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956BA-BF21-4343-9C37-AE513EEE47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F1C8F-B5AE-4DCA-A8C2-9FCE64AC10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331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kumimoji="1" lang="ru-RU"/>
            </a:p>
          </p:txBody>
        </p:sp>
        <p:sp>
          <p:nvSpPr>
            <p:cNvPr id="1331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kumimoji="1" lang="ru-RU"/>
            </a:p>
          </p:txBody>
        </p:sp>
        <p:sp>
          <p:nvSpPr>
            <p:cNvPr id="1331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kumimoji="1" lang="ru-RU"/>
            </a:p>
          </p:txBody>
        </p:sp>
        <p:grpSp>
          <p:nvGrpSpPr>
            <p:cNvPr id="1331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3319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3320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332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3322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23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332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25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26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27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28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29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13330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31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32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33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34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35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36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37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1333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333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4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4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4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4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4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4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4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4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4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4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5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5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5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5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5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5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5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35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3358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9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0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1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2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3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4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5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6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kumimoji="1" lang="ru-RU"/>
            </a:p>
          </p:txBody>
        </p:sp>
        <p:sp>
          <p:nvSpPr>
            <p:cNvPr id="13367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8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endParaRPr kumimoji="1" lang="ru-RU"/>
            </a:p>
          </p:txBody>
        </p:sp>
      </p:grpSp>
      <p:sp>
        <p:nvSpPr>
          <p:cNvPr id="13369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70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71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endParaRPr lang="ru-RU"/>
          </a:p>
        </p:txBody>
      </p:sp>
      <p:sp>
        <p:nvSpPr>
          <p:cNvPr id="13372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13373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7FE156F-CCFD-43C1-8539-A4486A34A45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838200" y="1905000"/>
            <a:ext cx="60198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Тема: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Сложение и вычитание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в пределах 1000.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27125" y="420688"/>
            <a:ext cx="2424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Решить задачи.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0" y="1182688"/>
            <a:ext cx="80613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buFontTx/>
              <a:buAutoNum type="arabicPeriod"/>
            </a:pPr>
            <a:r>
              <a:rPr lang="ru-RU" sz="2400"/>
              <a:t>Володя гостил у бабушки две недели и ещё 4 дня. Сколько дней гостил Володя у бабушки?</a:t>
            </a:r>
          </a:p>
          <a:p>
            <a:pPr marL="342900" indent="-342900" algn="l">
              <a:buFontTx/>
              <a:buAutoNum type="arabicPeriod"/>
            </a:pPr>
            <a:r>
              <a:rPr lang="ru-RU" sz="2400"/>
              <a:t>Витя проплыл 26 м. Он проплыл на 4 м меньше,</a:t>
            </a:r>
          </a:p>
          <a:p>
            <a:pPr marL="342900" indent="-342900" algn="l"/>
            <a:r>
              <a:rPr lang="ru-RU" sz="2400"/>
              <a:t>    чем Серёжа. Сколько метров проплыл Серёжа?</a:t>
            </a:r>
          </a:p>
          <a:p>
            <a:pPr marL="342900" indent="-342900" algn="l"/>
            <a:r>
              <a:rPr lang="ru-RU" sz="2400"/>
              <a:t>3. В саду 38 старых яблонь и 19 молодых. На сколько</a:t>
            </a:r>
          </a:p>
          <a:p>
            <a:pPr marL="342900" indent="-342900" algn="l"/>
            <a:r>
              <a:rPr lang="ru-RU" sz="2400"/>
              <a:t>    меньше молодых яблонь, чем старых?</a:t>
            </a:r>
          </a:p>
          <a:p>
            <a:pPr marL="342900" indent="-342900" algn="l"/>
            <a:r>
              <a:rPr lang="ru-RU" sz="2400"/>
              <a:t>4. Папа купил 10 кг картофеля. За неделю израсходовали 8 кг, потом папа купил ещё 8 кг. Сколько теперь у нас килограммов картофеля?</a:t>
            </a:r>
          </a:p>
          <a:p>
            <a:pPr marL="342900" indent="-342900" algn="l">
              <a:buFontTx/>
              <a:buAutoNum type="arabicPeriod"/>
            </a:pPr>
            <a:endParaRPr lang="ru-RU" sz="2400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12725" y="4840288"/>
            <a:ext cx="1487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Проверь: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12725" y="5678488"/>
            <a:ext cx="680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21 день, 22 метра, на 19 яблонь меньше, 10 кг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533400" y="1752600"/>
            <a:ext cx="630555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Урок № 4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Приёмы устного сложения и вычитания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 в пределах 1000.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88925" y="192088"/>
            <a:ext cx="241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Реши примеры 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36525" y="1106488"/>
            <a:ext cx="15494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150 – 90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420 + 50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320 + 500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380 + 60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830 - 300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727325" y="1066800"/>
            <a:ext cx="15494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570 – 80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360 + 170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320 – 200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260 – 70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160 - 70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318125" y="1030288"/>
            <a:ext cx="15494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240 + 500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240 + 50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790 + 80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740 – 200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620 - 40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152400" y="4687888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Проверь ответы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136525" y="5410200"/>
            <a:ext cx="73009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60, 470, 820, 440, 530, 490, 530, 120, 190, 90, 740, </a:t>
            </a:r>
          </a:p>
          <a:p>
            <a:pPr algn="l"/>
            <a:r>
              <a:rPr lang="ru-RU" sz="2400"/>
              <a:t>290, 870, 540, 580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29" grpId="0"/>
      <p:bldP spid="26630" grpId="0"/>
      <p:bldP spid="26631" grpId="0"/>
      <p:bldP spid="26632" grpId="0"/>
      <p:bldP spid="266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93725" y="228600"/>
            <a:ext cx="204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Реши задачи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36525" y="12588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ru-RU" sz="2400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0" y="609600"/>
            <a:ext cx="80422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buFontTx/>
              <a:buAutoNum type="arabicPeriod"/>
            </a:pPr>
            <a:r>
              <a:rPr lang="ru-RU" sz="2400"/>
              <a:t>Длина реки Шуя в Костромской области 97 км. Река</a:t>
            </a:r>
          </a:p>
          <a:p>
            <a:pPr marL="342900" indent="-342900" algn="l"/>
            <a:r>
              <a:rPr lang="ru-RU" sz="2400"/>
              <a:t>    Чепца в 10 раз длиннее. Какова длина реки Чепцы?</a:t>
            </a:r>
          </a:p>
          <a:p>
            <a:pPr marL="342900" indent="-342900" algn="l"/>
            <a:r>
              <a:rPr lang="ru-RU" sz="2400"/>
              <a:t>2. На сколько метров беговая дорожка стадиона «Локомотив» длиннее беговой дорожки стадиона «Спартак», если беговая дорожка на «Локомотиве» 830 м, а на «Спартаке» 270м?</a:t>
            </a:r>
          </a:p>
          <a:p>
            <a:pPr marL="342900" indent="-342900" algn="l"/>
            <a:r>
              <a:rPr lang="ru-RU" sz="2400"/>
              <a:t>3. Из 100 туристов 90 пошли пешком, остальные поехали на лодках. Сколько поехали на лодках? Во сколько раз пошедших пешком больше, чем поехавших на лодках?</a:t>
            </a:r>
          </a:p>
          <a:p>
            <a:pPr marL="342900" indent="-342900" algn="l"/>
            <a:r>
              <a:rPr lang="ru-RU" sz="2400"/>
              <a:t>4. Произведение чисел 60 и 8 уменьшить в 10 раз.</a:t>
            </a:r>
          </a:p>
          <a:p>
            <a:pPr marL="342900" indent="-342900" algn="l"/>
            <a:r>
              <a:rPr lang="ru-RU" sz="2400"/>
              <a:t>5. Одна сторона прямоугольника 5 см, вторая – в два раза больше. Найди периметр прямоугольника.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0" y="5638800"/>
            <a:ext cx="7391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Ответы: 970 км, на 560 м длиннее, 10 туристов, </a:t>
            </a:r>
          </a:p>
          <a:p>
            <a:pPr algn="l"/>
            <a:r>
              <a:rPr lang="ru-RU" sz="2400"/>
              <a:t>в 9 раз больше, 48, 30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6" grpId="0"/>
      <p:bldP spid="2560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381000" y="2286000"/>
            <a:ext cx="721995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Урок № 5.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Приёмы письменных вычислений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17525" y="268288"/>
            <a:ext cx="3803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Арифметический диктант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36525" y="762000"/>
            <a:ext cx="776922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buFontTx/>
              <a:buAutoNum type="arabicPeriod"/>
            </a:pPr>
            <a:r>
              <a:rPr lang="ru-RU" sz="2400"/>
              <a:t>Запиши число, в котором 6 сотен и 3 единицы. </a:t>
            </a:r>
          </a:p>
          <a:p>
            <a:pPr marL="342900" indent="-342900" algn="l"/>
            <a:r>
              <a:rPr lang="ru-RU" sz="2400"/>
              <a:t>    Подчеркни цифру, обозначающую количество </a:t>
            </a:r>
          </a:p>
          <a:p>
            <a:pPr marL="342900" indent="-342900" algn="l"/>
            <a:r>
              <a:rPr lang="ru-RU" sz="2400"/>
              <a:t>    единиц второго разряда.</a:t>
            </a:r>
          </a:p>
          <a:p>
            <a:pPr marL="342900" indent="-342900" algn="l"/>
            <a:r>
              <a:rPr lang="ru-RU" sz="2400"/>
              <a:t>2. Во сколько раз 72 больше 8?</a:t>
            </a:r>
          </a:p>
          <a:p>
            <a:pPr marL="342900" indent="-342900" algn="l"/>
            <a:r>
              <a:rPr lang="ru-RU" sz="2400"/>
              <a:t>3. Какое число уменьшили на 1, если получили 789?</a:t>
            </a:r>
          </a:p>
          <a:p>
            <a:pPr marL="342900" indent="-342900" algn="l"/>
            <a:r>
              <a:rPr lang="ru-RU" sz="2400"/>
              <a:t>4. Найди сумму чисел 140 и 7.</a:t>
            </a:r>
          </a:p>
          <a:p>
            <a:pPr marL="342900" indent="-342900" algn="l"/>
            <a:r>
              <a:rPr lang="ru-RU" sz="2400"/>
              <a:t>5. Чему равно делимое, если делитель равен 2, </a:t>
            </a:r>
          </a:p>
          <a:p>
            <a:pPr marL="342900" indent="-342900" algn="l"/>
            <a:r>
              <a:rPr lang="ru-RU" sz="2400"/>
              <a:t>     а частное равно 24?</a:t>
            </a:r>
          </a:p>
          <a:p>
            <a:pPr marL="342900" indent="-342900" algn="l"/>
            <a:r>
              <a:rPr lang="ru-RU" sz="2400"/>
              <a:t>6. Какое число меньше 560 в 8 раз?</a:t>
            </a:r>
          </a:p>
          <a:p>
            <a:pPr marL="342900" indent="-342900" algn="l"/>
            <a:r>
              <a:rPr lang="ru-RU" sz="2400"/>
              <a:t>7. На сколько 320 больше 4?</a:t>
            </a:r>
          </a:p>
          <a:p>
            <a:pPr marL="342900" indent="-342900" algn="l"/>
            <a:r>
              <a:rPr lang="ru-RU" sz="2400"/>
              <a:t>8. Увеличь число 12 в 8 раз.</a:t>
            </a:r>
          </a:p>
          <a:p>
            <a:pPr marL="342900" indent="-342900" algn="l"/>
            <a:r>
              <a:rPr lang="ru-RU" sz="2400"/>
              <a:t>9. Разность двух чисел равна 40. Вычитаемое равно </a:t>
            </a:r>
          </a:p>
          <a:p>
            <a:pPr marL="342900" indent="-342900" algn="l"/>
            <a:r>
              <a:rPr lang="ru-RU" sz="2400"/>
              <a:t>    6 десяткам. Чему равно уменьшаемое?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36525" y="5754688"/>
            <a:ext cx="7739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Проверь ответы: 603, 9, 790, 147, 48, 70, 316, 96, 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41325" y="344488"/>
            <a:ext cx="2424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Решить задачи.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36525" y="1182688"/>
            <a:ext cx="78962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l">
              <a:buFontTx/>
              <a:buAutoNum type="arabicPeriod"/>
            </a:pPr>
            <a:r>
              <a:rPr lang="ru-RU" sz="2400"/>
              <a:t>Ване нужно встать завтра утром в 9 часов. </a:t>
            </a:r>
          </a:p>
          <a:p>
            <a:pPr marL="342900" indent="-342900" algn="l"/>
            <a:r>
              <a:rPr lang="ru-RU" sz="2400"/>
              <a:t>     Вечером в 6 часов он завёл будильник и лёг спать.</a:t>
            </a:r>
          </a:p>
          <a:p>
            <a:pPr marL="342900" indent="-342900" algn="l"/>
            <a:r>
              <a:rPr lang="ru-RU" sz="2400"/>
              <a:t>     Через какое время его разбудил будильник?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04800" y="2554288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Ответ: Через 3 часа, в 9 часов вечера.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12725" y="3240088"/>
            <a:ext cx="76692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2. На скамейку сели малыши. Дюймовочка </a:t>
            </a:r>
          </a:p>
          <a:p>
            <a:pPr algn="l"/>
            <a:r>
              <a:rPr lang="ru-RU" sz="2400"/>
              <a:t>  занимает 1 см. Незнайка 6 см, а доктор Пилюлькин</a:t>
            </a:r>
          </a:p>
          <a:p>
            <a:pPr algn="l"/>
            <a:r>
              <a:rPr lang="ru-RU" sz="2400"/>
              <a:t> – 8 см. Уместятся ли они все, если длина скамейки</a:t>
            </a:r>
          </a:p>
          <a:p>
            <a:pPr algn="l"/>
            <a:r>
              <a:rPr lang="ru-RU" sz="2400"/>
              <a:t> 2 дм.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441325" y="5105400"/>
            <a:ext cx="3330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Ответ : да, уместятся.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  <p:bldP spid="19462" grpId="0"/>
      <p:bldP spid="19463" grpId="0"/>
      <p:bldP spid="194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762000" y="1981200"/>
            <a:ext cx="5562600" cy="274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Урок № 6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Письменное сложение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трёхзначных чисел.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65125" y="268288"/>
            <a:ext cx="3235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«Быстрые» примеры: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88925" y="954088"/>
            <a:ext cx="4030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200 + 300 – 180 + 60 + 40 =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65125" y="1411288"/>
            <a:ext cx="3335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560 – 80 + 6 – 4 – 82 =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65125" y="1944688"/>
            <a:ext cx="2805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16 </a:t>
            </a:r>
            <a:r>
              <a:rPr lang="ru-RU"/>
              <a:t> • </a:t>
            </a:r>
            <a:r>
              <a:rPr lang="ru-RU" sz="2400"/>
              <a:t>6 : 3 : 8 </a:t>
            </a:r>
            <a:r>
              <a:rPr lang="ru-RU"/>
              <a:t> • </a:t>
            </a:r>
            <a:r>
              <a:rPr lang="ru-RU" sz="2400"/>
              <a:t>15 = </a:t>
            </a:r>
            <a:endParaRPr lang="ru-RU"/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4937125" y="954088"/>
            <a:ext cx="693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420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4876800" y="1447800"/>
            <a:ext cx="830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400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013325" y="19812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60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65125" y="2706688"/>
            <a:ext cx="444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Вставить пропущенные числа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88925" y="3392488"/>
            <a:ext cx="23336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6 лет = … мес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7 сут = … час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9 ч = … мин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3 года = … мес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810000" y="3352800"/>
            <a:ext cx="37338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2 мин 50 сек = … сек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8 час 45 мин = … сек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48 час = … сут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180 сек = … мин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2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2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2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/>
      <p:bldP spid="21510" grpId="0"/>
      <p:bldP spid="21511" grpId="0"/>
      <p:bldP spid="21512" grpId="0"/>
      <p:bldP spid="21513" grpId="0"/>
      <p:bldP spid="21514" grpId="0"/>
      <p:bldP spid="21515" grpId="0"/>
      <p:bldP spid="21516" grpId="0"/>
      <p:bldP spid="215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IMG_0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295400"/>
            <a:ext cx="40005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822325" y="496888"/>
            <a:ext cx="5853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Сколько цифр 5 ты видишь на рисунке?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88925" y="2478088"/>
            <a:ext cx="202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Ответы: а- 2;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346325" y="2478088"/>
            <a:ext cx="950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б – 5;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336925" y="2478088"/>
            <a:ext cx="938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в – 2;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4327525" y="2478088"/>
            <a:ext cx="887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г – 2;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5318125" y="2478088"/>
            <a:ext cx="801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д - 2</a:t>
            </a:r>
          </a:p>
        </p:txBody>
      </p:sp>
      <p:pic>
        <p:nvPicPr>
          <p:cNvPr id="22539" name="Picture 11" descr="IMG_0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4191000"/>
            <a:ext cx="4114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593725" y="3276600"/>
            <a:ext cx="5781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Какое слово зашифровано на рисунке?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2438400" y="57912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Ответ: пять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4" grpId="0"/>
      <p:bldP spid="22535" grpId="0"/>
      <p:bldP spid="22536" grpId="0"/>
      <p:bldP spid="22537" grpId="0"/>
      <p:bldP spid="22538" grpId="0"/>
      <p:bldP spid="22540" grpId="0"/>
      <p:bldP spid="225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685800" y="1905000"/>
            <a:ext cx="615315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Урок № 1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Приёмы устных вычислений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304800" y="1981200"/>
            <a:ext cx="7172325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Урок № 7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Приёмы письменного вычитания 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в пределах 1000.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65125" y="268288"/>
            <a:ext cx="3052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Сколько получится?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36525" y="877888"/>
            <a:ext cx="53800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Tx/>
              <a:buChar char="-"/>
            </a:pPr>
            <a:r>
              <a:rPr lang="ru-RU" sz="2400"/>
              <a:t> если сложить 46 и половину от 18?</a:t>
            </a:r>
          </a:p>
          <a:p>
            <a:pPr algn="l">
              <a:buFontTx/>
              <a:buChar char="-"/>
            </a:pPr>
            <a:r>
              <a:rPr lang="ru-RU" sz="2400"/>
              <a:t> 58 и третью часть 15?</a:t>
            </a:r>
          </a:p>
          <a:p>
            <a:pPr algn="l">
              <a:buFontTx/>
              <a:buChar char="-"/>
            </a:pPr>
            <a:r>
              <a:rPr lang="ru-RU" sz="2400"/>
              <a:t> 70 и пятую часть от 45?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12725" y="2133600"/>
            <a:ext cx="4322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Вычисли удобным способом: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228600" y="2743200"/>
            <a:ext cx="30908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271 + 125 + 229 + 75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149 + 84 + 155 + 116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288925" y="4002088"/>
            <a:ext cx="496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Какое выражение решено верно?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12725" y="4535488"/>
            <a:ext cx="277018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60 – 39 : 3 </a:t>
            </a:r>
            <a:r>
              <a:rPr lang="ru-RU"/>
              <a:t> • </a:t>
            </a:r>
            <a:r>
              <a:rPr lang="ru-RU" sz="2400"/>
              <a:t>2 = 14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60 – 39 : 3 </a:t>
            </a:r>
            <a:r>
              <a:rPr lang="ru-RU"/>
              <a:t> • </a:t>
            </a:r>
            <a:r>
              <a:rPr lang="ru-RU" sz="2400"/>
              <a:t>2 = 94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60 – 39 : 3 </a:t>
            </a:r>
            <a:r>
              <a:rPr lang="ru-RU"/>
              <a:t> • </a:t>
            </a:r>
            <a:r>
              <a:rPr lang="ru-RU" sz="2400"/>
              <a:t>2 = 34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  <p:bldP spid="27654" grpId="0"/>
      <p:bldP spid="27655" grpId="0"/>
      <p:bldP spid="27656" grpId="0"/>
      <p:bldP spid="2765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IMG_0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95400"/>
            <a:ext cx="42195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65125" y="496888"/>
            <a:ext cx="7000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Сколько цифр 6 ты видишь на каждом рисунке?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0" y="2706688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Ответы: а – 4;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2286000" y="2743200"/>
            <a:ext cx="1358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б – 10;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3581400" y="2743200"/>
            <a:ext cx="1074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в – 4;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4632325" y="2743200"/>
            <a:ext cx="887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г – 2;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5546725" y="2743200"/>
            <a:ext cx="954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д – 4;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1279525" y="3163888"/>
            <a:ext cx="946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е – 5;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2346325" y="3163888"/>
            <a:ext cx="97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ж – 2;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3336925" y="3163888"/>
            <a:ext cx="763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з - 8</a:t>
            </a:r>
          </a:p>
        </p:txBody>
      </p:sp>
      <p:pic>
        <p:nvPicPr>
          <p:cNvPr id="28686" name="Picture 14" descr="IMG_00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4419600"/>
            <a:ext cx="4005263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669925" y="3697288"/>
            <a:ext cx="5781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Какое слово зашифровано на рисунке?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2667000" y="5907088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шесть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2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20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20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2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20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28678" grpId="0"/>
      <p:bldP spid="28679" grpId="0"/>
      <p:bldP spid="28680" grpId="0"/>
      <p:bldP spid="28681" grpId="0"/>
      <p:bldP spid="28682" grpId="0"/>
      <p:bldP spid="28683" grpId="0"/>
      <p:bldP spid="28684" grpId="0"/>
      <p:bldP spid="28685" grpId="0"/>
      <p:bldP spid="28687" grpId="0"/>
      <p:bldP spid="2868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>
            <a:off x="990600" y="2514600"/>
            <a:ext cx="4724400" cy="1504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Урок № 8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Виды треугольников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28600" y="115888"/>
            <a:ext cx="7615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Число в рамке умножь на каждое число в столбце: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838200" y="762000"/>
            <a:ext cx="1143000" cy="457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/>
              <a:t> </a:t>
            </a:r>
          </a:p>
          <a:p>
            <a:r>
              <a:rPr lang="ru-RU"/>
              <a:t>• </a:t>
            </a:r>
            <a:r>
              <a:rPr lang="ru-RU" sz="2400"/>
              <a:t>15</a:t>
            </a:r>
          </a:p>
          <a:p>
            <a:endParaRPr lang="ru-RU" sz="2400"/>
          </a:p>
          <a:p>
            <a:r>
              <a:rPr lang="ru-RU"/>
              <a:t> • </a:t>
            </a:r>
            <a:r>
              <a:rPr lang="ru-RU" sz="2400"/>
              <a:t>11</a:t>
            </a:r>
          </a:p>
          <a:p>
            <a:endParaRPr lang="ru-RU" sz="2400"/>
          </a:p>
          <a:p>
            <a:r>
              <a:rPr lang="ru-RU"/>
              <a:t> • </a:t>
            </a:r>
            <a:r>
              <a:rPr lang="ru-RU" sz="2400"/>
              <a:t>20</a:t>
            </a:r>
          </a:p>
          <a:p>
            <a:endParaRPr lang="ru-RU" sz="2400"/>
          </a:p>
          <a:p>
            <a:r>
              <a:rPr lang="ru-RU"/>
              <a:t> • </a:t>
            </a:r>
            <a:r>
              <a:rPr lang="ru-RU" sz="2400"/>
              <a:t>9</a:t>
            </a:r>
          </a:p>
          <a:p>
            <a:endParaRPr lang="ru-RU" sz="2400"/>
          </a:p>
          <a:p>
            <a:r>
              <a:rPr lang="ru-RU"/>
              <a:t> • </a:t>
            </a:r>
            <a:r>
              <a:rPr lang="ru-RU" sz="2400"/>
              <a:t>13</a:t>
            </a:r>
          </a:p>
          <a:p>
            <a:endParaRPr lang="ru-RU" sz="2400"/>
          </a:p>
          <a:p>
            <a:r>
              <a:rPr lang="ru-RU"/>
              <a:t> •  </a:t>
            </a:r>
            <a:r>
              <a:rPr lang="ru-RU" sz="2400"/>
              <a:t>24</a:t>
            </a:r>
          </a:p>
          <a:p>
            <a:endParaRPr lang="ru-RU" sz="2400"/>
          </a:p>
          <a:p>
            <a:endParaRPr lang="ru-RU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304800" y="685800"/>
            <a:ext cx="685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/>
              <a:t> </a:t>
            </a:r>
            <a:r>
              <a:rPr lang="ru-RU" sz="2400"/>
              <a:t>4</a:t>
            </a:r>
            <a:endParaRPr lang="ru-RU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3657600" y="838200"/>
            <a:ext cx="1143000" cy="449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/>
              <a:t> • </a:t>
            </a:r>
            <a:r>
              <a:rPr lang="ru-RU" sz="2400"/>
              <a:t>6</a:t>
            </a:r>
          </a:p>
          <a:p>
            <a:endParaRPr lang="ru-RU" sz="2400"/>
          </a:p>
          <a:p>
            <a:r>
              <a:rPr lang="ru-RU"/>
              <a:t> •  </a:t>
            </a:r>
            <a:r>
              <a:rPr lang="ru-RU" sz="2400"/>
              <a:t>15</a:t>
            </a:r>
          </a:p>
          <a:p>
            <a:endParaRPr lang="ru-RU" sz="2400"/>
          </a:p>
          <a:p>
            <a:r>
              <a:rPr lang="ru-RU"/>
              <a:t> • </a:t>
            </a:r>
            <a:r>
              <a:rPr lang="ru-RU" sz="2400"/>
              <a:t>7</a:t>
            </a:r>
          </a:p>
          <a:p>
            <a:endParaRPr lang="ru-RU" sz="2400"/>
          </a:p>
          <a:p>
            <a:r>
              <a:rPr lang="ru-RU"/>
              <a:t> • </a:t>
            </a:r>
            <a:r>
              <a:rPr lang="ru-RU" sz="2400"/>
              <a:t>12</a:t>
            </a:r>
          </a:p>
          <a:p>
            <a:endParaRPr lang="ru-RU" sz="2400"/>
          </a:p>
          <a:p>
            <a:r>
              <a:rPr lang="ru-RU"/>
              <a:t> •  </a:t>
            </a:r>
            <a:r>
              <a:rPr lang="ru-RU" sz="2400"/>
              <a:t>50</a:t>
            </a:r>
          </a:p>
          <a:p>
            <a:endParaRPr lang="ru-RU" sz="2400"/>
          </a:p>
          <a:p>
            <a:r>
              <a:rPr lang="ru-RU"/>
              <a:t> • </a:t>
            </a:r>
            <a:r>
              <a:rPr lang="ru-RU" sz="2400"/>
              <a:t>13</a:t>
            </a:r>
            <a:endParaRPr lang="ru-RU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3048000" y="762000"/>
            <a:ext cx="762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/>
              <a:t>5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6248400" y="838200"/>
            <a:ext cx="1066800" cy="449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/>
              <a:t> • </a:t>
            </a:r>
            <a:r>
              <a:rPr lang="ru-RU" sz="2400"/>
              <a:t>8</a:t>
            </a:r>
          </a:p>
          <a:p>
            <a:endParaRPr lang="ru-RU" sz="2400"/>
          </a:p>
          <a:p>
            <a:r>
              <a:rPr lang="ru-RU"/>
              <a:t> •  </a:t>
            </a:r>
            <a:r>
              <a:rPr lang="ru-RU" sz="2400"/>
              <a:t>20</a:t>
            </a:r>
          </a:p>
          <a:p>
            <a:endParaRPr lang="ru-RU" sz="2400"/>
          </a:p>
          <a:p>
            <a:r>
              <a:rPr lang="ru-RU"/>
              <a:t> • </a:t>
            </a:r>
            <a:r>
              <a:rPr lang="ru-RU" sz="2400"/>
              <a:t>6</a:t>
            </a:r>
          </a:p>
          <a:p>
            <a:endParaRPr lang="ru-RU" sz="2400"/>
          </a:p>
          <a:p>
            <a:r>
              <a:rPr lang="ru-RU"/>
              <a:t> • </a:t>
            </a:r>
            <a:r>
              <a:rPr lang="ru-RU" sz="2400"/>
              <a:t>13</a:t>
            </a:r>
          </a:p>
          <a:p>
            <a:endParaRPr lang="ru-RU" sz="2400"/>
          </a:p>
          <a:p>
            <a:r>
              <a:rPr lang="ru-RU"/>
              <a:t> • </a:t>
            </a:r>
            <a:r>
              <a:rPr lang="ru-RU" sz="2400"/>
              <a:t>12</a:t>
            </a:r>
          </a:p>
          <a:p>
            <a:endParaRPr lang="ru-RU" sz="2400"/>
          </a:p>
          <a:p>
            <a:r>
              <a:rPr lang="ru-RU"/>
              <a:t> • </a:t>
            </a:r>
            <a:r>
              <a:rPr lang="ru-RU" sz="2400"/>
              <a:t>16</a:t>
            </a:r>
            <a:endParaRPr lang="ru-RU"/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5715000" y="838200"/>
            <a:ext cx="762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/>
              <a:t>6</a:t>
            </a:r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0" y="54102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60, 44, 80, 36,  52, 96</a:t>
            </a:r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2514600" y="5983288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30, 75, 35, 60, 250, 65</a:t>
            </a: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4495800" y="5297488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48, 120, 36, 78, 72, 96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2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5" grpId="0" animBg="1"/>
      <p:bldP spid="30727" grpId="0" animBg="1"/>
      <p:bldP spid="30729" grpId="0" animBg="1"/>
      <p:bldP spid="30731" grpId="0" animBg="1"/>
      <p:bldP spid="30733" grpId="0" animBg="1"/>
      <p:bldP spid="30735" grpId="0" animBg="1"/>
      <p:bldP spid="30737" grpId="0"/>
      <p:bldP spid="30738" grpId="0"/>
      <p:bldP spid="307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IM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41148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65125" y="496888"/>
            <a:ext cx="5853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Сколько цифр 7 ты видишь на рисунке?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36525" y="2438400"/>
            <a:ext cx="218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Ответы: а – 2;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2308225" y="2438400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/>
              <a:t>б – 4;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3184525" y="2438400"/>
            <a:ext cx="938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в – 2;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098925" y="2401888"/>
            <a:ext cx="887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г – 2;</a:t>
            </a: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5089525" y="2401888"/>
            <a:ext cx="954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д – 2;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1431925" y="2859088"/>
            <a:ext cx="946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е – 4;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2574925" y="2859088"/>
            <a:ext cx="97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ж – 2;</a:t>
            </a: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3641725" y="2859088"/>
            <a:ext cx="933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з - 15</a:t>
            </a:r>
          </a:p>
        </p:txBody>
      </p:sp>
      <p:pic>
        <p:nvPicPr>
          <p:cNvPr id="31758" name="Picture 14" descr="IM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962400"/>
            <a:ext cx="4114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212725" y="3392488"/>
            <a:ext cx="5781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Какое слово зашифровано на рисунке?</a:t>
            </a:r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4860925" y="4916488"/>
            <a:ext cx="2682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Ответ:  семь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2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20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  <p:bldP spid="31750" grpId="0"/>
      <p:bldP spid="31751" grpId="0"/>
      <p:bldP spid="31752" grpId="0"/>
      <p:bldP spid="31753" grpId="0"/>
      <p:bldP spid="31754" grpId="0"/>
      <p:bldP spid="31755" grpId="0"/>
      <p:bldP spid="31756" grpId="0"/>
      <p:bldP spid="31757" grpId="0"/>
      <p:bldP spid="31759" grpId="0"/>
      <p:bldP spid="3176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1447800" y="2362200"/>
            <a:ext cx="44958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Урок № 9.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Решение 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28600" y="344488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Какое число должно быть в последней рамке.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04800" y="1219200"/>
            <a:ext cx="762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/>
              <a:t>9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81000" y="2362200"/>
            <a:ext cx="685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/>
              <a:t>60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457200" y="3581400"/>
            <a:ext cx="685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/>
              <a:t>35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457200" y="4800600"/>
            <a:ext cx="685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/>
              <a:t>3</a:t>
            </a:r>
          </a:p>
        </p:txBody>
      </p:sp>
      <p:sp>
        <p:nvSpPr>
          <p:cNvPr id="33801" name="Oval 9"/>
          <p:cNvSpPr>
            <a:spLocks noChangeArrowheads="1"/>
          </p:cNvSpPr>
          <p:nvPr/>
        </p:nvSpPr>
        <p:spPr bwMode="auto">
          <a:xfrm>
            <a:off x="2438400" y="1219200"/>
            <a:ext cx="6858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3" name="Oval 11"/>
          <p:cNvSpPr>
            <a:spLocks noChangeArrowheads="1"/>
          </p:cNvSpPr>
          <p:nvPr/>
        </p:nvSpPr>
        <p:spPr bwMode="auto">
          <a:xfrm>
            <a:off x="2438400" y="2286000"/>
            <a:ext cx="6858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2438400" y="3581400"/>
            <a:ext cx="6858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2438400" y="4800600"/>
            <a:ext cx="6858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4419600" y="1219200"/>
            <a:ext cx="6858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7" name="Oval 15"/>
          <p:cNvSpPr>
            <a:spLocks noChangeArrowheads="1"/>
          </p:cNvSpPr>
          <p:nvPr/>
        </p:nvSpPr>
        <p:spPr bwMode="auto">
          <a:xfrm>
            <a:off x="4419600" y="2286000"/>
            <a:ext cx="6858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8" name="Oval 16"/>
          <p:cNvSpPr>
            <a:spLocks noChangeArrowheads="1"/>
          </p:cNvSpPr>
          <p:nvPr/>
        </p:nvSpPr>
        <p:spPr bwMode="auto">
          <a:xfrm>
            <a:off x="4495800" y="3505200"/>
            <a:ext cx="6858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09" name="Oval 17"/>
          <p:cNvSpPr>
            <a:spLocks noChangeArrowheads="1"/>
          </p:cNvSpPr>
          <p:nvPr/>
        </p:nvSpPr>
        <p:spPr bwMode="auto">
          <a:xfrm>
            <a:off x="4495800" y="4724400"/>
            <a:ext cx="6858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6477000" y="1143000"/>
            <a:ext cx="838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6400800" y="2209800"/>
            <a:ext cx="762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6477000" y="3505200"/>
            <a:ext cx="762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6477000" y="4724400"/>
            <a:ext cx="8382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>
            <a:off x="1066800" y="1447800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7" name="Line 25"/>
          <p:cNvSpPr>
            <a:spLocks noChangeShapeType="1"/>
          </p:cNvSpPr>
          <p:nvPr/>
        </p:nvSpPr>
        <p:spPr bwMode="auto">
          <a:xfrm>
            <a:off x="3124200" y="1447800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>
            <a:off x="5105400" y="1447800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>
            <a:off x="1066800" y="2590800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>
            <a:off x="3124200" y="2514600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>
            <a:off x="5105400" y="2514600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2" name="Line 30"/>
          <p:cNvSpPr>
            <a:spLocks noChangeShapeType="1"/>
          </p:cNvSpPr>
          <p:nvPr/>
        </p:nvSpPr>
        <p:spPr bwMode="auto">
          <a:xfrm>
            <a:off x="1143000" y="3886200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3" name="Line 31"/>
          <p:cNvSpPr>
            <a:spLocks noChangeShapeType="1"/>
          </p:cNvSpPr>
          <p:nvPr/>
        </p:nvSpPr>
        <p:spPr bwMode="auto">
          <a:xfrm>
            <a:off x="3124200" y="3810000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4" name="Line 32"/>
          <p:cNvSpPr>
            <a:spLocks noChangeShapeType="1"/>
          </p:cNvSpPr>
          <p:nvPr/>
        </p:nvSpPr>
        <p:spPr bwMode="auto">
          <a:xfrm>
            <a:off x="5181600" y="3810000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5" name="Line 33"/>
          <p:cNvSpPr>
            <a:spLocks noChangeShapeType="1"/>
          </p:cNvSpPr>
          <p:nvPr/>
        </p:nvSpPr>
        <p:spPr bwMode="auto">
          <a:xfrm>
            <a:off x="1143000" y="5105400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6" name="Line 34"/>
          <p:cNvSpPr>
            <a:spLocks noChangeShapeType="1"/>
          </p:cNvSpPr>
          <p:nvPr/>
        </p:nvSpPr>
        <p:spPr bwMode="auto">
          <a:xfrm>
            <a:off x="3124200" y="5105400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7" name="Line 35"/>
          <p:cNvSpPr>
            <a:spLocks noChangeShapeType="1"/>
          </p:cNvSpPr>
          <p:nvPr/>
        </p:nvSpPr>
        <p:spPr bwMode="auto">
          <a:xfrm>
            <a:off x="5181600" y="5029200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9" name="Text Box 37"/>
          <p:cNvSpPr txBox="1">
            <a:spLocks noChangeArrowheads="1"/>
          </p:cNvSpPr>
          <p:nvPr/>
        </p:nvSpPr>
        <p:spPr bwMode="auto">
          <a:xfrm>
            <a:off x="1128713" y="14478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 •  </a:t>
            </a:r>
            <a:r>
              <a:rPr lang="ru-RU" sz="2400"/>
              <a:t>10</a:t>
            </a:r>
            <a:endParaRPr lang="ru-RU"/>
          </a:p>
        </p:txBody>
      </p:sp>
      <p:sp>
        <p:nvSpPr>
          <p:cNvPr id="33830" name="Text Box 38"/>
          <p:cNvSpPr txBox="1">
            <a:spLocks noChangeArrowheads="1"/>
          </p:cNvSpPr>
          <p:nvPr/>
        </p:nvSpPr>
        <p:spPr bwMode="auto">
          <a:xfrm>
            <a:off x="3076575" y="1411288"/>
            <a:ext cx="885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- 26</a:t>
            </a:r>
          </a:p>
        </p:txBody>
      </p:sp>
      <p:sp>
        <p:nvSpPr>
          <p:cNvPr id="33831" name="Text Box 39"/>
          <p:cNvSpPr txBox="1">
            <a:spLocks noChangeArrowheads="1"/>
          </p:cNvSpPr>
          <p:nvPr/>
        </p:nvSpPr>
        <p:spPr bwMode="auto">
          <a:xfrm>
            <a:off x="5075238" y="1411288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: 8</a:t>
            </a:r>
          </a:p>
        </p:txBody>
      </p:sp>
      <p:sp>
        <p:nvSpPr>
          <p:cNvPr id="33834" name="Text Box 42"/>
          <p:cNvSpPr txBox="1">
            <a:spLocks noChangeArrowheads="1"/>
          </p:cNvSpPr>
          <p:nvPr/>
        </p:nvSpPr>
        <p:spPr bwMode="auto">
          <a:xfrm>
            <a:off x="1181100" y="2630488"/>
            <a:ext cx="876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: 15</a:t>
            </a:r>
          </a:p>
        </p:txBody>
      </p:sp>
      <p:sp>
        <p:nvSpPr>
          <p:cNvPr id="33835" name="Text Box 43"/>
          <p:cNvSpPr txBox="1">
            <a:spLocks noChangeArrowheads="1"/>
          </p:cNvSpPr>
          <p:nvPr/>
        </p:nvSpPr>
        <p:spPr bwMode="auto">
          <a:xfrm>
            <a:off x="3200400" y="2478088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 •  </a:t>
            </a:r>
            <a:r>
              <a:rPr lang="ru-RU" sz="2400"/>
              <a:t>22</a:t>
            </a:r>
            <a:endParaRPr lang="ru-RU"/>
          </a:p>
        </p:txBody>
      </p:sp>
      <p:sp>
        <p:nvSpPr>
          <p:cNvPr id="33836" name="Text Box 44"/>
          <p:cNvSpPr txBox="1">
            <a:spLocks noChangeArrowheads="1"/>
          </p:cNvSpPr>
          <p:nvPr/>
        </p:nvSpPr>
        <p:spPr bwMode="auto">
          <a:xfrm>
            <a:off x="5181600" y="25146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- 39</a:t>
            </a:r>
          </a:p>
        </p:txBody>
      </p:sp>
      <p:sp>
        <p:nvSpPr>
          <p:cNvPr id="33838" name="Text Box 46"/>
          <p:cNvSpPr txBox="1">
            <a:spLocks noChangeArrowheads="1"/>
          </p:cNvSpPr>
          <p:nvPr/>
        </p:nvSpPr>
        <p:spPr bwMode="auto">
          <a:xfrm>
            <a:off x="1212850" y="3849688"/>
            <a:ext cx="84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 •  </a:t>
            </a:r>
            <a:r>
              <a:rPr lang="ru-RU" sz="2400"/>
              <a:t>2</a:t>
            </a:r>
            <a:endParaRPr lang="ru-RU"/>
          </a:p>
        </p:txBody>
      </p:sp>
      <p:sp>
        <p:nvSpPr>
          <p:cNvPr id="33839" name="Text Box 47"/>
          <p:cNvSpPr txBox="1">
            <a:spLocks noChangeArrowheads="1"/>
          </p:cNvSpPr>
          <p:nvPr/>
        </p:nvSpPr>
        <p:spPr bwMode="auto">
          <a:xfrm>
            <a:off x="3076575" y="3773488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- 16</a:t>
            </a:r>
          </a:p>
        </p:txBody>
      </p:sp>
      <p:sp>
        <p:nvSpPr>
          <p:cNvPr id="33840" name="Text Box 48"/>
          <p:cNvSpPr txBox="1">
            <a:spLocks noChangeArrowheads="1"/>
          </p:cNvSpPr>
          <p:nvPr/>
        </p:nvSpPr>
        <p:spPr bwMode="auto">
          <a:xfrm>
            <a:off x="5151438" y="3773488"/>
            <a:ext cx="868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: 9</a:t>
            </a:r>
          </a:p>
        </p:txBody>
      </p:sp>
      <p:sp>
        <p:nvSpPr>
          <p:cNvPr id="33842" name="Text Box 50"/>
          <p:cNvSpPr txBox="1">
            <a:spLocks noChangeArrowheads="1"/>
          </p:cNvSpPr>
          <p:nvPr/>
        </p:nvSpPr>
        <p:spPr bwMode="auto">
          <a:xfrm>
            <a:off x="1204913" y="5145088"/>
            <a:ext cx="1004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 •  </a:t>
            </a:r>
            <a:r>
              <a:rPr lang="ru-RU" sz="2400"/>
              <a:t>14</a:t>
            </a:r>
            <a:endParaRPr lang="ru-RU"/>
          </a:p>
        </p:txBody>
      </p:sp>
      <p:sp>
        <p:nvSpPr>
          <p:cNvPr id="33843" name="Text Box 51"/>
          <p:cNvSpPr txBox="1">
            <a:spLocks noChangeArrowheads="1"/>
          </p:cNvSpPr>
          <p:nvPr/>
        </p:nvSpPr>
        <p:spPr bwMode="auto">
          <a:xfrm>
            <a:off x="3094038" y="5105400"/>
            <a:ext cx="944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: 6</a:t>
            </a:r>
          </a:p>
        </p:txBody>
      </p:sp>
      <p:sp>
        <p:nvSpPr>
          <p:cNvPr id="33844" name="Text Box 52"/>
          <p:cNvSpPr txBox="1">
            <a:spLocks noChangeArrowheads="1"/>
          </p:cNvSpPr>
          <p:nvPr/>
        </p:nvSpPr>
        <p:spPr bwMode="auto">
          <a:xfrm>
            <a:off x="5181600" y="49530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+ 93</a:t>
            </a:r>
          </a:p>
        </p:txBody>
      </p:sp>
      <p:sp>
        <p:nvSpPr>
          <p:cNvPr id="33845" name="Text Box 53"/>
          <p:cNvSpPr txBox="1">
            <a:spLocks noChangeArrowheads="1"/>
          </p:cNvSpPr>
          <p:nvPr/>
        </p:nvSpPr>
        <p:spPr bwMode="auto">
          <a:xfrm>
            <a:off x="6529388" y="649288"/>
            <a:ext cx="633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>
                <a:solidFill>
                  <a:srgbClr val="FF3300"/>
                </a:solidFill>
              </a:rPr>
              <a:t>8</a:t>
            </a:r>
          </a:p>
        </p:txBody>
      </p:sp>
      <p:sp>
        <p:nvSpPr>
          <p:cNvPr id="33846" name="Text Box 54"/>
          <p:cNvSpPr txBox="1">
            <a:spLocks noChangeArrowheads="1"/>
          </p:cNvSpPr>
          <p:nvPr/>
        </p:nvSpPr>
        <p:spPr bwMode="auto">
          <a:xfrm>
            <a:off x="6445250" y="1716088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>
                <a:solidFill>
                  <a:srgbClr val="FF3300"/>
                </a:solidFill>
              </a:rPr>
              <a:t>49</a:t>
            </a:r>
          </a:p>
        </p:txBody>
      </p:sp>
      <p:sp>
        <p:nvSpPr>
          <p:cNvPr id="33847" name="Text Box 55"/>
          <p:cNvSpPr txBox="1">
            <a:spLocks noChangeArrowheads="1"/>
          </p:cNvSpPr>
          <p:nvPr/>
        </p:nvSpPr>
        <p:spPr bwMode="auto">
          <a:xfrm>
            <a:off x="6529388" y="2935288"/>
            <a:ext cx="481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>
                <a:solidFill>
                  <a:srgbClr val="FF3300"/>
                </a:solidFill>
              </a:rPr>
              <a:t>6</a:t>
            </a:r>
          </a:p>
        </p:txBody>
      </p:sp>
      <p:sp>
        <p:nvSpPr>
          <p:cNvPr id="33848" name="Text Box 56"/>
          <p:cNvSpPr txBox="1">
            <a:spLocks noChangeArrowheads="1"/>
          </p:cNvSpPr>
          <p:nvPr/>
        </p:nvSpPr>
        <p:spPr bwMode="auto">
          <a:xfrm>
            <a:off x="6361113" y="4230688"/>
            <a:ext cx="954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>
                <a:solidFill>
                  <a:srgbClr val="FF3300"/>
                </a:solidFill>
              </a:rPr>
              <a:t>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33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3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20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20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33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33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33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33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3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20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20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2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2000"/>
                                        <p:tgtEl>
                                          <p:spTgt spid="33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8" dur="20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20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2000"/>
                                        <p:tgtEl>
                                          <p:spTgt spid="33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2000"/>
                                        <p:tgtEl>
                                          <p:spTgt spid="3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20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5" dur="2000"/>
                                        <p:tgtEl>
                                          <p:spTgt spid="33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9" dur="2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2" dur="2000"/>
                                        <p:tgtEl>
                                          <p:spTgt spid="33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5" dur="2000"/>
                                        <p:tgtEl>
                                          <p:spTgt spid="3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8" dur="2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1" dur="2000"/>
                                        <p:tgtEl>
                                          <p:spTgt spid="33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4" dur="20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7" dur="20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0" dur="2000"/>
                                        <p:tgtEl>
                                          <p:spTgt spid="33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3" dur="2000"/>
                                        <p:tgtEl>
                                          <p:spTgt spid="3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6" dur="20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1" dur="2000"/>
                                        <p:tgtEl>
                                          <p:spTgt spid="33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  <p:bldP spid="33797" grpId="0" animBg="1"/>
      <p:bldP spid="33798" grpId="0" animBg="1"/>
      <p:bldP spid="33799" grpId="0" animBg="1"/>
      <p:bldP spid="33800" grpId="0" animBg="1"/>
      <p:bldP spid="33801" grpId="0" animBg="1"/>
      <p:bldP spid="33803" grpId="0" animBg="1"/>
      <p:bldP spid="33804" grpId="0" animBg="1"/>
      <p:bldP spid="33805" grpId="0" animBg="1"/>
      <p:bldP spid="33806" grpId="0" animBg="1"/>
      <p:bldP spid="33807" grpId="0" animBg="1"/>
      <p:bldP spid="33808" grpId="0" animBg="1"/>
      <p:bldP spid="33809" grpId="0" animBg="1"/>
      <p:bldP spid="33810" grpId="0" animBg="1"/>
      <p:bldP spid="33811" grpId="0" animBg="1"/>
      <p:bldP spid="33812" grpId="0" animBg="1"/>
      <p:bldP spid="33813" grpId="0" animBg="1"/>
      <p:bldP spid="33816" grpId="0" animBg="1"/>
      <p:bldP spid="33817" grpId="0" animBg="1"/>
      <p:bldP spid="33818" grpId="0" animBg="1"/>
      <p:bldP spid="33819" grpId="0" animBg="1"/>
      <p:bldP spid="33820" grpId="0" animBg="1"/>
      <p:bldP spid="33821" grpId="0" animBg="1"/>
      <p:bldP spid="33822" grpId="0" animBg="1"/>
      <p:bldP spid="33823" grpId="0" animBg="1"/>
      <p:bldP spid="33824" grpId="0" animBg="1"/>
      <p:bldP spid="33825" grpId="0" animBg="1"/>
      <p:bldP spid="33826" grpId="0" animBg="1"/>
      <p:bldP spid="33827" grpId="0" animBg="1"/>
      <p:bldP spid="33829" grpId="0"/>
      <p:bldP spid="33830" grpId="0"/>
      <p:bldP spid="33831" grpId="0"/>
      <p:bldP spid="33834" grpId="0"/>
      <p:bldP spid="33835" grpId="0"/>
      <p:bldP spid="33836" grpId="0"/>
      <p:bldP spid="33838" grpId="0"/>
      <p:bldP spid="33839" grpId="0"/>
      <p:bldP spid="33840" grpId="0"/>
      <p:bldP spid="33842" grpId="0"/>
      <p:bldP spid="33843" grpId="0"/>
      <p:bldP spid="33844" grpId="0"/>
      <p:bldP spid="33845" grpId="0"/>
      <p:bldP spid="33846" grpId="0"/>
      <p:bldP spid="33847" grpId="0"/>
      <p:bldP spid="3384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IMG_0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143000"/>
            <a:ext cx="3995738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17525" y="496888"/>
            <a:ext cx="5853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Сколько цифр 8 ты видишь на рисунке?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212725" y="2401888"/>
            <a:ext cx="218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Ответы: а – 2;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2498725" y="2438400"/>
            <a:ext cx="950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б – 4;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489325" y="2438400"/>
            <a:ext cx="938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в – 5;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4479925" y="2438400"/>
            <a:ext cx="887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г – 2;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5470525" y="2401888"/>
            <a:ext cx="954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д – 3.</a:t>
            </a:r>
          </a:p>
        </p:txBody>
      </p:sp>
      <p:pic>
        <p:nvPicPr>
          <p:cNvPr id="34828" name="Picture 12" descr="IMG_0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4267200"/>
            <a:ext cx="115728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441325" y="3392488"/>
            <a:ext cx="5781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Какое слово зашифровано на рисунке?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152400" y="5715000"/>
            <a:ext cx="7620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Восемь (в букве о написана цифра 7, поэтому получаем </a:t>
            </a:r>
            <a:r>
              <a:rPr lang="ru-RU" sz="2400" i="1"/>
              <a:t>в о семь</a:t>
            </a:r>
            <a:r>
              <a:rPr lang="ru-RU" sz="240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2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  <p:bldP spid="34823" grpId="0"/>
      <p:bldP spid="34824" grpId="0"/>
      <p:bldP spid="34825" grpId="0"/>
      <p:bldP spid="34826" grpId="0"/>
      <p:bldP spid="34827" grpId="0"/>
      <p:bldP spid="34829" grpId="0"/>
      <p:bldP spid="348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1143000" y="1735138"/>
            <a:ext cx="571500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Используемая литература:</a:t>
            </a:r>
          </a:p>
          <a:p>
            <a:endParaRPr lang="ru-RU" b="1"/>
          </a:p>
          <a:p>
            <a:r>
              <a:rPr lang="ru-RU" b="1"/>
              <a:t>1. Т.Е. Целоусова, О.В. Казакова</a:t>
            </a:r>
          </a:p>
          <a:p>
            <a:r>
              <a:rPr lang="ru-RU" b="1"/>
              <a:t>«Поурочные разработки по математике. 3 класс»</a:t>
            </a:r>
          </a:p>
          <a:p>
            <a:r>
              <a:rPr lang="ru-RU" b="1"/>
              <a:t>2. В.И.Жохов, В.Н. Погодин</a:t>
            </a:r>
          </a:p>
          <a:p>
            <a:r>
              <a:rPr lang="ru-RU" b="1"/>
              <a:t>«Математический тренажёр. 3-4 класс»</a:t>
            </a:r>
          </a:p>
          <a:p>
            <a:r>
              <a:rPr lang="ru-RU" b="1"/>
              <a:t>3.С.Н. Олехник, М.К. Потапов</a:t>
            </a:r>
          </a:p>
          <a:p>
            <a:r>
              <a:rPr lang="ru-RU" b="1"/>
              <a:t> «В калейдоскопе чисел от 1 до 10»</a:t>
            </a:r>
          </a:p>
          <a:p>
            <a:r>
              <a:rPr lang="ru-RU" b="1"/>
              <a:t>4. Г.Т. Дьячкова «Математика. Внеклассные занятия в начальной школе»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0" y="420688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Какие ошибки допущены в решении этих выражений?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88925" y="1335088"/>
            <a:ext cx="1895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17 + 26 = 43</a:t>
            </a:r>
          </a:p>
          <a:p>
            <a:pPr algn="l"/>
            <a:r>
              <a:rPr lang="ru-RU" sz="2400"/>
              <a:t>54 – 18 = 36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743200" y="1295400"/>
            <a:ext cx="2057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24 + 49 = 74</a:t>
            </a:r>
          </a:p>
          <a:p>
            <a:pPr algn="l"/>
            <a:r>
              <a:rPr lang="ru-RU" sz="2400"/>
              <a:t>80 – 37 = 33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638800" y="1371600"/>
            <a:ext cx="1981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47 – 27 = 74</a:t>
            </a:r>
          </a:p>
          <a:p>
            <a:pPr algn="l"/>
            <a:r>
              <a:rPr lang="ru-RU" sz="2400"/>
              <a:t>63 – 27 = 36</a:t>
            </a:r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191000" y="1524000"/>
            <a:ext cx="457200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4191000" y="1905000"/>
            <a:ext cx="381000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708525" y="12954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73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4724400" y="1676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43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279525" y="2286000"/>
            <a:ext cx="3887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Арифметический диктант.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136525" y="3048000"/>
            <a:ext cx="4694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1. Увеличь число 40 на 3 сотни.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212725" y="3505200"/>
            <a:ext cx="65325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2. Чему равно уменьшаемое, если разность </a:t>
            </a:r>
          </a:p>
          <a:p>
            <a:pPr algn="l"/>
            <a:r>
              <a:rPr lang="ru-RU" sz="2400"/>
              <a:t>равна 70, а вычитаемое равно 90?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228600" y="4306888"/>
            <a:ext cx="65706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3. Первое слагаемое равно 320, второе – 2. </a:t>
            </a:r>
          </a:p>
          <a:p>
            <a:pPr algn="l"/>
            <a:r>
              <a:rPr lang="ru-RU" sz="2400"/>
              <a:t>Чему равна сумма?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0325" y="5145088"/>
            <a:ext cx="602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4. На сколько число 870 больше числа 1.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136525" y="5602288"/>
            <a:ext cx="6600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5. Во сколько раз число 4 меньше числа 100.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212725" y="6172200"/>
            <a:ext cx="4816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Ответы: 340, 160, 322, 869, 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2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2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2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6150" grpId="0"/>
      <p:bldP spid="6151" grpId="0"/>
      <p:bldP spid="6152" grpId="0" animBg="1"/>
      <p:bldP spid="6153" grpId="0" animBg="1"/>
      <p:bldP spid="6155" grpId="0"/>
      <p:bldP spid="6156" grpId="0"/>
      <p:bldP spid="6157" grpId="0"/>
      <p:bldP spid="6158" grpId="0"/>
      <p:bldP spid="6159" grpId="0"/>
      <p:bldP spid="6160" grpId="0"/>
      <p:bldP spid="6161" grpId="0"/>
      <p:bldP spid="6162" grpId="0"/>
      <p:bldP spid="61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IMG_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143000"/>
            <a:ext cx="411956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28600" y="420688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Сколько цифр 4 ты видишь на каждом рисунке?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0325" y="2554288"/>
            <a:ext cx="202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Ответы: а- 2;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057400" y="25908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б – 2;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971800" y="2554288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в – 5;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794125" y="2554288"/>
            <a:ext cx="887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г – 4;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4708525" y="2590800"/>
            <a:ext cx="1158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д – 8;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851525" y="2590800"/>
            <a:ext cx="946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е – 4;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1355725" y="3011488"/>
            <a:ext cx="979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ж – 4;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2422525" y="3011488"/>
            <a:ext cx="91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з – 2;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413125" y="3011488"/>
            <a:ext cx="946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и – 4;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4556125" y="3011488"/>
            <a:ext cx="909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к – 4.</a:t>
            </a:r>
          </a:p>
        </p:txBody>
      </p:sp>
      <p:pic>
        <p:nvPicPr>
          <p:cNvPr id="7185" name="Picture 17" descr="IMG_0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4419600"/>
            <a:ext cx="4114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533400" y="36576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Какое слово зашифровано на рисунке?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1752600" y="5754688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Ответ: четыре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6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0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5" dur="2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  <p:bldP spid="7176" grpId="0"/>
      <p:bldP spid="7177" grpId="0"/>
      <p:bldP spid="7178" grpId="0"/>
      <p:bldP spid="7179" grpId="0"/>
      <p:bldP spid="7181" grpId="0"/>
      <p:bldP spid="7182" grpId="0"/>
      <p:bldP spid="7183" grpId="0"/>
      <p:bldP spid="7184" grpId="0"/>
      <p:bldP spid="7186" grpId="0"/>
      <p:bldP spid="71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685800" y="2133600"/>
            <a:ext cx="615315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Урок № 2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Приёмы устных вычислений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62000" y="649288"/>
            <a:ext cx="6348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Реши примеры, записывая только ответы: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41325" y="1639888"/>
            <a:ext cx="1004888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12 </a:t>
            </a:r>
            <a:r>
              <a:rPr lang="ru-RU"/>
              <a:t>• </a:t>
            </a:r>
            <a:r>
              <a:rPr lang="ru-RU" sz="2400"/>
              <a:t>5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13 </a:t>
            </a:r>
            <a:r>
              <a:rPr lang="ru-RU"/>
              <a:t>•  </a:t>
            </a:r>
            <a:r>
              <a:rPr lang="ru-RU" sz="2400"/>
              <a:t>6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11 </a:t>
            </a:r>
            <a:r>
              <a:rPr lang="ru-RU"/>
              <a:t>• </a:t>
            </a:r>
            <a:r>
              <a:rPr lang="ru-RU" sz="2400"/>
              <a:t>8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15 </a:t>
            </a:r>
            <a:r>
              <a:rPr lang="ru-RU"/>
              <a:t>• </a:t>
            </a:r>
            <a:r>
              <a:rPr lang="ru-RU" sz="2400"/>
              <a:t> 4</a:t>
            </a:r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803525" y="1600200"/>
            <a:ext cx="9461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96 : 8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77 : 7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50 : 2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34 : 2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165725" y="1563688"/>
            <a:ext cx="1116013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80 : 16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57 : 19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72 : 18</a:t>
            </a:r>
          </a:p>
          <a:p>
            <a:pPr algn="l"/>
            <a:endParaRPr lang="ru-RU" sz="2400"/>
          </a:p>
          <a:p>
            <a:pPr algn="l"/>
            <a:r>
              <a:rPr lang="ru-RU" sz="2400"/>
              <a:t>78 : 13</a:t>
            </a:r>
          </a:p>
          <a:p>
            <a:pPr algn="l"/>
            <a:endParaRPr lang="ru-RU" sz="2400"/>
          </a:p>
          <a:p>
            <a:pPr algn="l"/>
            <a:endParaRPr lang="ru-RU" sz="2400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88925" y="4764088"/>
            <a:ext cx="2833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Проверь решение: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288925" y="5678488"/>
            <a:ext cx="543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60, 78, 88, 60, 12, 11, 25, 17, 5, 3, 4, 6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2" grpId="0"/>
      <p:bldP spid="9223" grpId="0"/>
      <p:bldP spid="9224" grpId="0"/>
      <p:bldP spid="92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193925" y="420688"/>
            <a:ext cx="2125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400"/>
              <a:t>Реши задачи.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36525" y="1258888"/>
            <a:ext cx="76422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l">
              <a:buFontTx/>
              <a:buAutoNum type="arabicPeriod"/>
            </a:pPr>
            <a:r>
              <a:rPr lang="ru-RU" sz="2400"/>
              <a:t>Вчера дети принесли 9 цветков, а сегодня 12.</a:t>
            </a:r>
          </a:p>
          <a:p>
            <a:pPr marL="342900" indent="-342900" algn="l"/>
            <a:r>
              <a:rPr lang="ru-RU" sz="2400"/>
              <a:t>Цветы расставили поровну на три окна. Сколько </a:t>
            </a:r>
          </a:p>
          <a:p>
            <a:pPr marL="342900" indent="-342900" algn="l"/>
            <a:r>
              <a:rPr lang="ru-RU" sz="2400"/>
              <a:t>цветов поставили на каждое окно?</a:t>
            </a:r>
          </a:p>
          <a:p>
            <a:pPr marL="342900" indent="-342900" algn="l"/>
            <a:r>
              <a:rPr lang="ru-RU" sz="2400"/>
              <a:t>2. Лена и Катя сорвали 36 слив. 8 слив они отдали </a:t>
            </a:r>
          </a:p>
          <a:p>
            <a:pPr marL="342900" indent="-342900" algn="l"/>
            <a:r>
              <a:rPr lang="ru-RU" sz="2400"/>
              <a:t>брату, а остальные поделили поровну. Сколько </a:t>
            </a:r>
          </a:p>
          <a:p>
            <a:pPr marL="342900" indent="-342900" algn="l"/>
            <a:r>
              <a:rPr lang="ru-RU" sz="2400"/>
              <a:t>слив получила каждая девочка?</a:t>
            </a:r>
          </a:p>
          <a:p>
            <a:pPr marL="342900" indent="-342900" algn="l"/>
            <a:r>
              <a:rPr lang="ru-RU" sz="2400"/>
              <a:t>3. Ученики измерили отрезок, данный в учебнике. </a:t>
            </a:r>
          </a:p>
          <a:p>
            <a:pPr marL="342900" indent="-342900" algn="l"/>
            <a:r>
              <a:rPr lang="ru-RU" sz="2400"/>
              <a:t>У Светы получилось 1 дм 53 см. У Коли 15 см 3 мм, </a:t>
            </a:r>
          </a:p>
          <a:p>
            <a:pPr marL="342900" indent="-342900" algn="l"/>
            <a:r>
              <a:rPr lang="ru-RU" sz="2400"/>
              <a:t>у Сони 153 мм. Ошиблись ли эти ученики или нет?</a:t>
            </a:r>
          </a:p>
          <a:p>
            <a:pPr marL="342900" indent="-342900" algn="l"/>
            <a:r>
              <a:rPr lang="ru-RU" sz="2400"/>
              <a:t> 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28600" y="5715000"/>
            <a:ext cx="4348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по 7 цветков, по 12 слив, нет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88925" y="5029200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Проверь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533400" y="1752600"/>
            <a:ext cx="630555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Урок № 3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Приёмы устного сложения и вычитания</a:t>
            </a:r>
          </a:p>
          <a:p>
            <a:r>
              <a:rPr lang="ru-RU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Arial"/>
                <a:cs typeface="Arial"/>
              </a:rPr>
              <a:t> в пределах 1000.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0" y="420688"/>
            <a:ext cx="63484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 1. Дополни до 100 каждое из этих чисел:</a:t>
            </a:r>
          </a:p>
          <a:p>
            <a:pPr algn="l"/>
            <a:r>
              <a:rPr lang="ru-RU" sz="2400"/>
              <a:t>40, 20. 90, 60, 70, 50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0" y="1447800"/>
            <a:ext cx="617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2. Дополни до 400 числа: 340, 370, 360.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0" y="2057400"/>
            <a:ext cx="6619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3. Дополни до 800 числа: 760, 750, 730, 790.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0" y="2630488"/>
            <a:ext cx="7515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4. Каждое из чисел уменьши на 50: 110, 120, 130, </a:t>
            </a:r>
          </a:p>
          <a:p>
            <a:pPr algn="l"/>
            <a:r>
              <a:rPr lang="ru-RU" sz="2400"/>
              <a:t>140, 150, 160, 170.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3505200"/>
            <a:ext cx="754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5. Каждое из чисел уменьши на 50: 110, 120, 130, </a:t>
            </a:r>
          </a:p>
          <a:p>
            <a:pPr algn="l"/>
            <a:r>
              <a:rPr lang="ru-RU" sz="2400"/>
              <a:t>140, 150, 160, 170.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52400" y="4684713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ru-RU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0" y="4684713"/>
            <a:ext cx="45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ru-RU"/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0" y="4572000"/>
            <a:ext cx="7391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6. Каждое из чисел уменьши на 60: 110, 120, 130, </a:t>
            </a:r>
          </a:p>
          <a:p>
            <a:pPr algn="l"/>
            <a:r>
              <a:rPr lang="ru-RU" sz="2400"/>
              <a:t>140, 150, 160, 170.</a:t>
            </a:r>
          </a:p>
          <a:p>
            <a:pPr algn="l"/>
            <a:endParaRPr lang="ru-RU" sz="2400"/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0" y="5562600"/>
            <a:ext cx="7543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400"/>
              <a:t>7. Каждое из чисел уменьши на 70: 110, 120, 130, </a:t>
            </a:r>
          </a:p>
          <a:p>
            <a:pPr algn="l"/>
            <a:r>
              <a:rPr lang="ru-RU" sz="2400"/>
              <a:t>140, 150, 160, 170.</a:t>
            </a:r>
          </a:p>
          <a:p>
            <a:pPr algn="l"/>
            <a:endParaRPr lang="ru-RU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346</TotalTime>
  <Words>1679</Words>
  <Application>Microsoft PowerPoint</Application>
  <PresentationFormat>Экран (4:3)</PresentationFormat>
  <Paragraphs>324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Arial</vt:lpstr>
      <vt:lpstr>Кимоно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Anatoliy</dc:creator>
  <cp:lastModifiedBy>Anatoliy</cp:lastModifiedBy>
  <cp:revision>8</cp:revision>
  <cp:lastPrinted>1601-01-01T00:00:00Z</cp:lastPrinted>
  <dcterms:created xsi:type="dcterms:W3CDTF">1601-01-01T00:00:00Z</dcterms:created>
  <dcterms:modified xsi:type="dcterms:W3CDTF">2011-10-26T11:42:45Z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