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72" r:id="rId8"/>
    <p:sldId id="263" r:id="rId9"/>
    <p:sldId id="264" r:id="rId10"/>
    <p:sldId id="269" r:id="rId11"/>
    <p:sldId id="270" r:id="rId12"/>
    <p:sldId id="271" r:id="rId13"/>
    <p:sldId id="273" r:id="rId14"/>
    <p:sldId id="265" r:id="rId15"/>
    <p:sldId id="266" r:id="rId16"/>
    <p:sldId id="268" r:id="rId17"/>
    <p:sldId id="274" r:id="rId18"/>
    <p:sldId id="279" r:id="rId19"/>
    <p:sldId id="280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-156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4_5">
  <dgm:title val=""/>
  <dgm:desc val=""/>
  <dgm:catLst>
    <dgm:cat type="accent4" pri="11500"/>
  </dgm:catLst>
  <dgm:styleLbl name="node0">
    <dgm:fillClrLst meth="cycle">
      <a:schemeClr val="accent4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>
        <a:alpha val="9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>
        <a:alpha val="90000"/>
      </a:schemeClr>
      <a:schemeClr val="accent4">
        <a:alpha val="5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/>
    <dgm:txEffectClrLst/>
  </dgm:styleLbl>
  <dgm:styleLbl name="lnNode1">
    <dgm:fillClrLst>
      <a:schemeClr val="accent4">
        <a:shade val="90000"/>
      </a:schemeClr>
      <a:schemeClr val="accent4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shade val="80000"/>
        <a:alpha val="50000"/>
      </a:schemeClr>
      <a:schemeClr val="accent4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  <a:alpha val="90000"/>
      </a:schemeClr>
      <a:schemeClr val="accent4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fgSibTrans2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bgSibTrans2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sibTrans1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4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alpha val="90000"/>
        <a:tint val="40000"/>
      </a:schemeClr>
      <a:schemeClr val="accent4">
        <a:alpha val="5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C739728-6A67-403A-A51B-ADAF6A52ECD3}" type="doc">
      <dgm:prSet loTypeId="urn:microsoft.com/office/officeart/2005/8/layout/chart3" loCatId="relationship" qsTypeId="urn:microsoft.com/office/officeart/2005/8/quickstyle/simple3" qsCatId="simple" csTypeId="urn:microsoft.com/office/officeart/2005/8/colors/accent4_5" csCatId="accent4" phldr="1"/>
      <dgm:spPr/>
    </dgm:pt>
    <dgm:pt modelId="{59B7BFD6-CF73-4918-B622-7577D33E1CB8}">
      <dgm:prSet phldrT="[Текст]" custT="1"/>
      <dgm:spPr/>
      <dgm:t>
        <a:bodyPr/>
        <a:lstStyle/>
        <a:p>
          <a:r>
            <a:rPr lang="ru-RU" sz="2000" b="1" i="1" dirty="0" smtClean="0">
              <a:solidFill>
                <a:srgbClr val="7030A0"/>
              </a:solidFill>
            </a:rPr>
            <a:t>Гипотеза: </a:t>
          </a:r>
          <a:r>
            <a:rPr lang="ru-RU" sz="1600" dirty="0" smtClean="0"/>
            <a:t>предположим, что  использование проектной методики на уроках русского языка и во внеурочное время в работе с младшими школьниками  обеспечивает высокий уровень сформированности коммуникативных компетенций обучающихся.</a:t>
          </a:r>
          <a:endParaRPr lang="ru-RU" sz="1600" dirty="0"/>
        </a:p>
      </dgm:t>
    </dgm:pt>
    <dgm:pt modelId="{312A17A9-F51B-4E52-BB5B-543C2243957A}" type="parTrans" cxnId="{EE6F8C96-F0DF-42D1-AA86-98DEF499BB59}">
      <dgm:prSet/>
      <dgm:spPr/>
      <dgm:t>
        <a:bodyPr/>
        <a:lstStyle/>
        <a:p>
          <a:endParaRPr lang="ru-RU"/>
        </a:p>
      </dgm:t>
    </dgm:pt>
    <dgm:pt modelId="{7AD507B7-AD66-4F87-96D2-DCDEC2895025}" type="sibTrans" cxnId="{EE6F8C96-F0DF-42D1-AA86-98DEF499BB59}">
      <dgm:prSet/>
      <dgm:spPr/>
      <dgm:t>
        <a:bodyPr/>
        <a:lstStyle/>
        <a:p>
          <a:endParaRPr lang="ru-RU"/>
        </a:p>
      </dgm:t>
    </dgm:pt>
    <dgm:pt modelId="{8A08A4C9-F1C9-478F-B5C4-0190CAB9E56D}">
      <dgm:prSet phldrT="[Текст]"/>
      <dgm:spPr/>
      <dgm:t>
        <a:bodyPr/>
        <a:lstStyle/>
        <a:p>
          <a:r>
            <a:rPr lang="ru-RU" b="1" i="1" dirty="0" smtClean="0">
              <a:solidFill>
                <a:srgbClr val="7030A0"/>
              </a:solidFill>
            </a:rPr>
            <a:t>Предмет исследования:</a:t>
          </a:r>
          <a:r>
            <a:rPr lang="ru-RU" dirty="0" smtClean="0">
              <a:solidFill>
                <a:srgbClr val="7030A0"/>
              </a:solidFill>
            </a:rPr>
            <a:t> </a:t>
          </a:r>
          <a:r>
            <a:rPr lang="ru-RU" dirty="0" smtClean="0"/>
            <a:t>проектно-исследовательская деятельность учащихся.</a:t>
          </a:r>
          <a:endParaRPr lang="ru-RU" dirty="0"/>
        </a:p>
      </dgm:t>
    </dgm:pt>
    <dgm:pt modelId="{67CB32AF-26FD-40E8-84B8-FA951436AC68}" type="parTrans" cxnId="{BED2CF16-838E-4A8C-87F9-D32A6C7CBB67}">
      <dgm:prSet/>
      <dgm:spPr/>
      <dgm:t>
        <a:bodyPr/>
        <a:lstStyle/>
        <a:p>
          <a:endParaRPr lang="ru-RU"/>
        </a:p>
      </dgm:t>
    </dgm:pt>
    <dgm:pt modelId="{50201F03-D5A8-45D0-AC95-45B207D73E60}" type="sibTrans" cxnId="{BED2CF16-838E-4A8C-87F9-D32A6C7CBB67}">
      <dgm:prSet/>
      <dgm:spPr/>
      <dgm:t>
        <a:bodyPr/>
        <a:lstStyle/>
        <a:p>
          <a:endParaRPr lang="ru-RU"/>
        </a:p>
      </dgm:t>
    </dgm:pt>
    <dgm:pt modelId="{BECC06AF-CCA8-4DFB-9674-5327BCE6C9F5}">
      <dgm:prSet phldrT="[Текст]" custT="1"/>
      <dgm:spPr/>
      <dgm:t>
        <a:bodyPr/>
        <a:lstStyle/>
        <a:p>
          <a:r>
            <a:rPr lang="ru-RU" sz="2000" b="1" i="1" dirty="0" smtClean="0">
              <a:solidFill>
                <a:srgbClr val="7030A0"/>
              </a:solidFill>
            </a:rPr>
            <a:t>Объект исследования: </a:t>
          </a:r>
          <a:r>
            <a:rPr lang="ru-RU" sz="2000" b="1" i="1" dirty="0" smtClean="0"/>
            <a:t>образовательный процесс, направленный на</a:t>
          </a:r>
          <a:r>
            <a:rPr lang="ru-RU" sz="2000" dirty="0" smtClean="0"/>
            <a:t> формирование коммуникативных компетенций.</a:t>
          </a:r>
          <a:endParaRPr lang="ru-RU" sz="2000" dirty="0"/>
        </a:p>
      </dgm:t>
    </dgm:pt>
    <dgm:pt modelId="{E2585DC9-388E-4A2B-981B-1AEBB101B8A8}" type="parTrans" cxnId="{82CB0933-5C25-4AD9-9C27-5BAC2FFE713B}">
      <dgm:prSet/>
      <dgm:spPr/>
      <dgm:t>
        <a:bodyPr/>
        <a:lstStyle/>
        <a:p>
          <a:endParaRPr lang="ru-RU"/>
        </a:p>
      </dgm:t>
    </dgm:pt>
    <dgm:pt modelId="{7E2B390D-0307-4189-9F53-C129375C8159}" type="sibTrans" cxnId="{82CB0933-5C25-4AD9-9C27-5BAC2FFE713B}">
      <dgm:prSet/>
      <dgm:spPr/>
      <dgm:t>
        <a:bodyPr/>
        <a:lstStyle/>
        <a:p>
          <a:endParaRPr lang="ru-RU"/>
        </a:p>
      </dgm:t>
    </dgm:pt>
    <dgm:pt modelId="{1807D6B5-B5FC-4D4E-A8F5-021C30011400}" type="pres">
      <dgm:prSet presAssocID="{EC739728-6A67-403A-A51B-ADAF6A52ECD3}" presName="compositeShape" presStyleCnt="0">
        <dgm:presLayoutVars>
          <dgm:chMax val="7"/>
          <dgm:dir/>
          <dgm:resizeHandles val="exact"/>
        </dgm:presLayoutVars>
      </dgm:prSet>
      <dgm:spPr/>
    </dgm:pt>
    <dgm:pt modelId="{F02DED24-BF1B-48A2-90BB-A329F0FDD297}" type="pres">
      <dgm:prSet presAssocID="{EC739728-6A67-403A-A51B-ADAF6A52ECD3}" presName="wedge1" presStyleLbl="node1" presStyleIdx="0" presStyleCnt="3" custScaleX="159237"/>
      <dgm:spPr/>
      <dgm:t>
        <a:bodyPr/>
        <a:lstStyle/>
        <a:p>
          <a:endParaRPr lang="ru-RU"/>
        </a:p>
      </dgm:t>
    </dgm:pt>
    <dgm:pt modelId="{A2675FC8-A298-482D-8D2F-5F05453D330D}" type="pres">
      <dgm:prSet presAssocID="{EC739728-6A67-403A-A51B-ADAF6A52ECD3}" presName="wedge1Tx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CBF3F09-8E6F-4475-BDB5-8BC28380A06B}" type="pres">
      <dgm:prSet presAssocID="{EC739728-6A67-403A-A51B-ADAF6A52ECD3}" presName="wedge2" presStyleLbl="node1" presStyleIdx="1" presStyleCnt="3"/>
      <dgm:spPr/>
      <dgm:t>
        <a:bodyPr/>
        <a:lstStyle/>
        <a:p>
          <a:endParaRPr lang="ru-RU"/>
        </a:p>
      </dgm:t>
    </dgm:pt>
    <dgm:pt modelId="{5E184C20-1CC4-4576-B3F8-03EA4AA7076F}" type="pres">
      <dgm:prSet presAssocID="{EC739728-6A67-403A-A51B-ADAF6A52ECD3}" presName="wedge2Tx" presStyleLbl="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F46369A-9737-4E17-86ED-F86785BCA3D6}" type="pres">
      <dgm:prSet presAssocID="{EC739728-6A67-403A-A51B-ADAF6A52ECD3}" presName="wedge3" presStyleLbl="node1" presStyleIdx="2" presStyleCnt="3" custScaleX="119900"/>
      <dgm:spPr/>
      <dgm:t>
        <a:bodyPr/>
        <a:lstStyle/>
        <a:p>
          <a:endParaRPr lang="ru-RU"/>
        </a:p>
      </dgm:t>
    </dgm:pt>
    <dgm:pt modelId="{68570BAB-CA3F-407A-B8BA-EAEF6D19E6CA}" type="pres">
      <dgm:prSet presAssocID="{EC739728-6A67-403A-A51B-ADAF6A52ECD3}" presName="wedge3Tx" presStyleLbl="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BED2CF16-838E-4A8C-87F9-D32A6C7CBB67}" srcId="{EC739728-6A67-403A-A51B-ADAF6A52ECD3}" destId="{8A08A4C9-F1C9-478F-B5C4-0190CAB9E56D}" srcOrd="1" destOrd="0" parTransId="{67CB32AF-26FD-40E8-84B8-FA951436AC68}" sibTransId="{50201F03-D5A8-45D0-AC95-45B207D73E60}"/>
    <dgm:cxn modelId="{0C2E2CC4-95AA-424D-AF32-A0021C673A22}" type="presOf" srcId="{BECC06AF-CCA8-4DFB-9674-5327BCE6C9F5}" destId="{68570BAB-CA3F-407A-B8BA-EAEF6D19E6CA}" srcOrd="1" destOrd="0" presId="urn:microsoft.com/office/officeart/2005/8/layout/chart3"/>
    <dgm:cxn modelId="{82CB0933-5C25-4AD9-9C27-5BAC2FFE713B}" srcId="{EC739728-6A67-403A-A51B-ADAF6A52ECD3}" destId="{BECC06AF-CCA8-4DFB-9674-5327BCE6C9F5}" srcOrd="2" destOrd="0" parTransId="{E2585DC9-388E-4A2B-981B-1AEBB101B8A8}" sibTransId="{7E2B390D-0307-4189-9F53-C129375C8159}"/>
    <dgm:cxn modelId="{22ACE187-0D11-44C6-95C1-B4AC7B4C959E}" type="presOf" srcId="{8A08A4C9-F1C9-478F-B5C4-0190CAB9E56D}" destId="{4CBF3F09-8E6F-4475-BDB5-8BC28380A06B}" srcOrd="0" destOrd="0" presId="urn:microsoft.com/office/officeart/2005/8/layout/chart3"/>
    <dgm:cxn modelId="{E6480A19-2AA6-4060-82E0-B1A57A71D725}" type="presOf" srcId="{EC739728-6A67-403A-A51B-ADAF6A52ECD3}" destId="{1807D6B5-B5FC-4D4E-A8F5-021C30011400}" srcOrd="0" destOrd="0" presId="urn:microsoft.com/office/officeart/2005/8/layout/chart3"/>
    <dgm:cxn modelId="{EE6F8C96-F0DF-42D1-AA86-98DEF499BB59}" srcId="{EC739728-6A67-403A-A51B-ADAF6A52ECD3}" destId="{59B7BFD6-CF73-4918-B622-7577D33E1CB8}" srcOrd="0" destOrd="0" parTransId="{312A17A9-F51B-4E52-BB5B-543C2243957A}" sibTransId="{7AD507B7-AD66-4F87-96D2-DCDEC2895025}"/>
    <dgm:cxn modelId="{2957F734-F508-4DF6-9E20-357FA4919D52}" type="presOf" srcId="{BECC06AF-CCA8-4DFB-9674-5327BCE6C9F5}" destId="{9F46369A-9737-4E17-86ED-F86785BCA3D6}" srcOrd="0" destOrd="0" presId="urn:microsoft.com/office/officeart/2005/8/layout/chart3"/>
    <dgm:cxn modelId="{948E7871-751E-4810-A9C4-5EEEBB10C63E}" type="presOf" srcId="{8A08A4C9-F1C9-478F-B5C4-0190CAB9E56D}" destId="{5E184C20-1CC4-4576-B3F8-03EA4AA7076F}" srcOrd="1" destOrd="0" presId="urn:microsoft.com/office/officeart/2005/8/layout/chart3"/>
    <dgm:cxn modelId="{6D95083C-79A8-4CAA-B625-CB1BD563A680}" type="presOf" srcId="{59B7BFD6-CF73-4918-B622-7577D33E1CB8}" destId="{A2675FC8-A298-482D-8D2F-5F05453D330D}" srcOrd="1" destOrd="0" presId="urn:microsoft.com/office/officeart/2005/8/layout/chart3"/>
    <dgm:cxn modelId="{CBE163F6-8B3D-4959-BB76-C43330FDAA8C}" type="presOf" srcId="{59B7BFD6-CF73-4918-B622-7577D33E1CB8}" destId="{F02DED24-BF1B-48A2-90BB-A329F0FDD297}" srcOrd="0" destOrd="0" presId="urn:microsoft.com/office/officeart/2005/8/layout/chart3"/>
    <dgm:cxn modelId="{C41A53E8-A8DA-4DFA-89AC-63B99DD07030}" type="presParOf" srcId="{1807D6B5-B5FC-4D4E-A8F5-021C30011400}" destId="{F02DED24-BF1B-48A2-90BB-A329F0FDD297}" srcOrd="0" destOrd="0" presId="urn:microsoft.com/office/officeart/2005/8/layout/chart3"/>
    <dgm:cxn modelId="{8DCD7DF1-FB7A-4F5A-8A91-E79F8CB8ADB7}" type="presParOf" srcId="{1807D6B5-B5FC-4D4E-A8F5-021C30011400}" destId="{A2675FC8-A298-482D-8D2F-5F05453D330D}" srcOrd="1" destOrd="0" presId="urn:microsoft.com/office/officeart/2005/8/layout/chart3"/>
    <dgm:cxn modelId="{4640F6B2-2539-401C-82BF-2938CEB82035}" type="presParOf" srcId="{1807D6B5-B5FC-4D4E-A8F5-021C30011400}" destId="{4CBF3F09-8E6F-4475-BDB5-8BC28380A06B}" srcOrd="2" destOrd="0" presId="urn:microsoft.com/office/officeart/2005/8/layout/chart3"/>
    <dgm:cxn modelId="{D1CC354E-62B9-4916-896F-F17C63CCE0BA}" type="presParOf" srcId="{1807D6B5-B5FC-4D4E-A8F5-021C30011400}" destId="{5E184C20-1CC4-4576-B3F8-03EA4AA7076F}" srcOrd="3" destOrd="0" presId="urn:microsoft.com/office/officeart/2005/8/layout/chart3"/>
    <dgm:cxn modelId="{4CECFFEC-FD7E-4488-BB6C-82725A94CD1A}" type="presParOf" srcId="{1807D6B5-B5FC-4D4E-A8F5-021C30011400}" destId="{9F46369A-9737-4E17-86ED-F86785BCA3D6}" srcOrd="4" destOrd="0" presId="urn:microsoft.com/office/officeart/2005/8/layout/chart3"/>
    <dgm:cxn modelId="{0A44A52C-B400-469E-A4EA-01850BA81171}" type="presParOf" srcId="{1807D6B5-B5FC-4D4E-A8F5-021C30011400}" destId="{68570BAB-CA3F-407A-B8BA-EAEF6D19E6CA}" srcOrd="5" destOrd="0" presId="urn:microsoft.com/office/officeart/2005/8/layout/chart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F02DED24-BF1B-48A2-90BB-A329F0FDD297}">
      <dsp:nvSpPr>
        <dsp:cNvPr id="0" name=""/>
        <dsp:cNvSpPr/>
      </dsp:nvSpPr>
      <dsp:spPr>
        <a:xfrm>
          <a:off x="-121739" y="462914"/>
          <a:ext cx="9173197" cy="5760720"/>
        </a:xfrm>
        <a:prstGeom prst="pie">
          <a:avLst>
            <a:gd name="adj1" fmla="val 16200000"/>
            <a:gd name="adj2" fmla="val 1800000"/>
          </a:avLst>
        </a:prstGeom>
        <a:gradFill rotWithShape="0">
          <a:gsLst>
            <a:gs pos="0">
              <a:schemeClr val="accent4">
                <a:alpha val="9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4">
                <a:alpha val="9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4">
                <a:alpha val="9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i="1" kern="1200" dirty="0" smtClean="0">
              <a:solidFill>
                <a:srgbClr val="7030A0"/>
              </a:solidFill>
            </a:rPr>
            <a:t>Гипотеза: </a:t>
          </a:r>
          <a:r>
            <a:rPr lang="ru-RU" sz="1600" kern="1200" dirty="0" smtClean="0"/>
            <a:t>предположим, что  использование проектной методики на уроках русского языка и во внеурочное время в работе с младшими школьниками  обеспечивает высокий уровень сформированности коммуникативных компетенций обучающихся.</a:t>
          </a:r>
          <a:endParaRPr lang="ru-RU" sz="1600" kern="1200" dirty="0"/>
        </a:p>
      </dsp:txBody>
      <dsp:txXfrm>
        <a:off x="4865640" y="1525904"/>
        <a:ext cx="3112334" cy="1920240"/>
      </dsp:txXfrm>
    </dsp:sp>
    <dsp:sp modelId="{4CBF3F09-8E6F-4475-BDB5-8BC28380A06B}">
      <dsp:nvSpPr>
        <dsp:cNvPr id="0" name=""/>
        <dsp:cNvSpPr/>
      </dsp:nvSpPr>
      <dsp:spPr>
        <a:xfrm>
          <a:off x="1287547" y="634364"/>
          <a:ext cx="5760720" cy="5760720"/>
        </a:xfrm>
        <a:prstGeom prst="pie">
          <a:avLst>
            <a:gd name="adj1" fmla="val 1800000"/>
            <a:gd name="adj2" fmla="val 9000000"/>
          </a:avLst>
        </a:prstGeom>
        <a:gradFill rotWithShape="0">
          <a:gsLst>
            <a:gs pos="0">
              <a:schemeClr val="accent4">
                <a:alpha val="90000"/>
                <a:hueOff val="0"/>
                <a:satOff val="0"/>
                <a:lumOff val="0"/>
                <a:alphaOff val="-20000"/>
                <a:tint val="50000"/>
                <a:satMod val="300000"/>
              </a:schemeClr>
            </a:gs>
            <a:gs pos="35000">
              <a:schemeClr val="accent4">
                <a:alpha val="90000"/>
                <a:hueOff val="0"/>
                <a:satOff val="0"/>
                <a:lumOff val="0"/>
                <a:alphaOff val="-20000"/>
                <a:tint val="37000"/>
                <a:satMod val="300000"/>
              </a:schemeClr>
            </a:gs>
            <a:gs pos="100000">
              <a:schemeClr val="accent4">
                <a:alpha val="90000"/>
                <a:hueOff val="0"/>
                <a:satOff val="0"/>
                <a:lumOff val="0"/>
                <a:alphaOff val="-2000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i="1" kern="1200" dirty="0" smtClean="0">
              <a:solidFill>
                <a:srgbClr val="7030A0"/>
              </a:solidFill>
            </a:rPr>
            <a:t>Предмет исследования:</a:t>
          </a:r>
          <a:r>
            <a:rPr lang="ru-RU" sz="2000" kern="1200" dirty="0" smtClean="0">
              <a:solidFill>
                <a:srgbClr val="7030A0"/>
              </a:solidFill>
            </a:rPr>
            <a:t> </a:t>
          </a:r>
          <a:r>
            <a:rPr lang="ru-RU" sz="2000" kern="1200" dirty="0" smtClean="0"/>
            <a:t>проектно-исследовательская деятельность учащихся.</a:t>
          </a:r>
          <a:endParaRPr lang="ru-RU" sz="2000" kern="1200" dirty="0"/>
        </a:p>
      </dsp:txBody>
      <dsp:txXfrm>
        <a:off x="2864887" y="4269105"/>
        <a:ext cx="2606040" cy="1783080"/>
      </dsp:txXfrm>
    </dsp:sp>
    <dsp:sp modelId="{9F46369A-9737-4E17-86ED-F86785BCA3D6}">
      <dsp:nvSpPr>
        <dsp:cNvPr id="0" name=""/>
        <dsp:cNvSpPr/>
      </dsp:nvSpPr>
      <dsp:spPr>
        <a:xfrm>
          <a:off x="714355" y="634364"/>
          <a:ext cx="6907103" cy="5760720"/>
        </a:xfrm>
        <a:prstGeom prst="pie">
          <a:avLst>
            <a:gd name="adj1" fmla="val 9000000"/>
            <a:gd name="adj2" fmla="val 16200000"/>
          </a:avLst>
        </a:prstGeom>
        <a:gradFill rotWithShape="0">
          <a:gsLst>
            <a:gs pos="0">
              <a:schemeClr val="accent4">
                <a:alpha val="90000"/>
                <a:hueOff val="0"/>
                <a:satOff val="0"/>
                <a:lumOff val="0"/>
                <a:alphaOff val="-40000"/>
                <a:tint val="50000"/>
                <a:satMod val="300000"/>
              </a:schemeClr>
            </a:gs>
            <a:gs pos="35000">
              <a:schemeClr val="accent4">
                <a:alpha val="90000"/>
                <a:hueOff val="0"/>
                <a:satOff val="0"/>
                <a:lumOff val="0"/>
                <a:alphaOff val="-40000"/>
                <a:tint val="37000"/>
                <a:satMod val="300000"/>
              </a:schemeClr>
            </a:gs>
            <a:gs pos="100000">
              <a:schemeClr val="accent4">
                <a:alpha val="90000"/>
                <a:hueOff val="0"/>
                <a:satOff val="0"/>
                <a:lumOff val="0"/>
                <a:alphaOff val="-4000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i="1" kern="1200" dirty="0" smtClean="0">
              <a:solidFill>
                <a:srgbClr val="7030A0"/>
              </a:solidFill>
            </a:rPr>
            <a:t>Объект исследования: </a:t>
          </a:r>
          <a:r>
            <a:rPr lang="ru-RU" sz="2000" b="1" i="1" kern="1200" dirty="0" smtClean="0"/>
            <a:t>образовательный процесс, направленный на</a:t>
          </a:r>
          <a:r>
            <a:rPr lang="ru-RU" sz="2000" kern="1200" dirty="0" smtClean="0"/>
            <a:t> формирование коммуникативных компетенций.</a:t>
          </a:r>
          <a:endParaRPr lang="ru-RU" sz="2000" kern="1200" dirty="0"/>
        </a:p>
      </dsp:txBody>
      <dsp:txXfrm>
        <a:off x="1454402" y="1765934"/>
        <a:ext cx="2343481" cy="192024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art3">
  <dgm:title val=""/>
  <dgm:desc val=""/>
  <dgm:catLst>
    <dgm:cat type="relationship" pri="27000"/>
    <dgm:cat type="cycle" pri="8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ompositeShape">
    <dgm:varLst>
      <dgm:chMax val="7"/>
      <dgm:dir/>
      <dgm:resizeHandles val="exact"/>
    </dgm:varLst>
    <dgm:alg type="composite">
      <dgm:param type="horzAlign" val="ctr"/>
      <dgm:param type="vertAlign" val="mid"/>
      <dgm:param type="ar" val="1"/>
    </dgm:alg>
    <dgm:presOf/>
    <dgm:shape xmlns:r="http://schemas.openxmlformats.org/officeDocument/2006/relationships" r:blip="">
      <dgm:adjLst/>
    </dgm:shape>
    <dgm:choose name="Name0">
      <dgm:if name="Name1" axis="ch" ptType="node" func="cnt" op="equ" val="1">
        <dgm:constrLst>
          <dgm:constr type="l" for="ch" forName="wedge1" refType="w" fact="0.08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wedge1Tx" refType="w" fact="0.205"/>
          <dgm:constr type="t" for="ch" forName="wedge1Tx" refType="h" fact="0.205"/>
          <dgm:constr type="w" for="ch" forName="wedge1Tx" refType="w" fact="0.59"/>
          <dgm:constr type="h" for="ch" forName="wedge1Tx" refType="h" fact="0.59"/>
          <dgm:constr type="primFontSz" for="ch" ptType="node" op="equ"/>
        </dgm:constrLst>
      </dgm:if>
      <dgm:if name="Name2" axis="ch" ptType="node" func="cnt" op="equ" val="2">
        <dgm:constrLst>
          <dgm:constr type="l" for="ch" forName="wedge1" refType="w" fact="0.1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wedge1Tx" refType="w" fact="0.52"/>
          <dgm:constr type="t" for="ch" forName="wedge1Tx" refType="h" fact="0.205"/>
          <dgm:constr type="w" for="ch" forName="wedge1Tx" refType="w" fact="0.295"/>
          <dgm:constr type="h" for="ch" forName="wedge1Tx" refType="h" fact="0.59"/>
          <dgm:constr type="l" for="ch" forName="wedge2" refType="w" fact="0.08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wedge2Tx" refType="w" fact="0.2"/>
          <dgm:constr type="t" for="ch" forName="wedge2Tx" refType="h" fact="0.205"/>
          <dgm:constr type="w" for="ch" forName="wedge2Tx" refType="w" fact="0.295"/>
          <dgm:constr type="h" for="ch" forName="wedge2Tx" refType="h" fact="0.59"/>
          <dgm:constr type="primFontSz" for="ch" ptType="node" op="equ"/>
        </dgm:constrLst>
      </dgm:if>
      <dgm:if name="Name3" axis="ch" ptType="node" func="cnt" op="equ" val="3">
        <dgm:choose name="Name4">
          <dgm:if name="Name5" func="var" arg="dir" op="equ" val="norm">
            <dgm:constrLst>
              <dgm:constr type="l" for="ch" forName="wedge1" refType="w" fact="0.1233"/>
              <dgm:constr type="t" for="ch" forName="wedge1" refType="w" fact="0.055"/>
              <dgm:constr type="w" for="ch" forName="wedge1" refType="w" fact="0.84"/>
              <dgm:constr type="h" for="ch" forName="wedge1" refType="h" fact="0.84"/>
              <dgm:constr type="l" for="ch" forName="wedge1Tx" refType="w" fact="0.58"/>
              <dgm:constr type="t" for="ch" forName="wedge1Tx" refType="h" fact="0.21"/>
              <dgm:constr type="w" for="ch" forName="wedge1Tx" refType="w" fact="0.285"/>
              <dgm:constr type="h" for="ch" forName="wedge1Tx" refType="h" fact="0.2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31"/>
              <dgm:constr type="t" for="ch" forName="wedge2Tx" refType="h" fact="0.61"/>
              <dgm:constr type="w" for="ch" forName="wedge2Tx" refType="w" fact="0.38"/>
              <dgm:constr type="h" for="ch" forName="wedge2Tx" refType="h" fact="0.26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17"/>
              <dgm:constr type="t" for="ch" forName="wedge3Tx" refType="h" fact="0.245"/>
              <dgm:constr type="w" for="ch" forName="wedge3Tx" refType="w" fact="0.285"/>
              <dgm:constr type="h" for="ch" forName="wedge3Tx" refType="h" fact="0.28"/>
              <dgm:constr type="primFontSz" for="ch" ptType="node" op="equ"/>
            </dgm:constrLst>
          </dgm:if>
          <dgm:else name="Name6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45"/>
              <dgm:constr type="t" for="ch" forName="wedge1Tx" refType="h" fact="0.245"/>
              <dgm:constr type="w" for="ch" forName="wedge1Tx" refType="w" fact="0.285"/>
              <dgm:constr type="h" for="ch" forName="wedge1Tx" refType="h" fact="0.2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31"/>
              <dgm:constr type="t" for="ch" forName="wedge2Tx" refType="h" fact="0.61"/>
              <dgm:constr type="w" for="ch" forName="wedge2Tx" refType="w" fact="0.38"/>
              <dgm:constr type="h" for="ch" forName="wedge2Tx" refType="h" fact="0.26"/>
              <dgm:constr type="l" for="ch" forName="wedge3" refType="w" fact="0.0367"/>
              <dgm:constr type="t" for="ch" forName="wedge3" refType="w" fact="0.055"/>
              <dgm:constr type="w" for="ch" forName="wedge3" refType="w" fact="0.84"/>
              <dgm:constr type="h" for="ch" forName="wedge3" refType="h" fact="0.84"/>
              <dgm:constr type="l" for="ch" forName="wedge3Tx" refType="w" fact="0.14"/>
              <dgm:constr type="t" for="ch" forName="wedge3Tx" refType="h" fact="0.21"/>
              <dgm:constr type="w" for="ch" forName="wedge3Tx" refType="w" fact="0.285"/>
              <dgm:constr type="h" for="ch" forName="wedge3Tx" refType="h" fact="0.28"/>
              <dgm:constr type="primFontSz" for="ch" ptType="node" op="equ"/>
            </dgm:constrLst>
          </dgm:else>
        </dgm:choose>
      </dgm:if>
      <dgm:if name="Name7" axis="ch" ptType="node" func="cnt" op="equ" val="4">
        <dgm:choose name="Name8">
          <dgm:if name="Name9" func="var" arg="dir" op="equ" val="norm">
            <dgm:constrLst>
              <dgm:constr type="l" for="ch" forName="wedge1" refType="w" fact="0.1154"/>
              <dgm:constr type="t" for="ch" forName="wedge1" refType="w" fact="0.0446"/>
              <dgm:constr type="w" for="ch" forName="wedge1" refType="w" fact="0.84"/>
              <dgm:constr type="h" for="ch" forName="wedge1" refType="h" fact="0.84"/>
              <dgm:constr type="l" for="ch" forName="wedge1Tx" refType="w" fact="0.545"/>
              <dgm:constr type="t" for="ch" forName="wedge1Tx" refType="h" fact="0.2"/>
              <dgm:constr type="w" for="ch" forName="wedge1Tx" refType="w" fact="0.31"/>
              <dgm:constr type="h" for="ch" forName="wedge1Tx" refType="h" fact="0.2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515"/>
              <dgm:constr type="t" for="ch" forName="wedge2Tx" refType="h" fact="0.515"/>
              <dgm:constr type="w" for="ch" forName="wedge2Tx" refType="w" fact="0.31"/>
              <dgm:constr type="h" for="ch" forName="wedge2Tx" refType="h" fact="0.2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175"/>
              <dgm:constr type="t" for="ch" forName="wedge3Tx" refType="h" fact="0.515"/>
              <dgm:constr type="w" for="ch" forName="wedge3Tx" refType="w" fact="0.31"/>
              <dgm:constr type="h" for="ch" forName="wedge3Tx" refType="h" fact="0.25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175"/>
              <dgm:constr type="t" for="ch" forName="wedge4Tx" refType="h" fact="0.235"/>
              <dgm:constr type="w" for="ch" forName="wedge4Tx" refType="w" fact="0.31"/>
              <dgm:constr type="h" for="ch" forName="wedge4Tx" refType="h" fact="0.25"/>
              <dgm:constr type="primFontSz" for="ch" ptType="node" op="equ"/>
            </dgm:constrLst>
          </dgm:if>
          <dgm:else name="Name10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15"/>
              <dgm:constr type="t" for="ch" forName="wedge1Tx" refType="h" fact="0.235"/>
              <dgm:constr type="w" for="ch" forName="wedge1Tx" refType="w" fact="0.31"/>
              <dgm:constr type="h" for="ch" forName="wedge1Tx" refType="h" fact="0.2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515"/>
              <dgm:constr type="t" for="ch" forName="wedge2Tx" refType="h" fact="0.515"/>
              <dgm:constr type="w" for="ch" forName="wedge2Tx" refType="w" fact="0.31"/>
              <dgm:constr type="h" for="ch" forName="wedge2Tx" refType="h" fact="0.2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175"/>
              <dgm:constr type="t" for="ch" forName="wedge3Tx" refType="h" fact="0.515"/>
              <dgm:constr type="w" for="ch" forName="wedge3Tx" refType="w" fact="0.31"/>
              <dgm:constr type="h" for="ch" forName="wedge3Tx" refType="h" fact="0.25"/>
              <dgm:constr type="l" for="ch" forName="wedge4" refType="w" fact="0.0446"/>
              <dgm:constr type="t" for="ch" forName="wedge4" refType="h" fact="0.0446"/>
              <dgm:constr type="w" for="ch" forName="wedge4" refType="w" fact="0.84"/>
              <dgm:constr type="h" for="ch" forName="wedge4" refType="h" fact="0.84"/>
              <dgm:constr type="l" for="ch" forName="wedge4Tx" refType="w" fact="0.145"/>
              <dgm:constr type="t" for="ch" forName="wedge4Tx" refType="h" fact="0.2"/>
              <dgm:constr type="w" for="ch" forName="wedge4Tx" refType="w" fact="0.31"/>
              <dgm:constr type="h" for="ch" forName="wedge4Tx" refType="h" fact="0.25"/>
              <dgm:constr type="primFontSz" for="ch" ptType="node" op="equ"/>
            </dgm:constrLst>
          </dgm:else>
        </dgm:choose>
      </dgm:if>
      <dgm:if name="Name11" axis="ch" ptType="node" func="cnt" op="equ" val="5">
        <dgm:choose name="Name12">
          <dgm:if name="Name13" func="var" arg="dir" op="equ" val="norm">
            <dgm:constrLst>
              <dgm:constr type="l" for="ch" forName="wedge1" refType="w" fact="0.1094"/>
              <dgm:constr type="t" for="ch" forName="wedge1" refType="w" fact="0.0395"/>
              <dgm:constr type="w" for="ch" forName="wedge1" refType="w" fact="0.84"/>
              <dgm:constr type="h" for="ch" forName="wedge1" refType="h" fact="0.84"/>
              <dgm:constr type="l" for="ch" forName="wedge1Tx" refType="w" fact="0.54"/>
              <dgm:constr type="t" for="ch" forName="wedge1Tx" refType="h" fact="0.165"/>
              <dgm:constr type="w" for="ch" forName="wedge1Tx" refType="w" fact="0.285"/>
              <dgm:constr type="h" for="ch" forName="wedge1Tx" refType="h" fact="0.19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29"/>
              <dgm:constr type="t" for="ch" forName="wedge2Tx" refType="h" fact="0.46"/>
              <dgm:constr type="w" for="ch" forName="wedge2Tx" refType="w" fact="0.25"/>
              <dgm:constr type="h" for="ch" forName="wedge2Tx" refType="h" fact="0.211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35"/>
              <dgm:constr type="t" for="ch" forName="wedge3Tx" refType="h" fact="0.71"/>
              <dgm:constr type="w" for="ch" forName="wedge3Tx" refType="w" fact="0.3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12"/>
              <dgm:constr type="t" for="ch" forName="wedge4Tx" refType="h" fact="0.46"/>
              <dgm:constr type="w" for="ch" forName="wedge4Tx" refType="w" fact="0.25"/>
              <dgm:constr type="h" for="ch" forName="wedge4Tx" refType="h" fact="0.211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2025"/>
              <dgm:constr type="t" for="ch" forName="wedge5Tx" refType="h" fact="0.208"/>
              <dgm:constr type="w" for="ch" forName="wedge5Tx" refType="w" fact="0.285"/>
              <dgm:constr type="h" for="ch" forName="wedge5Tx" refType="h" fact="0.195"/>
              <dgm:constr type="primFontSz" for="ch" ptType="node" op="equ"/>
            </dgm:constrLst>
          </dgm:if>
          <dgm:else name="Name14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1"/>
              <dgm:constr type="t" for="ch" forName="wedge1Tx" refType="h" fact="0.208"/>
              <dgm:constr type="w" for="ch" forName="wedge1Tx" refType="w" fact="0.285"/>
              <dgm:constr type="h" for="ch" forName="wedge1Tx" refType="h" fact="0.19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29"/>
              <dgm:constr type="t" for="ch" forName="wedge2Tx" refType="h" fact="0.46"/>
              <dgm:constr type="w" for="ch" forName="wedge2Tx" refType="w" fact="0.25"/>
              <dgm:constr type="h" for="ch" forName="wedge2Tx" refType="h" fact="0.211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35"/>
              <dgm:constr type="t" for="ch" forName="wedge3Tx" refType="h" fact="0.71"/>
              <dgm:constr type="w" for="ch" forName="wedge3Tx" refType="w" fact="0.3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12"/>
              <dgm:constr type="t" for="ch" forName="wedge4Tx" refType="h" fact="0.46"/>
              <dgm:constr type="w" for="ch" forName="wedge4Tx" refType="w" fact="0.25"/>
              <dgm:constr type="h" for="ch" forName="wedge4Tx" refType="h" fact="0.211"/>
              <dgm:constr type="l" for="ch" forName="wedge5" refType="w" fact="0.0506"/>
              <dgm:constr type="t" for="ch" forName="wedge5" refType="h" fact="0.0395"/>
              <dgm:constr type="w" for="ch" forName="wedge5" refType="w" fact="0.84"/>
              <dgm:constr type="h" for="ch" forName="wedge5" refType="h" fact="0.84"/>
              <dgm:constr type="l" for="ch" forName="wedge5Tx" refType="w" fact="0.18"/>
              <dgm:constr type="t" for="ch" forName="wedge5Tx" refType="h" fact="0.165"/>
              <dgm:constr type="w" for="ch" forName="wedge5Tx" refType="w" fact="0.285"/>
              <dgm:constr type="h" for="ch" forName="wedge5Tx" refType="h" fact="0.195"/>
              <dgm:constr type="primFontSz" for="ch" ptType="node" op="equ"/>
            </dgm:constrLst>
          </dgm:else>
        </dgm:choose>
      </dgm:if>
      <dgm:if name="Name15" axis="ch" ptType="node" func="cnt" op="equ" val="6">
        <dgm:choose name="Name16">
          <dgm:if name="Name17" func="var" arg="dir" op="equ" val="norm">
            <dgm:constrLst>
              <dgm:constr type="l" for="ch" forName="wedge1" refType="w" fact="0.105"/>
              <dgm:constr type="t" for="ch" forName="wedge1" refType="w" fact="0.0367"/>
              <dgm:constr type="w" for="ch" forName="wedge1" refType="w" fact="0.84"/>
              <dgm:constr type="h" for="ch" forName="wedge1" refType="h" fact="0.84"/>
              <dgm:constr type="l" for="ch" forName="wedge1Tx" refType="w" fact="0.534"/>
              <dgm:constr type="t" for="ch" forName="wedge1Tx" refType="h" fact="0.1267"/>
              <dgm:constr type="w" for="ch" forName="wedge1Tx" refType="w" fact="0.245"/>
              <dgm:constr type="h" for="ch" forName="wedge1Tx" refType="h" fact="0.1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415"/>
              <dgm:constr type="w" for="ch" forName="wedge2Tx" refType="w" fact="0.254"/>
              <dgm:constr type="h" for="ch" forName="wedge2Tx" refType="h" fact="0.17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509"/>
              <dgm:constr type="t" for="ch" forName="wedge3Tx" refType="h" fact="0.65"/>
              <dgm:constr type="w" for="ch" forName="wedge3Tx" refType="w" fact="0.245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246"/>
              <dgm:constr type="t" for="ch" forName="wedge4Tx" refType="h" fact="0.65"/>
              <dgm:constr type="w" for="ch" forName="wedge4Tx" refType="w" fact="0.245"/>
              <dgm:constr type="h" for="ch" forName="wedge4Tx" refType="h" fact="0.18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093"/>
              <dgm:constr type="t" for="ch" forName="wedge5Tx" refType="h" fact="0.415"/>
              <dgm:constr type="w" for="ch" forName="wedge5Tx" refType="w" fact="0.254"/>
              <dgm:constr type="h" for="ch" forName="wedge5Tx" refType="h" fact="0.17"/>
              <dgm:constr type="l" for="ch" forName="wedge6" refType="w" fact="0.08"/>
              <dgm:constr type="t" for="ch" forName="wedge6" refType="h" fact="0.08"/>
              <dgm:constr type="w" for="ch" forName="wedge6" refType="w" fact="0.84"/>
              <dgm:constr type="h" for="ch" forName="wedge6" refType="h" fact="0.84"/>
              <dgm:constr type="l" for="ch" forName="wedge6Tx" refType="w" fact="0.246"/>
              <dgm:constr type="t" for="ch" forName="wedge6Tx" refType="h" fact="0.17"/>
              <dgm:constr type="w" for="ch" forName="wedge6Tx" refType="w" fact="0.245"/>
              <dgm:constr type="h" for="ch" forName="wedge6Tx" refType="h" fact="0.18"/>
              <dgm:constr type="primFontSz" for="ch" ptType="node" op="equ"/>
            </dgm:constrLst>
          </dgm:if>
          <dgm:else name="Name18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09"/>
              <dgm:constr type="t" for="ch" forName="wedge1Tx" refType="h" fact="0.17"/>
              <dgm:constr type="w" for="ch" forName="wedge1Tx" refType="w" fact="0.245"/>
              <dgm:constr type="h" for="ch" forName="wedge1Tx" refType="h" fact="0.1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415"/>
              <dgm:constr type="w" for="ch" forName="wedge2Tx" refType="w" fact="0.254"/>
              <dgm:constr type="h" for="ch" forName="wedge2Tx" refType="h" fact="0.17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509"/>
              <dgm:constr type="t" for="ch" forName="wedge3Tx" refType="h" fact="0.65"/>
              <dgm:constr type="w" for="ch" forName="wedge3Tx" refType="w" fact="0.245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246"/>
              <dgm:constr type="t" for="ch" forName="wedge4Tx" refType="h" fact="0.65"/>
              <dgm:constr type="w" for="ch" forName="wedge4Tx" refType="w" fact="0.245"/>
              <dgm:constr type="h" for="ch" forName="wedge4Tx" refType="h" fact="0.18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093"/>
              <dgm:constr type="t" for="ch" forName="wedge5Tx" refType="h" fact="0.415"/>
              <dgm:constr type="w" for="ch" forName="wedge5Tx" refType="w" fact="0.254"/>
              <dgm:constr type="h" for="ch" forName="wedge5Tx" refType="h" fact="0.17"/>
              <dgm:constr type="l" for="ch" forName="wedge6" refType="w" fact="0.055"/>
              <dgm:constr type="t" for="ch" forName="wedge6" refType="h" fact="0.0367"/>
              <dgm:constr type="w" for="ch" forName="wedge6" refType="w" fact="0.84"/>
              <dgm:constr type="h" for="ch" forName="wedge6" refType="h" fact="0.84"/>
              <dgm:constr type="l" for="ch" forName="wedge6Tx" refType="w" fact="0.221"/>
              <dgm:constr type="t" for="ch" forName="wedge6Tx" refType="h" fact="0.1267"/>
              <dgm:constr type="w" for="ch" forName="wedge6Tx" refType="w" fact="0.245"/>
              <dgm:constr type="h" for="ch" forName="wedge6Tx" refType="h" fact="0.18"/>
              <dgm:constr type="primFontSz" for="ch" ptType="node" op="equ"/>
            </dgm:constrLst>
          </dgm:else>
        </dgm:choose>
      </dgm:if>
      <dgm:else name="Name19">
        <dgm:choose name="Name20">
          <dgm:if name="Name21" func="var" arg="dir" op="equ" val="norm">
            <dgm:constrLst>
              <dgm:constr type="l" for="ch" forName="wedge1" refType="w" fact="0.1017"/>
              <dgm:constr type="t" for="ch" forName="wedge1" refType="w" fact="0.035"/>
              <dgm:constr type="w" for="ch" forName="wedge1" refType="w" fact="0.84"/>
              <dgm:constr type="h" for="ch" forName="wedge1" refType="h" fact="0.84"/>
              <dgm:constr type="l" for="ch" forName="wedge1Tx" refType="w" fact="0.53"/>
              <dgm:constr type="t" for="ch" forName="wedge1Tx" refType="h" fact="0.115"/>
              <dgm:constr type="w" for="ch" forName="wedge1Tx" refType="w" fact="0.23"/>
              <dgm:constr type="h" for="ch" forName="wedge1Tx" refType="h" fact="0.14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38"/>
              <dgm:constr type="w" for="ch" forName="wedge2Tx" refType="w" fact="0.244"/>
              <dgm:constr type="h" for="ch" forName="wedge2Tx" refType="h" fact="0.15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62"/>
              <dgm:constr type="t" for="ch" forName="wedge3Tx" refType="h" fact="0.58"/>
              <dgm:constr type="w" for="ch" forName="wedge3Tx" refType="w" fact="0.22"/>
              <dgm:constr type="h" for="ch" forName="wedge3Tx" refType="h" fact="0.16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3875"/>
              <dgm:constr type="t" for="ch" forName="wedge4Tx" refType="h" fact="0.74"/>
              <dgm:constr type="w" for="ch" forName="wedge4Tx" refType="w" fact="0.225"/>
              <dgm:constr type="h" for="ch" forName="wedge4Tx" refType="h" fact="0.16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16"/>
              <dgm:constr type="t" for="ch" forName="wedge5Tx" refType="h" fact="0.58"/>
              <dgm:constr type="w" for="ch" forName="wedge5Tx" refType="w" fact="0.22"/>
              <dgm:constr type="h" for="ch" forName="wedge5Tx" refType="h" fact="0.16"/>
              <dgm:constr type="l" for="ch" forName="wedge6" refType="w" fact="0.08"/>
              <dgm:constr type="t" for="ch" forName="wedge6" refType="h" fact="0.08"/>
              <dgm:constr type="w" for="ch" forName="wedge6" refType="w" fact="0.84"/>
              <dgm:constr type="h" for="ch" forName="wedge6" refType="h" fact="0.84"/>
              <dgm:constr type="l" for="ch" forName="wedge6Tx" refType="w" fact="0.101"/>
              <dgm:constr type="t" for="ch" forName="wedge6Tx" refType="h" fact="0.38"/>
              <dgm:constr type="w" for="ch" forName="wedge6Tx" refType="w" fact="0.244"/>
              <dgm:constr type="h" for="ch" forName="wedge6Tx" refType="h" fact="0.155"/>
              <dgm:constr type="l" for="ch" forName="wedge7" refType="w" fact="0.08"/>
              <dgm:constr type="t" for="ch" forName="wedge7" refType="h" fact="0.08"/>
              <dgm:constr type="w" for="ch" forName="wedge7" refType="w" fact="0.84"/>
              <dgm:constr type="h" for="ch" forName="wedge7" refType="h" fact="0.84"/>
              <dgm:constr type="l" for="ch" forName="wedge7Tx" refType="w" fact="0.262"/>
              <dgm:constr type="t" for="ch" forName="wedge7Tx" refType="h" fact="0.16"/>
              <dgm:constr type="w" for="ch" forName="wedge7Tx" refType="w" fact="0.23"/>
              <dgm:constr type="h" for="ch" forName="wedge7Tx" refType="h" fact="0.145"/>
              <dgm:constr type="primFontSz" for="ch" ptType="node" op="equ"/>
            </dgm:constrLst>
          </dgm:if>
          <dgm:else name="Name22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08"/>
              <dgm:constr type="t" for="ch" forName="wedge1Tx" refType="h" fact="0.16"/>
              <dgm:constr type="w" for="ch" forName="wedge1Tx" refType="w" fact="0.23"/>
              <dgm:constr type="h" for="ch" forName="wedge1Tx" refType="h" fact="0.14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38"/>
              <dgm:constr type="w" for="ch" forName="wedge2Tx" refType="w" fact="0.244"/>
              <dgm:constr type="h" for="ch" forName="wedge2Tx" refType="h" fact="0.15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62"/>
              <dgm:constr type="t" for="ch" forName="wedge3Tx" refType="h" fact="0.58"/>
              <dgm:constr type="w" for="ch" forName="wedge3Tx" refType="w" fact="0.22"/>
              <dgm:constr type="h" for="ch" forName="wedge3Tx" refType="h" fact="0.16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3875"/>
              <dgm:constr type="t" for="ch" forName="wedge4Tx" refType="h" fact="0.74"/>
              <dgm:constr type="w" for="ch" forName="wedge4Tx" refType="w" fact="0.225"/>
              <dgm:constr type="h" for="ch" forName="wedge4Tx" refType="h" fact="0.16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16"/>
              <dgm:constr type="t" for="ch" forName="wedge5Tx" refType="h" fact="0.58"/>
              <dgm:constr type="w" for="ch" forName="wedge5Tx" refType="w" fact="0.22"/>
              <dgm:constr type="h" for="ch" forName="wedge5Tx" refType="h" fact="0.16"/>
              <dgm:constr type="l" for="ch" forName="wedge6" refType="w" fact="0.08"/>
              <dgm:constr type="t" for="ch" forName="wedge6" refType="h" fact="0.08"/>
              <dgm:constr type="w" for="ch" forName="wedge6" refType="w" fact="0.84"/>
              <dgm:constr type="h" for="ch" forName="wedge6" refType="h" fact="0.84"/>
              <dgm:constr type="l" for="ch" forName="wedge6Tx" refType="w" fact="0.101"/>
              <dgm:constr type="t" for="ch" forName="wedge6Tx" refType="h" fact="0.38"/>
              <dgm:constr type="w" for="ch" forName="wedge6Tx" refType="w" fact="0.244"/>
              <dgm:constr type="h" for="ch" forName="wedge6Tx" refType="h" fact="0.155"/>
              <dgm:constr type="l" for="ch" forName="wedge7" refType="w" fact="0.0583"/>
              <dgm:constr type="t" for="ch" forName="wedge7" refType="h" fact="0.035"/>
              <dgm:constr type="w" for="ch" forName="wedge7" refType="w" fact="0.84"/>
              <dgm:constr type="h" for="ch" forName="wedge7" refType="h" fact="0.84"/>
              <dgm:constr type="l" for="ch" forName="wedge7Tx" refType="w" fact="0.2403"/>
              <dgm:constr type="t" for="ch" forName="wedge7Tx" refType="h" fact="0.115"/>
              <dgm:constr type="w" for="ch" forName="wedge7Tx" refType="w" fact="0.23"/>
              <dgm:constr type="h" for="ch" forName="wedge7Tx" refType="h" fact="0.145"/>
              <dgm:constr type="primFontSz" for="ch" ptType="node" op="equ"/>
            </dgm:constrLst>
          </dgm:else>
        </dgm:choose>
      </dgm:else>
    </dgm:choose>
    <dgm:ruleLst/>
    <dgm:choose name="Name23">
      <dgm:if name="Name24" axis="ch" ptType="node" func="cnt" op="gte" val="1">
        <dgm:layoutNode name="wedge1">
          <dgm:alg type="sp"/>
          <dgm:choose name="Name25">
            <dgm:if name="Name26" axis="ch" ptType="node" func="cnt" op="equ" val="1">
              <dgm:shape xmlns:r="http://schemas.openxmlformats.org/officeDocument/2006/relationships" type="ellipse" r:blip="">
                <dgm:adjLst/>
              </dgm:shape>
            </dgm:if>
            <dgm:if name="Name27" axis="ch" ptType="node" func="cnt" op="equ" val="2">
              <dgm:shape xmlns:r="http://schemas.openxmlformats.org/officeDocument/2006/relationships" type="pie" r:blip="">
                <dgm:adjLst>
                  <dgm:adj idx="1" val="270"/>
                  <dgm:adj idx="2" val="90"/>
                </dgm:adjLst>
              </dgm:shape>
            </dgm:if>
            <dgm:if name="Name28" axis="ch" ptType="node" func="cnt" op="equ" val="3">
              <dgm:shape xmlns:r="http://schemas.openxmlformats.org/officeDocument/2006/relationships" type="pie" r:blip="">
                <dgm:adjLst>
                  <dgm:adj idx="1" val="270"/>
                  <dgm:adj idx="2" val="30"/>
                </dgm:adjLst>
              </dgm:shape>
            </dgm:if>
            <dgm:if name="Name29" axis="ch" ptType="node" func="cnt" op="equ" val="4">
              <dgm:shape xmlns:r="http://schemas.openxmlformats.org/officeDocument/2006/relationships" type="pie" r:blip="">
                <dgm:adjLst>
                  <dgm:adj idx="1" val="270"/>
                  <dgm:adj idx="2" val="0"/>
                </dgm:adjLst>
              </dgm:shape>
            </dgm:if>
            <dgm:if name="Name30" axis="ch" ptType="node" func="cnt" op="equ" val="5">
              <dgm:shape xmlns:r="http://schemas.openxmlformats.org/officeDocument/2006/relationships" type="pie" r:blip="">
                <dgm:adjLst>
                  <dgm:adj idx="1" val="270"/>
                  <dgm:adj idx="2" val="342"/>
                </dgm:adjLst>
              </dgm:shape>
            </dgm:if>
            <dgm:if name="Name31" axis="ch" ptType="node" func="cnt" op="equ" val="6">
              <dgm:shape xmlns:r="http://schemas.openxmlformats.org/officeDocument/2006/relationships" type="pie" r:blip="">
                <dgm:adjLst>
                  <dgm:adj idx="1" val="270"/>
                  <dgm:adj idx="2" val="330"/>
                </dgm:adjLst>
              </dgm:shape>
            </dgm:if>
            <dgm:else name="Name32">
              <dgm:shape xmlns:r="http://schemas.openxmlformats.org/officeDocument/2006/relationships" type="pie" r:blip="">
                <dgm:adjLst>
                  <dgm:adj idx="1" val="270"/>
                  <dgm:adj idx="2" val="321.4286"/>
                </dgm:adjLst>
              </dgm:shape>
            </dgm:else>
          </dgm:choose>
          <dgm:choose name="Name33">
            <dgm:if name="Name34" func="var" arg="dir" op="equ" val="norm">
              <dgm:presOf axis="ch desOrSelf" ptType="node node" st="1 1" cnt="1 0"/>
            </dgm:if>
            <dgm:else name="Name35">
              <dgm:choose name="Name36">
                <dgm:if name="Name37" axis="ch" ptType="node" func="cnt" op="equ" val="1">
                  <dgm:presOf axis="ch desOrSelf" ptType="node node" st="1 1" cnt="1 0"/>
                </dgm:if>
                <dgm:if name="Name38" axis="ch" ptType="node" func="cnt" op="equ" val="2">
                  <dgm:presOf axis="ch desOrSelf" ptType="node node" st="2 1" cnt="1 0"/>
                </dgm:if>
                <dgm:if name="Name39" axis="ch" ptType="node" func="cnt" op="equ" val="3">
                  <dgm:presOf axis="ch desOrSelf" ptType="node node" st="3 1" cnt="1 0"/>
                </dgm:if>
                <dgm:if name="Name40" axis="ch" ptType="node" func="cnt" op="equ" val="4">
                  <dgm:presOf axis="ch desOrSelf" ptType="node node" st="4 1" cnt="1 0"/>
                </dgm:if>
                <dgm:if name="Name41" axis="ch" ptType="node" func="cnt" op="equ" val="5">
                  <dgm:presOf axis="ch desOrSelf" ptType="node node" st="5 1" cnt="1 0"/>
                </dgm:if>
                <dgm:if name="Name42" axis="ch" ptType="node" func="cnt" op="equ" val="6">
                  <dgm:presOf axis="ch desOrSelf" ptType="node node" st="6 1" cnt="1 0"/>
                </dgm:if>
                <dgm:else name="Name43">
                  <dgm:presOf axis="ch desOrSelf" ptType="node node" st="7 1" cnt="1 0"/>
                </dgm:else>
              </dgm:choose>
            </dgm:else>
          </dgm:choose>
          <dgm:constrLst/>
          <dgm:ruleLst/>
        </dgm:layoutNode>
        <dgm:layoutNode name="wedge1Tx" moveWith="wedg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44">
            <dgm:if name="Name45" func="var" arg="dir" op="equ" val="norm">
              <dgm:presOf axis="ch desOrSelf" ptType="node node" st="1 1" cnt="1 0"/>
            </dgm:if>
            <dgm:else name="Name46">
              <dgm:choose name="Name47">
                <dgm:if name="Name48" axis="ch" ptType="node" func="cnt" op="equ" val="1">
                  <dgm:presOf axis="ch desOrSelf" ptType="node node" st="1 1" cnt="1 0"/>
                </dgm:if>
                <dgm:if name="Name49" axis="ch" ptType="node" func="cnt" op="equ" val="2">
                  <dgm:presOf axis="ch desOrSelf" ptType="node node" st="2 1" cnt="1 0"/>
                </dgm:if>
                <dgm:if name="Name50" axis="ch" ptType="node" func="cnt" op="equ" val="3">
                  <dgm:presOf axis="ch desOrSelf" ptType="node node" st="3 1" cnt="1 0"/>
                </dgm:if>
                <dgm:if name="Name51" axis="ch" ptType="node" func="cnt" op="equ" val="4">
                  <dgm:presOf axis="ch desOrSelf" ptType="node node" st="4 1" cnt="1 0"/>
                </dgm:if>
                <dgm:if name="Name52" axis="ch" ptType="node" func="cnt" op="equ" val="5">
                  <dgm:presOf axis="ch desOrSelf" ptType="node node" st="5 1" cnt="1 0"/>
                </dgm:if>
                <dgm:if name="Name53" axis="ch" ptType="node" func="cnt" op="equ" val="6">
                  <dgm:presOf axis="ch desOrSelf" ptType="node node" st="6 1" cnt="1 0"/>
                </dgm:if>
                <dgm:else name="Name54">
                  <dgm:presOf axis="ch desOrSelf" ptType="node node" st="7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55"/>
    </dgm:choose>
    <dgm:choose name="Name56">
      <dgm:if name="Name57" axis="ch" ptType="node" func="cnt" op="gte" val="2">
        <dgm:layoutNode name="wedge2">
          <dgm:alg type="sp"/>
          <dgm:choose name="Name58">
            <dgm:if name="Name59" axis="ch" ptType="node" func="cnt" op="equ" val="2">
              <dgm:shape xmlns:r="http://schemas.openxmlformats.org/officeDocument/2006/relationships" type="pie" r:blip="">
                <dgm:adjLst>
                  <dgm:adj idx="1" val="90"/>
                  <dgm:adj idx="2" val="270"/>
                </dgm:adjLst>
              </dgm:shape>
            </dgm:if>
            <dgm:if name="Name60" axis="ch" ptType="node" func="cnt" op="equ" val="3">
              <dgm:shape xmlns:r="http://schemas.openxmlformats.org/officeDocument/2006/relationships" type="pie" r:blip="">
                <dgm:adjLst>
                  <dgm:adj idx="1" val="30"/>
                  <dgm:adj idx="2" val="150"/>
                </dgm:adjLst>
              </dgm:shape>
            </dgm:if>
            <dgm:if name="Name61" axis="ch" ptType="node" func="cnt" op="equ" val="4">
              <dgm:shape xmlns:r="http://schemas.openxmlformats.org/officeDocument/2006/relationships" type="pie" r:blip="">
                <dgm:adjLst>
                  <dgm:adj idx="1" val="0"/>
                  <dgm:adj idx="2" val="90"/>
                </dgm:adjLst>
              </dgm:shape>
            </dgm:if>
            <dgm:if name="Name62" axis="ch" ptType="node" func="cnt" op="equ" val="5">
              <dgm:shape xmlns:r="http://schemas.openxmlformats.org/officeDocument/2006/relationships" type="pie" r:blip="">
                <dgm:adjLst>
                  <dgm:adj idx="1" val="342"/>
                  <dgm:adj idx="2" val="54"/>
                </dgm:adjLst>
              </dgm:shape>
            </dgm:if>
            <dgm:if name="Name63" axis="ch" ptType="node" func="cnt" op="equ" val="6">
              <dgm:shape xmlns:r="http://schemas.openxmlformats.org/officeDocument/2006/relationships" type="pie" r:blip="">
                <dgm:adjLst>
                  <dgm:adj idx="1" val="330"/>
                  <dgm:adj idx="2" val="30"/>
                </dgm:adjLst>
              </dgm:shape>
            </dgm:if>
            <dgm:else name="Name64">
              <dgm:shape xmlns:r="http://schemas.openxmlformats.org/officeDocument/2006/relationships" type="pie" r:blip="">
                <dgm:adjLst>
                  <dgm:adj idx="1" val="321.4286"/>
                  <dgm:adj idx="2" val="12.85714"/>
                </dgm:adjLst>
              </dgm:shape>
            </dgm:else>
          </dgm:choose>
          <dgm:choose name="Name65">
            <dgm:if name="Name66" func="var" arg="dir" op="equ" val="norm">
              <dgm:presOf axis="ch desOrSelf" ptType="node node" st="2 1" cnt="1 0"/>
            </dgm:if>
            <dgm:else name="Name67">
              <dgm:choose name="Name68">
                <dgm:if name="Name69" axis="ch" ptType="node" func="cnt" op="equ" val="2">
                  <dgm:presOf axis="ch desOrSelf" ptType="node node" st="1 1" cnt="1 0"/>
                </dgm:if>
                <dgm:if name="Name70" axis="ch" ptType="node" func="cnt" op="equ" val="3">
                  <dgm:presOf axis="ch desOrSelf" ptType="node node" st="2 1" cnt="1 0"/>
                </dgm:if>
                <dgm:if name="Name71" axis="ch" ptType="node" func="cnt" op="equ" val="4">
                  <dgm:presOf axis="ch desOrSelf" ptType="node node" st="3 1" cnt="1 0"/>
                </dgm:if>
                <dgm:if name="Name72" axis="ch" ptType="node" func="cnt" op="equ" val="5">
                  <dgm:presOf axis="ch desOrSelf" ptType="node node" st="4 1" cnt="1 0"/>
                </dgm:if>
                <dgm:if name="Name73" axis="ch" ptType="node" func="cnt" op="equ" val="6">
                  <dgm:presOf axis="ch desOrSelf" ptType="node node" st="5 1" cnt="1 0"/>
                </dgm:if>
                <dgm:else name="Name74">
                  <dgm:presOf axis="ch desOrSelf" ptType="node node" st="6 1" cnt="1 0"/>
                </dgm:else>
              </dgm:choose>
            </dgm:else>
          </dgm:choose>
          <dgm:constrLst/>
          <dgm:ruleLst/>
        </dgm:layoutNode>
        <dgm:layoutNode name="wedge2Tx" moveWith="wedge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75">
            <dgm:if name="Name76" func="var" arg="dir" op="equ" val="norm">
              <dgm:presOf axis="ch desOrSelf" ptType="node node" st="2 1" cnt="1 0"/>
            </dgm:if>
            <dgm:else name="Name77">
              <dgm:choose name="Name78">
                <dgm:if name="Name79" axis="ch" ptType="node" func="cnt" op="equ" val="2">
                  <dgm:presOf axis="ch desOrSelf" ptType="node node" st="1 1" cnt="1 0"/>
                </dgm:if>
                <dgm:if name="Name80" axis="ch" ptType="node" func="cnt" op="equ" val="3">
                  <dgm:presOf axis="ch desOrSelf" ptType="node node" st="2 1" cnt="1 0"/>
                </dgm:if>
                <dgm:if name="Name81" axis="ch" ptType="node" func="cnt" op="equ" val="4">
                  <dgm:presOf axis="ch desOrSelf" ptType="node node" st="3 1" cnt="1 0"/>
                </dgm:if>
                <dgm:if name="Name82" axis="ch" ptType="node" func="cnt" op="equ" val="5">
                  <dgm:presOf axis="ch desOrSelf" ptType="node node" st="4 1" cnt="1 0"/>
                </dgm:if>
                <dgm:if name="Name83" axis="ch" ptType="node" func="cnt" op="equ" val="6">
                  <dgm:presOf axis="ch desOrSelf" ptType="node node" st="5 1" cnt="1 0"/>
                </dgm:if>
                <dgm:else name="Name84">
                  <dgm:presOf axis="ch desOrSelf" ptType="node node" st="6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85"/>
    </dgm:choose>
    <dgm:choose name="Name86">
      <dgm:if name="Name87" axis="ch" ptType="node" func="cnt" op="gte" val="3">
        <dgm:layoutNode name="wedge3">
          <dgm:alg type="sp"/>
          <dgm:choose name="Name88">
            <dgm:if name="Name89" axis="ch" ptType="node" func="cnt" op="equ" val="3">
              <dgm:shape xmlns:r="http://schemas.openxmlformats.org/officeDocument/2006/relationships" type="pie" r:blip="">
                <dgm:adjLst>
                  <dgm:adj idx="1" val="150"/>
                  <dgm:adj idx="2" val="270"/>
                </dgm:adjLst>
              </dgm:shape>
            </dgm:if>
            <dgm:if name="Name90" axis="ch" ptType="node" func="cnt" op="equ" val="4">
              <dgm:shape xmlns:r="http://schemas.openxmlformats.org/officeDocument/2006/relationships" type="pie" r:blip="">
                <dgm:adjLst>
                  <dgm:adj idx="1" val="90"/>
                  <dgm:adj idx="2" val="180"/>
                </dgm:adjLst>
              </dgm:shape>
            </dgm:if>
            <dgm:if name="Name91" axis="ch" ptType="node" func="cnt" op="equ" val="5">
              <dgm:shape xmlns:r="http://schemas.openxmlformats.org/officeDocument/2006/relationships" type="pie" r:blip="">
                <dgm:adjLst>
                  <dgm:adj idx="1" val="54"/>
                  <dgm:adj idx="2" val="126"/>
                </dgm:adjLst>
              </dgm:shape>
            </dgm:if>
            <dgm:if name="Name92" axis="ch" ptType="node" func="cnt" op="equ" val="6">
              <dgm:shape xmlns:r="http://schemas.openxmlformats.org/officeDocument/2006/relationships" type="pie" r:blip="">
                <dgm:adjLst>
                  <dgm:adj idx="1" val="30"/>
                  <dgm:adj idx="2" val="90"/>
                </dgm:adjLst>
              </dgm:shape>
            </dgm:if>
            <dgm:else name="Name93">
              <dgm:shape xmlns:r="http://schemas.openxmlformats.org/officeDocument/2006/relationships" type="pie" r:blip="">
                <dgm:adjLst>
                  <dgm:adj idx="1" val="12.85714"/>
                  <dgm:adj idx="2" val="64.28571"/>
                </dgm:adjLst>
              </dgm:shape>
            </dgm:else>
          </dgm:choose>
          <dgm:choose name="Name94">
            <dgm:if name="Name95" func="var" arg="dir" op="equ" val="norm">
              <dgm:presOf axis="ch desOrSelf" ptType="node node" st="3 1" cnt="1 0"/>
            </dgm:if>
            <dgm:else name="Name96">
              <dgm:choose name="Name97">
                <dgm:if name="Name98" axis="ch" ptType="node" func="cnt" op="equ" val="3">
                  <dgm:presOf axis="ch desOrSelf" ptType="node node" st="1 1" cnt="1 0"/>
                </dgm:if>
                <dgm:if name="Name99" axis="ch" ptType="node" func="cnt" op="equ" val="4">
                  <dgm:presOf axis="ch desOrSelf" ptType="node node" st="2 1" cnt="1 0"/>
                </dgm:if>
                <dgm:if name="Name100" axis="ch" ptType="node" func="cnt" op="equ" val="5">
                  <dgm:presOf axis="ch desOrSelf" ptType="node node" st="3 1" cnt="1 0"/>
                </dgm:if>
                <dgm:if name="Name101" axis="ch" ptType="node" func="cnt" op="equ" val="6">
                  <dgm:presOf axis="ch desOrSelf" ptType="node node" st="4 1" cnt="1 0"/>
                </dgm:if>
                <dgm:else name="Name102">
                  <dgm:presOf axis="ch desOrSelf" ptType="node node" st="5 1" cnt="1 0"/>
                </dgm:else>
              </dgm:choose>
            </dgm:else>
          </dgm:choose>
          <dgm:constrLst/>
          <dgm:ruleLst/>
        </dgm:layoutNode>
        <dgm:layoutNode name="wedge3Tx" moveWith="wedge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03">
            <dgm:if name="Name104" func="var" arg="dir" op="equ" val="norm">
              <dgm:presOf axis="ch desOrSelf" ptType="node node" st="3 1" cnt="1 0"/>
            </dgm:if>
            <dgm:else name="Name105">
              <dgm:choose name="Name106">
                <dgm:if name="Name107" axis="ch" ptType="node" func="cnt" op="equ" val="3">
                  <dgm:presOf axis="ch desOrSelf" ptType="node node" st="1 1" cnt="1 0"/>
                </dgm:if>
                <dgm:if name="Name108" axis="ch" ptType="node" func="cnt" op="equ" val="4">
                  <dgm:presOf axis="ch desOrSelf" ptType="node node" st="2 1" cnt="1 0"/>
                </dgm:if>
                <dgm:if name="Name109" axis="ch" ptType="node" func="cnt" op="equ" val="5">
                  <dgm:presOf axis="ch desOrSelf" ptType="node node" st="3 1" cnt="1 0"/>
                </dgm:if>
                <dgm:if name="Name110" axis="ch" ptType="node" func="cnt" op="equ" val="6">
                  <dgm:presOf axis="ch desOrSelf" ptType="node node" st="4 1" cnt="1 0"/>
                </dgm:if>
                <dgm:else name="Name111">
                  <dgm:presOf axis="ch desOrSelf" ptType="node node" st="5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12"/>
    </dgm:choose>
    <dgm:choose name="Name113">
      <dgm:if name="Name114" axis="ch" ptType="node" func="cnt" op="gte" val="4">
        <dgm:layoutNode name="wedge4">
          <dgm:alg type="sp"/>
          <dgm:choose name="Name115">
            <dgm:if name="Name116" axis="ch" ptType="node" func="cnt" op="equ" val="4">
              <dgm:shape xmlns:r="http://schemas.openxmlformats.org/officeDocument/2006/relationships" type="pie" r:blip="">
                <dgm:adjLst>
                  <dgm:adj idx="1" val="180"/>
                  <dgm:adj idx="2" val="270"/>
                </dgm:adjLst>
              </dgm:shape>
            </dgm:if>
            <dgm:if name="Name117" axis="ch" ptType="node" func="cnt" op="equ" val="5">
              <dgm:shape xmlns:r="http://schemas.openxmlformats.org/officeDocument/2006/relationships" type="pie" r:blip="">
                <dgm:adjLst>
                  <dgm:adj idx="1" val="126"/>
                  <dgm:adj idx="2" val="198"/>
                </dgm:adjLst>
              </dgm:shape>
            </dgm:if>
            <dgm:if name="Name118" axis="ch" ptType="node" func="cnt" op="equ" val="6">
              <dgm:shape xmlns:r="http://schemas.openxmlformats.org/officeDocument/2006/relationships" type="pie" r:blip="">
                <dgm:adjLst>
                  <dgm:adj idx="1" val="90"/>
                  <dgm:adj idx="2" val="150"/>
                </dgm:adjLst>
              </dgm:shape>
            </dgm:if>
            <dgm:else name="Name119">
              <dgm:shape xmlns:r="http://schemas.openxmlformats.org/officeDocument/2006/relationships" type="pie" r:blip="">
                <dgm:adjLst>
                  <dgm:adj idx="1" val="64.2871"/>
                  <dgm:adj idx="2" val="115.7143"/>
                </dgm:adjLst>
              </dgm:shape>
            </dgm:else>
          </dgm:choose>
          <dgm:choose name="Name120">
            <dgm:if name="Name121" func="var" arg="dir" op="equ" val="norm">
              <dgm:presOf axis="ch desOrSelf" ptType="node node" st="4 1" cnt="1 0"/>
            </dgm:if>
            <dgm:else name="Name122">
              <dgm:choose name="Name123">
                <dgm:if name="Name124" axis="ch" ptType="node" func="cnt" op="equ" val="4">
                  <dgm:presOf axis="ch desOrSelf" ptType="node node" st="1 1" cnt="1 0"/>
                </dgm:if>
                <dgm:if name="Name125" axis="ch" ptType="node" func="cnt" op="equ" val="5">
                  <dgm:presOf axis="ch desOrSelf" ptType="node node" st="2 1" cnt="1 0"/>
                </dgm:if>
                <dgm:if name="Name126" axis="ch" ptType="node" func="cnt" op="equ" val="6">
                  <dgm:presOf axis="ch desOrSelf" ptType="node node" st="3 1" cnt="1 0"/>
                </dgm:if>
                <dgm:else name="Name127">
                  <dgm:presOf axis="ch desOrSelf" ptType="node node" st="4 1" cnt="1 0"/>
                </dgm:else>
              </dgm:choose>
            </dgm:else>
          </dgm:choose>
          <dgm:constrLst/>
          <dgm:ruleLst/>
        </dgm:layoutNode>
        <dgm:layoutNode name="wedge4Tx" moveWith="wedge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28">
            <dgm:if name="Name129" func="var" arg="dir" op="equ" val="norm">
              <dgm:presOf axis="ch desOrSelf" ptType="node node" st="4 1" cnt="1 0"/>
            </dgm:if>
            <dgm:else name="Name130">
              <dgm:choose name="Name131">
                <dgm:if name="Name132" axis="ch" ptType="node" func="cnt" op="equ" val="4">
                  <dgm:presOf axis="ch desOrSelf" ptType="node node" st="1 1" cnt="1 0"/>
                </dgm:if>
                <dgm:if name="Name133" axis="ch" ptType="node" func="cnt" op="equ" val="5">
                  <dgm:presOf axis="ch desOrSelf" ptType="node node" st="2 1" cnt="1 0"/>
                </dgm:if>
                <dgm:if name="Name134" axis="ch" ptType="node" func="cnt" op="equ" val="6">
                  <dgm:presOf axis="ch desOrSelf" ptType="node node" st="3 1" cnt="1 0"/>
                </dgm:if>
                <dgm:else name="Name135">
                  <dgm:presOf axis="ch desOrSelf" ptType="node node" st="4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36"/>
    </dgm:choose>
    <dgm:choose name="Name137">
      <dgm:if name="Name138" axis="ch" ptType="node" func="cnt" op="gte" val="5">
        <dgm:layoutNode name="wedge5">
          <dgm:alg type="sp"/>
          <dgm:choose name="Name139">
            <dgm:if name="Name140" axis="ch" ptType="node" func="cnt" op="equ" val="5">
              <dgm:shape xmlns:r="http://schemas.openxmlformats.org/officeDocument/2006/relationships" type="pie" r:blip="">
                <dgm:adjLst>
                  <dgm:adj idx="1" val="198"/>
                  <dgm:adj idx="2" val="270"/>
                </dgm:adjLst>
              </dgm:shape>
            </dgm:if>
            <dgm:if name="Name141" axis="ch" ptType="node" func="cnt" op="equ" val="6">
              <dgm:shape xmlns:r="http://schemas.openxmlformats.org/officeDocument/2006/relationships" type="pie" r:blip="">
                <dgm:adjLst>
                  <dgm:adj idx="1" val="150"/>
                  <dgm:adj idx="2" val="210"/>
                </dgm:adjLst>
              </dgm:shape>
            </dgm:if>
            <dgm:else name="Name142">
              <dgm:shape xmlns:r="http://schemas.openxmlformats.org/officeDocument/2006/relationships" type="pie" r:blip="">
                <dgm:adjLst>
                  <dgm:adj idx="1" val="115.7143"/>
                  <dgm:adj idx="2" val="167.1429"/>
                </dgm:adjLst>
              </dgm:shape>
            </dgm:else>
          </dgm:choose>
          <dgm:choose name="Name143">
            <dgm:if name="Name144" func="var" arg="dir" op="equ" val="norm">
              <dgm:presOf axis="ch desOrSelf" ptType="node node" st="5 1" cnt="1 0"/>
            </dgm:if>
            <dgm:else name="Name145">
              <dgm:choose name="Name146">
                <dgm:if name="Name147" axis="ch" ptType="node" func="cnt" op="equ" val="5">
                  <dgm:presOf axis="ch desOrSelf" ptType="node node" st="1 1" cnt="1 0"/>
                </dgm:if>
                <dgm:if name="Name148" axis="ch" ptType="node" func="cnt" op="equ" val="6">
                  <dgm:presOf axis="ch desOrSelf" ptType="node node" st="2 1" cnt="1 0"/>
                </dgm:if>
                <dgm:else name="Name149">
                  <dgm:presOf axis="ch desOrSelf" ptType="node node" st="3 1" cnt="1 0"/>
                </dgm:else>
              </dgm:choose>
            </dgm:else>
          </dgm:choose>
          <dgm:constrLst/>
          <dgm:ruleLst/>
        </dgm:layoutNode>
        <dgm:layoutNode name="wedge5Tx" moveWith="wedge5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50">
            <dgm:if name="Name151" func="var" arg="dir" op="equ" val="norm">
              <dgm:presOf axis="ch desOrSelf" ptType="node node" st="5 1" cnt="1 0"/>
            </dgm:if>
            <dgm:else name="Name152">
              <dgm:choose name="Name153">
                <dgm:if name="Name154" axis="ch" ptType="node" func="cnt" op="equ" val="5">
                  <dgm:presOf axis="ch desOrSelf" ptType="node node" st="1 1" cnt="1 0"/>
                </dgm:if>
                <dgm:if name="Name155" axis="ch" ptType="node" func="cnt" op="equ" val="6">
                  <dgm:presOf axis="ch desOrSelf" ptType="node node" st="2 1" cnt="1 0"/>
                </dgm:if>
                <dgm:else name="Name156">
                  <dgm:presOf axis="ch desOrSelf" ptType="node node" st="3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57"/>
    </dgm:choose>
    <dgm:choose name="Name158">
      <dgm:if name="Name159" axis="ch" ptType="node" func="cnt" op="gte" val="6">
        <dgm:layoutNode name="wedge6">
          <dgm:alg type="sp"/>
          <dgm:choose name="Name160">
            <dgm:if name="Name161" axis="ch" ptType="node" func="cnt" op="equ" val="6">
              <dgm:shape xmlns:r="http://schemas.openxmlformats.org/officeDocument/2006/relationships" type="pie" r:blip="">
                <dgm:adjLst>
                  <dgm:adj idx="1" val="210"/>
                  <dgm:adj idx="2" val="270"/>
                </dgm:adjLst>
              </dgm:shape>
            </dgm:if>
            <dgm:else name="Name162">
              <dgm:shape xmlns:r="http://schemas.openxmlformats.org/officeDocument/2006/relationships" type="pie" r:blip="">
                <dgm:adjLst>
                  <dgm:adj idx="1" val="167.1429"/>
                  <dgm:adj idx="2" val="218.5714"/>
                </dgm:adjLst>
              </dgm:shape>
            </dgm:else>
          </dgm:choose>
          <dgm:choose name="Name163">
            <dgm:if name="Name164" func="var" arg="dir" op="equ" val="norm">
              <dgm:presOf axis="ch desOrSelf" ptType="node node" st="6 1" cnt="1 0"/>
            </dgm:if>
            <dgm:else name="Name165">
              <dgm:choose name="Name166">
                <dgm:if name="Name167" axis="ch" ptType="node" func="cnt" op="equ" val="6">
                  <dgm:presOf axis="ch desOrSelf" ptType="node node" st="1 1" cnt="1 0"/>
                </dgm:if>
                <dgm:else name="Name168">
                  <dgm:presOf axis="ch desOrSelf" ptType="node node" st="2 1" cnt="1 0"/>
                </dgm:else>
              </dgm:choose>
            </dgm:else>
          </dgm:choose>
          <dgm:constrLst/>
          <dgm:ruleLst/>
        </dgm:layoutNode>
        <dgm:layoutNode name="wedge6Tx" moveWith="wedge6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69">
            <dgm:if name="Name170" func="var" arg="dir" op="equ" val="norm">
              <dgm:presOf axis="ch desOrSelf" ptType="node node" st="6 1" cnt="1 0"/>
            </dgm:if>
            <dgm:else name="Name171">
              <dgm:choose name="Name172">
                <dgm:if name="Name173" axis="ch" ptType="node" func="cnt" op="equ" val="6">
                  <dgm:presOf axis="ch desOrSelf" ptType="node node" st="1 1" cnt="1 0"/>
                </dgm:if>
                <dgm:else name="Name174">
                  <dgm:presOf axis="ch desOrSelf" ptType="node node" st="2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75"/>
    </dgm:choose>
    <dgm:choose name="Name176">
      <dgm:if name="Name177" axis="ch" ptType="node" func="cnt" op="gte" val="7">
        <dgm:layoutNode name="wedge7">
          <dgm:alg type="sp"/>
          <dgm:shape xmlns:r="http://schemas.openxmlformats.org/officeDocument/2006/relationships" type="pie" r:blip="">
            <dgm:adjLst>
              <dgm:adj idx="1" val="218.5714"/>
              <dgm:adj idx="2" val="270"/>
            </dgm:adjLst>
          </dgm:shape>
          <dgm:choose name="Name178">
            <dgm:if name="Name179" func="var" arg="dir" op="equ" val="norm">
              <dgm:presOf axis="ch desOrSelf" ptType="node node" st="7 1" cnt="1 0"/>
            </dgm:if>
            <dgm:else name="Name180">
              <dgm:presOf axis="ch desOrSelf" ptType="node node" st="1 1" cnt="1 0"/>
            </dgm:else>
          </dgm:choose>
          <dgm:constrLst/>
          <dgm:ruleLst/>
        </dgm:layoutNode>
        <dgm:layoutNode name="wedge7Tx" moveWith="wedge7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81">
            <dgm:if name="Name182" func="var" arg="dir" op="equ" val="norm">
              <dgm:presOf axis="ch desOrSelf" ptType="node node" st="7 1" cnt="1 0"/>
            </dgm:if>
            <dgm:else name="Name183">
              <dgm:presOf axis="ch desOrSelf" ptType="node node" st="1 1" cnt="1 0"/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84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107302-BC0D-4E5F-8C24-A3065D3082C8}" type="datetimeFigureOut">
              <a:rPr lang="ru-RU" smtClean="0"/>
              <a:pPr/>
              <a:t>10.08.2018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CBA6B2-1F25-4C83-B92C-8C8CE0AC17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107302-BC0D-4E5F-8C24-A3065D3082C8}" type="datetimeFigureOut">
              <a:rPr lang="ru-RU" smtClean="0"/>
              <a:pPr/>
              <a:t>10.08.2018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CBA6B2-1F25-4C83-B92C-8C8CE0AC17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107302-BC0D-4E5F-8C24-A3065D3082C8}" type="datetimeFigureOut">
              <a:rPr lang="ru-RU" smtClean="0"/>
              <a:pPr/>
              <a:t>10.08.2018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CBA6B2-1F25-4C83-B92C-8C8CE0AC17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107302-BC0D-4E5F-8C24-A3065D3082C8}" type="datetimeFigureOut">
              <a:rPr lang="ru-RU" smtClean="0"/>
              <a:pPr/>
              <a:t>10.08.2018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CBA6B2-1F25-4C83-B92C-8C8CE0AC17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107302-BC0D-4E5F-8C24-A3065D3082C8}" type="datetimeFigureOut">
              <a:rPr lang="ru-RU" smtClean="0"/>
              <a:pPr/>
              <a:t>10.08.2018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CBA6B2-1F25-4C83-B92C-8C8CE0AC17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107302-BC0D-4E5F-8C24-A3065D3082C8}" type="datetimeFigureOut">
              <a:rPr lang="ru-RU" smtClean="0"/>
              <a:pPr/>
              <a:t>10.08.2018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CBA6B2-1F25-4C83-B92C-8C8CE0AC17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107302-BC0D-4E5F-8C24-A3065D3082C8}" type="datetimeFigureOut">
              <a:rPr lang="ru-RU" smtClean="0"/>
              <a:pPr/>
              <a:t>10.08.2018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CBA6B2-1F25-4C83-B92C-8C8CE0AC17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107302-BC0D-4E5F-8C24-A3065D3082C8}" type="datetimeFigureOut">
              <a:rPr lang="ru-RU" smtClean="0"/>
              <a:pPr/>
              <a:t>10.08.2018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CBA6B2-1F25-4C83-B92C-8C8CE0AC17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107302-BC0D-4E5F-8C24-A3065D3082C8}" type="datetimeFigureOut">
              <a:rPr lang="ru-RU" smtClean="0"/>
              <a:pPr/>
              <a:t>10.08.2018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CBA6B2-1F25-4C83-B92C-8C8CE0AC17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107302-BC0D-4E5F-8C24-A3065D3082C8}" type="datetimeFigureOut">
              <a:rPr lang="ru-RU" smtClean="0"/>
              <a:pPr/>
              <a:t>10.08.2018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CBA6B2-1F25-4C83-B92C-8C8CE0AC17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107302-BC0D-4E5F-8C24-A3065D3082C8}" type="datetimeFigureOut">
              <a:rPr lang="ru-RU" smtClean="0"/>
              <a:pPr/>
              <a:t>10.08.2018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CBA6B2-1F25-4C83-B92C-8C8CE0AC17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107302-BC0D-4E5F-8C24-A3065D3082C8}" type="datetimeFigureOut">
              <a:rPr lang="ru-RU" smtClean="0"/>
              <a:pPr/>
              <a:t>10.08.2018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CBA6B2-1F25-4C83-B92C-8C8CE0AC173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4290"/>
            <a:ext cx="7772400" cy="4643470"/>
          </a:xfr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3500000" scaled="1"/>
            <a:tileRect/>
          </a:gradFill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txBody>
          <a:bodyPr>
            <a:normAutofit/>
          </a:bodyPr>
          <a:lstStyle/>
          <a:p>
            <a:r>
              <a:rPr lang="ru-RU" sz="3600" smtClean="0"/>
              <a:t/>
            </a:r>
            <a:br>
              <a:rPr lang="ru-RU" sz="360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b="1" dirty="0"/>
              <a:t> </a:t>
            </a:r>
            <a:r>
              <a:rPr lang="ru-RU" sz="3600" b="1" dirty="0">
                <a:solidFill>
                  <a:schemeClr val="accent4">
                    <a:lumMod val="50000"/>
                  </a:schemeClr>
                </a:solidFill>
              </a:rPr>
              <a:t>«Использование проектно-исследовательской деятельности</a:t>
            </a:r>
            <a:r>
              <a:rPr lang="ru-RU" sz="3600" dirty="0">
                <a:solidFill>
                  <a:schemeClr val="accent4">
                    <a:lumMod val="50000"/>
                  </a:schemeClr>
                </a:solidFill>
              </a:rPr>
              <a:t/>
            </a:r>
            <a:br>
              <a:rPr lang="ru-RU" sz="3600" dirty="0">
                <a:solidFill>
                  <a:schemeClr val="accent4">
                    <a:lumMod val="50000"/>
                  </a:schemeClr>
                </a:solidFill>
              </a:rPr>
            </a:br>
            <a:r>
              <a:rPr lang="ru-RU" sz="3600" b="1" dirty="0">
                <a:solidFill>
                  <a:schemeClr val="accent4">
                    <a:lumMod val="50000"/>
                  </a:schemeClr>
                </a:solidFill>
              </a:rPr>
              <a:t>на уроках </a:t>
            </a:r>
            <a:r>
              <a:rPr lang="ru-RU" sz="3600" b="1" dirty="0" smtClean="0">
                <a:solidFill>
                  <a:schemeClr val="accent4">
                    <a:lumMod val="50000"/>
                  </a:schemeClr>
                </a:solidFill>
              </a:rPr>
              <a:t>литературного чтения </a:t>
            </a:r>
            <a:r>
              <a:rPr lang="ru-RU" sz="3600" b="1" dirty="0">
                <a:solidFill>
                  <a:schemeClr val="accent4">
                    <a:lumMod val="50000"/>
                  </a:schemeClr>
                </a:solidFill>
              </a:rPr>
              <a:t>как средство формирования коммуникативной  компетентности»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85984" y="5949280"/>
            <a:ext cx="6643734" cy="908720"/>
          </a:xfrm>
          <a:ln w="28575">
            <a:solidFill>
              <a:schemeClr val="tx1"/>
            </a:solidFill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txBody>
          <a:bodyPr>
            <a:noAutofit/>
          </a:bodyPr>
          <a:lstStyle/>
          <a:p>
            <a:pPr algn="just"/>
            <a:r>
              <a:rPr lang="ru-RU" sz="16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Автор: </a:t>
            </a:r>
            <a:r>
              <a:rPr lang="ru-RU" sz="1600" dirty="0" err="1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Алпыспаева</a:t>
            </a:r>
            <a:r>
              <a:rPr lang="ru-RU" sz="16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Б</a:t>
            </a:r>
            <a:r>
              <a:rPr lang="ru-RU" sz="16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орисовна</a:t>
            </a:r>
            <a:r>
              <a:rPr lang="ru-RU" sz="16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, </a:t>
            </a:r>
            <a:r>
              <a:rPr lang="ru-RU" sz="16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учитель</a:t>
            </a:r>
          </a:p>
          <a:p>
            <a:pPr algn="just"/>
            <a:r>
              <a:rPr lang="ru-RU" sz="1600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16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ачальных классов </a:t>
            </a:r>
            <a:r>
              <a:rPr lang="ru-RU" sz="16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МБОУ</a:t>
            </a:r>
            <a:r>
              <a:rPr lang="ru-RU" sz="16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«СШ№1»                                      </a:t>
            </a:r>
            <a:r>
              <a:rPr lang="ru-RU" sz="16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г. Нижневартовска ХМАО- Югры</a:t>
            </a:r>
            <a:endParaRPr lang="ru-RU" sz="1600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71546"/>
          </a:xfrm>
        </p:spPr>
        <p:txBody>
          <a:bodyPr>
            <a:normAutofit/>
          </a:bodyPr>
          <a:lstStyle/>
          <a:p>
            <a:r>
              <a:rPr lang="ru-RU" sz="3200" b="1" dirty="0">
                <a:solidFill>
                  <a:schemeClr val="accent4">
                    <a:lumMod val="50000"/>
                  </a:schemeClr>
                </a:solidFill>
              </a:rPr>
              <a:t>Типы проектов, разработанных и реализованных учащимися</a:t>
            </a: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142982"/>
          <a:ext cx="8472519" cy="5187696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685776"/>
                <a:gridCol w="2703231"/>
                <a:gridCol w="1694504"/>
                <a:gridCol w="1694504"/>
                <a:gridCol w="1694504"/>
              </a:tblGrid>
              <a:tr h="64294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403152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Типы проектов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403152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Исследовательские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403152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Игровые,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403152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ролевые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403152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Творческие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403152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Социальные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</a:tr>
              <a:tr h="892975">
                <a:tc>
                  <a:txBody>
                    <a:bodyPr/>
                    <a:lstStyle/>
                    <a:p>
                      <a:pPr marL="71755" marR="717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Calibri"/>
                          <a:cs typeface="Times New Roman"/>
                        </a:rPr>
                        <a:t>Краткосрочные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vert="vert27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146300" algn="l"/>
                        </a:tabLs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«Значение «волшебных слов» в нашей речи».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«Илья Муромец: былинный герой или реально живший человек?»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«Вредная еда-миф или реальность?».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Литературно - музыкальная композиция «Песня в солдатских шинелях».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«Алло, мы ищем таланты».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1. Дизайн дверей кабинета к новогоднему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празднику.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2.Первоапрельский коллаж.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3. Первоапрельская презентация.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4. Издание книжек- малышек.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«Ими гордится школа».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892975">
                <a:tc>
                  <a:txBody>
                    <a:bodyPr/>
                    <a:lstStyle/>
                    <a:p>
                      <a:pPr marL="71755" marR="717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Calibri"/>
                          <a:cs typeface="Times New Roman"/>
                        </a:rPr>
                        <a:t>Среднесрочные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vert="vert27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2969895" algn="ctr"/>
                          <a:tab pos="5940425" algn="r"/>
                          <a:tab pos="449580" algn="l"/>
                        </a:tabLs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x-none" sz="1200">
                          <a:latin typeface="Times New Roman"/>
                          <a:ea typeface="Calibri"/>
                          <a:cs typeface="Times New Roman"/>
                        </a:rPr>
                        <a:t>«Югра глазами детей»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Инсценировка басен И.Крылова.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1.«Подарок маме».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2.</a:t>
                      </a:r>
                      <a:r>
                        <a:rPr lang="ru-RU" sz="1400"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«</a:t>
                      </a: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Классная газета».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3. «Альбом любимых  литературных героев»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4.Творческий проект «Новогодняя открытка»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1.«Безопасная дорога в школу».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892975">
                <a:tc>
                  <a:txBody>
                    <a:bodyPr/>
                    <a:lstStyle/>
                    <a:p>
                      <a:pPr marL="71755" marR="717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Calibri"/>
                          <a:cs typeface="Times New Roman"/>
                        </a:rPr>
                        <a:t>Долгосрочные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vert="vert27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«Моя родина - Югра!»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литературные проекты «Главное наше богатство - это люди»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«Вклад югорчан в Победу в Великой Отечественной войне».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Инсценировка лингвистических сказок.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Фотоотчет «Портфолио класса», 2010-2012гг.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1.«Польза и вред жвачки»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2.«Милосердие-путь к доброте».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/>
          <a:lstStyle/>
          <a:p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</a:rPr>
              <a:t>Проектирование на уроке</a:t>
            </a:r>
            <a:endParaRPr lang="ru-RU" b="1" dirty="0">
              <a:solidFill>
                <a:schemeClr val="accent4">
                  <a:lumMod val="50000"/>
                </a:schemeClr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285860"/>
          <a:ext cx="8229600" cy="5072098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2743200"/>
                <a:gridCol w="2743200"/>
                <a:gridCol w="2743200"/>
              </a:tblGrid>
              <a:tr h="124818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403152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Проект, реализуемый в течение изучения монографической темы</a:t>
                      </a:r>
                      <a:endParaRPr lang="ru-RU" sz="16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403152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Проект, реализуемый на одном из этапов урока</a:t>
                      </a:r>
                      <a:endParaRPr lang="ru-RU" sz="16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rgbClr val="403152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Проект, реализуемый в течение одного урока</a:t>
                      </a:r>
                      <a:endParaRPr lang="ru-RU" sz="16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1897941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Учебный исследовательский проект.  </a:t>
                      </a:r>
                      <a:endParaRPr lang="ru-RU" sz="16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«Многозначные слова».</a:t>
                      </a:r>
                      <a:endParaRPr lang="ru-RU" sz="16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На этапе актуализации: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презентация информационного проекта;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виртуальная экскурсия.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Лаборатория слова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(русский язык, «Этимология слова хлеб»).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Деловая игра (русский язык «Юный корректор», 4 класс);</a:t>
                      </a:r>
                    </a:p>
                  </a:txBody>
                  <a:tcPr marL="68580" marR="68580" marT="0" marB="0"/>
                </a:tc>
              </a:tr>
              <a:tr h="192597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Вопросы викторины по изученной теме.</a:t>
                      </a:r>
                      <a:endParaRPr lang="ru-RU" sz="16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На этапе формирования новых знаний, умений: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работа со словарем;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ассоциациативные ряды.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На этапе закрепления: создать текст.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Создание текста по предложенной теме.</a:t>
                      </a:r>
                      <a:endParaRPr lang="ru-RU" sz="16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74638"/>
            <a:ext cx="8643998" cy="868346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</a:rPr>
              <a:t>Система проведения уроков, 4 класс</a:t>
            </a:r>
            <a:endParaRPr lang="ru-RU" b="1" dirty="0">
              <a:solidFill>
                <a:schemeClr val="accent4">
                  <a:lumMod val="50000"/>
                </a:schemeClr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214424"/>
          <a:ext cx="8229600" cy="5022372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400024"/>
                <a:gridCol w="1714512"/>
                <a:gridCol w="3286148"/>
                <a:gridCol w="1182996"/>
                <a:gridCol w="1645920"/>
              </a:tblGrid>
              <a:tr h="35718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н/</a:t>
                      </a:r>
                      <a:r>
                        <a:rPr lang="ru-RU" sz="1400" b="1" dirty="0" err="1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п</a:t>
                      </a:r>
                      <a:endParaRPr lang="ru-RU" sz="1400" dirty="0">
                        <a:solidFill>
                          <a:schemeClr val="accent4">
                            <a:lumMod val="50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Программный материал</a:t>
                      </a:r>
                      <a:endParaRPr lang="ru-RU" sz="1400" dirty="0">
                        <a:solidFill>
                          <a:schemeClr val="accent4">
                            <a:lumMod val="50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Тема проекта</a:t>
                      </a:r>
                      <a:endParaRPr lang="ru-RU" sz="1400" dirty="0">
                        <a:solidFill>
                          <a:schemeClr val="accent4">
                            <a:lumMod val="50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Время представления проекта</a:t>
                      </a:r>
                      <a:endParaRPr lang="ru-RU" sz="1400" dirty="0">
                        <a:solidFill>
                          <a:schemeClr val="accent4">
                            <a:lumMod val="50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Вид проекта</a:t>
                      </a:r>
                      <a:endParaRPr lang="ru-RU" sz="1400" dirty="0">
                        <a:solidFill>
                          <a:schemeClr val="accent4">
                            <a:lumMod val="50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857256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Синтаксис и пунктуация.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Calibri"/>
                          <a:cs typeface="Times New Roman"/>
                        </a:rPr>
                        <a:t>Простое предложение.</a:t>
                      </a: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Октябрь	        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Исследовательский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857256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Синтаксис и пунктуация.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Calibri"/>
                          <a:cs typeface="Times New Roman"/>
                        </a:rPr>
                        <a:t>Знаки препинания в сложных предложениях.</a:t>
                      </a: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Декабрь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Исследовательский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857256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Части речи.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Calibri"/>
                          <a:cs typeface="Times New Roman"/>
                        </a:rPr>
                        <a:t>Одушевленные и неодушевленные имена существительные. Род имен существительных</a:t>
                      </a: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Февраль	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Информационный  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857256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Части речи.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Calibri"/>
                          <a:cs typeface="Times New Roman"/>
                        </a:rPr>
                        <a:t>Связь прилагательного с существительным.</a:t>
                      </a: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Апрель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Исследовательский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857256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Calibri"/>
                          <a:cs typeface="Times New Roman"/>
                        </a:rPr>
                        <a:t>5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Наречие.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Calibri"/>
                          <a:cs typeface="Times New Roman"/>
                        </a:rPr>
                        <a:t>Общие сведения о наречии, лексическое значение, основные грамматические признаки.</a:t>
                      </a: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Май	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Информационный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4294967295"/>
          </p:nvPr>
        </p:nvGraphicFramePr>
        <p:xfrm>
          <a:off x="500034" y="214288"/>
          <a:ext cx="8429684" cy="639618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96679"/>
                <a:gridCol w="6533005"/>
              </a:tblGrid>
              <a:tr h="57150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403152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Этапы работы над проектом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x-none" sz="1800" b="1">
                          <a:solidFill>
                            <a:srgbClr val="403152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Формируемые компетенции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</a:tr>
              <a:tr h="81260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Этап выбора темы, целеполагания.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60020" algn="l"/>
                        </a:tabLst>
                      </a:pPr>
                      <a:r>
                        <a:rPr lang="x-none" sz="1200">
                          <a:latin typeface="Times New Roman"/>
                          <a:ea typeface="Calibri"/>
                          <a:cs typeface="Times New Roman"/>
                        </a:rPr>
                        <a:t>Формирование грамотности, языковой  и речевой компетентности учащихся; познавательной культуры личности школьника, развитие логического мышления, памяти, воображения учащихся, овладение навыками самоанализа, самооценки, формирование умения ориентироваться в учебном материале, умения быстро действовать и выбирать нужный ответ.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1607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Этап сбора информации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60020" algn="l"/>
                        </a:tabLs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Формирование умений находить необходимую информацию, выделять главное, составить конспект, план,</a:t>
                      </a:r>
                      <a:r>
                        <a:rPr lang="x-none" sz="1200">
                          <a:latin typeface="Times New Roman"/>
                          <a:ea typeface="Calibri"/>
                          <a:cs typeface="Times New Roman"/>
                        </a:rPr>
                        <a:t> овладение навыками самоанализа, самооценки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0006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Этап обработки информации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60020" algn="l"/>
                        </a:tabLst>
                      </a:pPr>
                      <a:r>
                        <a:rPr lang="x-none" sz="1200">
                          <a:latin typeface="Times New Roman"/>
                          <a:ea typeface="Calibri"/>
                          <a:cs typeface="Times New Roman"/>
                        </a:rPr>
                        <a:t>Формирование познавательной культуры личности школьника, развитие логического мышления, памяти, воображения учащихся, овладение навыками самоанализа, самооценки.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81260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Этап исследования.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60020" algn="l"/>
                        </a:tabLst>
                      </a:pPr>
                      <a:r>
                        <a:rPr lang="x-none" sz="1200">
                          <a:latin typeface="Times New Roman"/>
                          <a:ea typeface="Calibri"/>
                          <a:cs typeface="Times New Roman"/>
                        </a:rPr>
                        <a:t>Формирование способностей учащихся употреблять слова, их формы, синтаксические структуры в соответствии с нормами литературного языка, использовать его синонимические структуры и средства в соответствии с нормами литературного языка благодаря изучению лексики, фразеологии, усвоению морфологических нормы согласования, управления, построения предложений разных видов.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81260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Этапы анкетирования 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60020" algn="l"/>
                        </a:tabLst>
                      </a:pPr>
                      <a:r>
                        <a:rPr lang="x-none" sz="1200">
                          <a:latin typeface="Times New Roman"/>
                          <a:ea typeface="Calibri"/>
                          <a:cs typeface="Times New Roman"/>
                        </a:rPr>
                        <a:t>Формирование способностей учащихся употреблять слова, их формы, синтаксические структуры в соответствии с нормами литературного языка, использовать его синонимические структуры и средства в соответствии с нормами литературного языка благодаря изучению лексики, фразеологии, усвоению морфологических нормы согласования, управления, построения предложений разных видов.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81260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Этап оформления  проектной работы.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60020" algn="l"/>
                        </a:tabLst>
                      </a:pPr>
                      <a:r>
                        <a:rPr lang="x-none" sz="1200">
                          <a:latin typeface="Times New Roman"/>
                          <a:ea typeface="Calibri"/>
                          <a:cs typeface="Times New Roman"/>
                        </a:rPr>
                        <a:t>Формирование познавательной культуры личности школьника, развитие логического мышления, памяти, воображения учащихся, овладение навыками самоанализа</a:t>
                      </a: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, оформления научных статей и исследовательских работ 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81260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Этап защиты проекта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60020" algn="l"/>
                        </a:tabLst>
                      </a:pPr>
                      <a:r>
                        <a:rPr lang="x-none" sz="1200">
                          <a:latin typeface="Times New Roman"/>
                          <a:ea typeface="Calibri"/>
                          <a:cs typeface="Times New Roman"/>
                        </a:rPr>
                        <a:t>Формирование способностей к конструктивному диалогу, последующей социальной самореализации и продуктивности; овладение способами деятельности в собственных интересах и возможностях, что выражается в самопознании, развитии необходимых современному человеку личностных качеств, формировании психологической грамотности, культуры мышления и поведения.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 rot="5400000" flipH="1" flipV="1">
            <a:off x="-2445861" y="2860179"/>
            <a:ext cx="5500727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К    а    </a:t>
            </a:r>
            <a:r>
              <a:rPr lang="ru-RU" sz="54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р</a:t>
            </a:r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   т    а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Проектная деятельность</a:t>
            </a:r>
            <a:endParaRPr lang="ru-RU" b="1" dirty="0">
              <a:solidFill>
                <a:schemeClr val="accent4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solidFill>
            <a:schemeClr val="accent4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r>
              <a:rPr lang="ru-RU" sz="3200" dirty="0" smtClean="0"/>
              <a:t>Достоинства</a:t>
            </a:r>
            <a:endParaRPr lang="ru-RU" sz="3200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ln>
            <a:solidFill>
              <a:srgbClr val="7030A0"/>
            </a:solidFill>
          </a:ln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dirty="0" smtClean="0"/>
              <a:t>Создание </a:t>
            </a:r>
            <a:r>
              <a:rPr lang="ru-RU" dirty="0"/>
              <a:t>в школе особой образовательной атмосферы, дающей детям возможность попробовать себя в различных направлениях учебной деятельности и развивать свои универсальные умения:</a:t>
            </a:r>
          </a:p>
          <a:p>
            <a:pPr lvl="0"/>
            <a:r>
              <a:rPr lang="ru-RU" dirty="0"/>
              <a:t>реализовать комплексное восприятие учебных предметов; </a:t>
            </a:r>
          </a:p>
          <a:p>
            <a:pPr lvl="0"/>
            <a:r>
              <a:rPr lang="ru-RU" dirty="0"/>
              <a:t>принимать самостоятельные решения; </a:t>
            </a:r>
          </a:p>
          <a:p>
            <a:pPr lvl="0"/>
            <a:r>
              <a:rPr lang="ru-RU" dirty="0"/>
              <a:t>поверить в свои силы. </a:t>
            </a:r>
          </a:p>
          <a:p>
            <a:endParaRPr lang="ru-RU" dirty="0"/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3"/>
          </p:nvPr>
        </p:nvSpPr>
        <p:spPr>
          <a:solidFill>
            <a:schemeClr val="accent4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r>
              <a:rPr lang="ru-RU" sz="3200" dirty="0" smtClean="0"/>
              <a:t>Недостатки</a:t>
            </a:r>
            <a:endParaRPr lang="ru-RU" sz="3200" dirty="0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4"/>
          </p:nvPr>
        </p:nvSpPr>
        <p:spPr>
          <a:ln>
            <a:solidFill>
              <a:srgbClr val="7030A0"/>
            </a:solidFill>
          </a:ln>
        </p:spPr>
        <p:txBody>
          <a:bodyPr>
            <a:normAutofit fontScale="92500" lnSpcReduction="20000"/>
          </a:bodyPr>
          <a:lstStyle/>
          <a:p>
            <a:pPr lvl="0">
              <a:buFont typeface="Wingdings" pitchFamily="2" charset="2"/>
              <a:buChar char="ü"/>
            </a:pPr>
            <a:r>
              <a:rPr lang="ru-RU" dirty="0"/>
              <a:t>увеличение умственной нагрузки; </a:t>
            </a:r>
          </a:p>
          <a:p>
            <a:pPr lvl="0">
              <a:buFont typeface="Wingdings" pitchFamily="2" charset="2"/>
              <a:buChar char="ü"/>
            </a:pPr>
            <a:r>
              <a:rPr lang="ru-RU" dirty="0"/>
              <a:t>требование более сложной системы оценивания; </a:t>
            </a:r>
          </a:p>
          <a:p>
            <a:pPr lvl="0">
              <a:buFont typeface="Wingdings" pitchFamily="2" charset="2"/>
              <a:buChar char="ü"/>
            </a:pPr>
            <a:r>
              <a:rPr lang="ru-RU" dirty="0"/>
              <a:t>увеличение объёма работы учителя; </a:t>
            </a:r>
          </a:p>
          <a:p>
            <a:pPr lvl="0">
              <a:buFont typeface="Wingdings" pitchFamily="2" charset="2"/>
              <a:buChar char="ü"/>
            </a:pPr>
            <a:r>
              <a:rPr lang="ru-RU" dirty="0"/>
              <a:t>существование риска неудачного выполнения работы; </a:t>
            </a:r>
          </a:p>
          <a:p>
            <a:pPr lvl="0">
              <a:buFont typeface="Wingdings" pitchFamily="2" charset="2"/>
              <a:buChar char="ü"/>
            </a:pPr>
            <a:r>
              <a:rPr lang="ru-RU" dirty="0"/>
              <a:t>повышение эмоциональной нагрузки; </a:t>
            </a:r>
          </a:p>
          <a:p>
            <a:pPr lvl="0">
              <a:buFont typeface="Wingdings" pitchFamily="2" charset="2"/>
              <a:buChar char="ü"/>
            </a:pPr>
            <a:r>
              <a:rPr lang="ru-RU" dirty="0"/>
              <a:t>нарастание напряжения к сроку сдачи работы.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Значение проектной деятельности</a:t>
            </a:r>
            <a:r>
              <a:rPr lang="ru-RU" dirty="0" smtClean="0"/>
              <a:t>: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457200" y="1357299"/>
            <a:ext cx="4040188" cy="500066"/>
          </a:xfrm>
        </p:spPr>
        <p:txBody>
          <a:bodyPr/>
          <a:lstStyle/>
          <a:p>
            <a:r>
              <a:rPr lang="ru-RU" i="1" dirty="0" smtClean="0"/>
              <a:t>Для ученика:</a:t>
            </a:r>
            <a:endParaRPr lang="ru-RU" i="1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>
          <a:xfrm>
            <a:off x="457200" y="1857365"/>
            <a:ext cx="3686172" cy="2428891"/>
          </a:xfrm>
          <a:ln>
            <a:solidFill>
              <a:srgbClr val="7030A0"/>
            </a:solidFill>
          </a:ln>
        </p:spPr>
        <p:txBody>
          <a:bodyPr>
            <a:normAutofit fontScale="92500" lnSpcReduction="20000"/>
          </a:bodyPr>
          <a:lstStyle/>
          <a:p>
            <a:r>
              <a:rPr lang="ru-RU" dirty="0"/>
              <a:t>Значение проектно - исследовательской деятельности для ученика заключается в повышении личной мотивации, получении новых знаний, в умении добывать эти знания.</a:t>
            </a:r>
          </a:p>
          <a:p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3"/>
          </p:nvPr>
        </p:nvSpPr>
        <p:spPr>
          <a:xfrm>
            <a:off x="4645025" y="2143116"/>
            <a:ext cx="4041775" cy="500065"/>
          </a:xfrm>
        </p:spPr>
        <p:txBody>
          <a:bodyPr/>
          <a:lstStyle/>
          <a:p>
            <a:r>
              <a:rPr lang="ru-RU" i="1" dirty="0" smtClean="0"/>
              <a:t>Для учителя:</a:t>
            </a:r>
            <a:endParaRPr lang="ru-RU" i="1" dirty="0"/>
          </a:p>
        </p:txBody>
      </p:sp>
      <p:sp>
        <p:nvSpPr>
          <p:cNvPr id="7" name="Содержимое 6"/>
          <p:cNvSpPr>
            <a:spLocks noGrp="1"/>
          </p:cNvSpPr>
          <p:nvPr>
            <p:ph sz="quarter" idx="4"/>
          </p:nvPr>
        </p:nvSpPr>
        <p:spPr>
          <a:xfrm>
            <a:off x="4645025" y="2786057"/>
            <a:ext cx="4041775" cy="3340105"/>
          </a:xfrm>
          <a:ln>
            <a:solidFill>
              <a:srgbClr val="7030A0"/>
            </a:solidFill>
          </a:ln>
        </p:spPr>
        <p:txBody>
          <a:bodyPr/>
          <a:lstStyle/>
          <a:p>
            <a:r>
              <a:rPr lang="ru-RU" dirty="0" smtClean="0"/>
              <a:t>Значение проектно - исследовательской деятельности для учителя заключается в достижении главной цели образования – повышению качества образования учащегося. </a:t>
            </a:r>
          </a:p>
          <a:p>
            <a:endParaRPr lang="ru-RU" dirty="0"/>
          </a:p>
        </p:txBody>
      </p:sp>
      <p:pic>
        <p:nvPicPr>
          <p:cNvPr id="20484" name="Picture 4" descr="pervorkfssnik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4357694"/>
            <a:ext cx="3643338" cy="2238376"/>
          </a:xfrm>
          <a:prstGeom prst="rect">
            <a:avLst/>
          </a:prstGeom>
          <a:noFill/>
        </p:spPr>
      </p:pic>
      <p:pic>
        <p:nvPicPr>
          <p:cNvPr id="20488" name="Picture 8" descr="http://prosv-ipk.ru/images/logo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29454" y="1285860"/>
            <a:ext cx="1762136" cy="150019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39784"/>
          </a:xfrm>
        </p:spPr>
        <p:txBody>
          <a:bodyPr/>
          <a:lstStyle/>
          <a:p>
            <a:r>
              <a:rPr lang="ru-RU" dirty="0" smtClean="0"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Педагогический проект</a:t>
            </a:r>
            <a:endParaRPr lang="ru-RU" dirty="0">
              <a:solidFill>
                <a:schemeClr val="accent4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solidFill>
            <a:schemeClr val="accent4">
              <a:lumMod val="20000"/>
              <a:lumOff val="80000"/>
            </a:schemeClr>
          </a:solidFill>
        </p:spPr>
        <p:txBody>
          <a:bodyPr/>
          <a:lstStyle/>
          <a:p>
            <a:pPr algn="ctr"/>
            <a:r>
              <a:rPr lang="ru-RU" dirty="0" smtClean="0"/>
              <a:t>ЦЕЛЕВАЯ АУДИТОРИЯ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285720" y="2285993"/>
            <a:ext cx="4211668" cy="3840170"/>
          </a:xfrm>
          <a:solidFill>
            <a:schemeClr val="accent4">
              <a:lumMod val="20000"/>
              <a:lumOff val="8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txBody>
          <a:bodyPr>
            <a:normAutofit fontScale="85000" lnSpcReduction="10000"/>
          </a:bodyPr>
          <a:lstStyle/>
          <a:p>
            <a:r>
              <a:rPr lang="ru-RU" b="1" dirty="0"/>
              <a:t>Целевой аудиторией</a:t>
            </a:r>
            <a:r>
              <a:rPr lang="ru-RU" dirty="0"/>
              <a:t> настоящего педагогического опыта являются учащиеся младшего школьного возраста, педагогические работники школы (учителя – предметники образовательной области «Начальная школа», воспитатели), родители (законные представители). Предполагаемое количество участников проекта: 25- 30 человек. Возраст – 6-11 лет.</a:t>
            </a:r>
          </a:p>
          <a:p>
            <a:endParaRPr lang="ru-RU" dirty="0"/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3"/>
          </p:nvPr>
        </p:nvSpPr>
        <p:spPr>
          <a:solidFill>
            <a:schemeClr val="accent4">
              <a:lumMod val="20000"/>
              <a:lumOff val="80000"/>
            </a:schemeClr>
          </a:solidFill>
        </p:spPr>
        <p:txBody>
          <a:bodyPr/>
          <a:lstStyle/>
          <a:p>
            <a:pPr algn="ctr"/>
            <a:r>
              <a:rPr lang="ru-RU" dirty="0" smtClean="0"/>
              <a:t>ПАРТНЕРЫ</a:t>
            </a:r>
            <a:endParaRPr lang="ru-RU" dirty="0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4"/>
          </p:nvPr>
        </p:nvSpPr>
        <p:spPr>
          <a:xfrm>
            <a:off x="4645025" y="2285991"/>
            <a:ext cx="4041775" cy="3840171"/>
          </a:xfrm>
          <a:ln w="28575">
            <a:solidFill>
              <a:srgbClr val="7030A0"/>
            </a:solidFill>
          </a:ln>
        </p:spPr>
        <p:txBody>
          <a:bodyPr>
            <a:normAutofit fontScale="92500"/>
          </a:bodyPr>
          <a:lstStyle/>
          <a:p>
            <a:r>
              <a:rPr lang="ru-RU" dirty="0"/>
              <a:t>Обучающиеся (ученики младших классов) 1-4 классы.</a:t>
            </a:r>
          </a:p>
          <a:p>
            <a:r>
              <a:rPr lang="ru-RU" dirty="0" smtClean="0"/>
              <a:t> </a:t>
            </a:r>
            <a:r>
              <a:rPr lang="ru-RU" dirty="0"/>
              <a:t>Родители учащихся.</a:t>
            </a:r>
          </a:p>
          <a:p>
            <a:r>
              <a:rPr lang="ru-RU" dirty="0" smtClean="0"/>
              <a:t>Администрация </a:t>
            </a:r>
            <a:r>
              <a:rPr lang="ru-RU" dirty="0"/>
              <a:t>школы.</a:t>
            </a:r>
          </a:p>
          <a:p>
            <a:r>
              <a:rPr lang="ru-RU" dirty="0" smtClean="0"/>
              <a:t>Школьное </a:t>
            </a:r>
            <a:r>
              <a:rPr lang="ru-RU" dirty="0"/>
              <a:t>научное общество учащихся.</a:t>
            </a:r>
          </a:p>
          <a:p>
            <a:r>
              <a:rPr lang="ru-RU" dirty="0" smtClean="0"/>
              <a:t>Члены </a:t>
            </a:r>
            <a:r>
              <a:rPr lang="ru-RU" dirty="0"/>
              <a:t>городского методического объединения учителей начальных классов.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4294967295"/>
          </p:nvPr>
        </p:nvGraphicFramePr>
        <p:xfrm>
          <a:off x="285720" y="813520"/>
          <a:ext cx="8572560" cy="601248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71768"/>
                <a:gridCol w="6000792"/>
              </a:tblGrid>
              <a:tr h="978202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b="1" i="1" dirty="0">
                          <a:solidFill>
                            <a:srgbClr val="403152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Программно-методические ресурсы</a:t>
                      </a:r>
                      <a:r>
                        <a:rPr lang="ru-RU" sz="1600" b="1" dirty="0">
                          <a:solidFill>
                            <a:srgbClr val="403152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:</a:t>
                      </a:r>
                      <a:endParaRPr lang="ru-RU" sz="16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рабочие учебные  программы, написанные на основе государственных образовательных стандартов, авторская программа факультатива «Основы исследования и проектирования в начальной школе» для обучающихся 4 классов.  </a:t>
                      </a:r>
                      <a:endParaRPr lang="ru-RU" sz="14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1133249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b="1" i="1" dirty="0">
                          <a:solidFill>
                            <a:srgbClr val="403152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Материально-технические ресурсы:</a:t>
                      </a:r>
                      <a:endParaRPr lang="ru-RU" sz="16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имеется  кабинет, оснащенный современным оборудованием: («мобильный (переносной) компьютерный класс», интерактивная доска, мультимедийный проектор и др.). Все оборудование соответствует санитарно-гигиеническим, эргономическим, здоровьесберегающим и психолого-педагогическим требованиям.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48163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b="1" i="1" dirty="0">
                          <a:solidFill>
                            <a:srgbClr val="403152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Цифровые образовательные ресурсы</a:t>
                      </a:r>
                      <a:r>
                        <a:rPr lang="ru-RU" sz="1600" b="1" dirty="0">
                          <a:solidFill>
                            <a:srgbClr val="403152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:</a:t>
                      </a:r>
                      <a:endParaRPr lang="ru-RU" sz="16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b="1" i="1" dirty="0">
                          <a:solidFill>
                            <a:srgbClr val="403152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Информационно-методическая среда:</a:t>
                      </a:r>
                      <a:endParaRPr lang="ru-RU" sz="16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Интернет ресурсы, электронные учебники, справочные материалы по темам, задания и тесты, кроссворды, созданные посредством программ </a:t>
                      </a:r>
                      <a:r>
                        <a:rPr lang="en-US" sz="1400" dirty="0">
                          <a:latin typeface="Times New Roman"/>
                          <a:ea typeface="Calibri"/>
                          <a:cs typeface="Times New Roman"/>
                        </a:rPr>
                        <a:t>Microsoft Power Point</a:t>
                      </a: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, </a:t>
                      </a:r>
                      <a:r>
                        <a:rPr lang="en-US" sz="1400" dirty="0">
                          <a:latin typeface="Times New Roman"/>
                          <a:ea typeface="Calibri"/>
                          <a:cs typeface="Times New Roman"/>
                        </a:rPr>
                        <a:t>Microsoft Word</a:t>
                      </a: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, </a:t>
                      </a:r>
                      <a:r>
                        <a:rPr lang="en-US" sz="1400" dirty="0">
                          <a:latin typeface="Times New Roman"/>
                          <a:ea typeface="Calibri"/>
                          <a:cs typeface="Times New Roman"/>
                        </a:rPr>
                        <a:t>Microsoft Excel</a:t>
                      </a: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. Разработки компаний: «Кирилл и Мефодий. Большая энциклопедия», альманах фестиваля ученических проектов «Грани познания»  и другие. 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теоретико-практические, учебно-методические семинары, мастер-классы.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133249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i="1" dirty="0">
                          <a:solidFill>
                            <a:srgbClr val="403152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Нормативно-правовые ресурсы</a:t>
                      </a:r>
                      <a:r>
                        <a:rPr lang="ru-RU" sz="1600" b="1" dirty="0">
                          <a:solidFill>
                            <a:srgbClr val="403152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:   </a:t>
                      </a:r>
                      <a:endParaRPr lang="ru-RU" sz="16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1. 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Закон Российской Федерации «Об образовании». 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2. Национальная образовательная инициатива «Наша новая школа». 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3. «Концепция модернизации российского образования на период до 2010 года». 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4. Программа модернизации «Новая школа Югры». 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978202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b="1" i="1" dirty="0">
                          <a:solidFill>
                            <a:srgbClr val="403152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Мотивационные ресурсы</a:t>
                      </a:r>
                      <a:r>
                        <a:rPr lang="ru-RU" sz="1600" b="1" dirty="0">
                          <a:solidFill>
                            <a:srgbClr val="403152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:</a:t>
                      </a:r>
                      <a:endParaRPr lang="ru-RU" sz="16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система морального и материального  поощрения.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928662" y="0"/>
            <a:ext cx="7286675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Р  е  с  у  </a:t>
            </a:r>
            <a:r>
              <a:rPr lang="ru-RU" sz="5400" b="1" dirty="0" err="1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р</a:t>
            </a:r>
            <a:r>
              <a:rPr lang="ru-RU" sz="5400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  с  </a:t>
            </a:r>
            <a:r>
              <a:rPr lang="ru-RU" sz="5400" b="1" dirty="0" err="1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ы</a:t>
            </a:r>
            <a:endParaRPr lang="ru-RU" sz="5400" b="1" cap="none" spc="0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solidFill>
                  <a:schemeClr val="accent4">
                    <a:lumMod val="75000"/>
                  </a:schemeClr>
                </a:solidFill>
              </a:rPr>
              <a:t>Перспективы дальнейшего развития</a:t>
            </a:r>
            <a:br>
              <a:rPr lang="ru-RU" sz="3200" b="1" dirty="0" smtClean="0">
                <a:solidFill>
                  <a:schemeClr val="accent4">
                    <a:lumMod val="75000"/>
                  </a:schemeClr>
                </a:solidFill>
              </a:rPr>
            </a:br>
            <a:r>
              <a:rPr lang="ru-RU" sz="3200" b="1" dirty="0" smtClean="0">
                <a:solidFill>
                  <a:schemeClr val="accent4">
                    <a:lumMod val="75000"/>
                  </a:schemeClr>
                </a:solidFill>
              </a:rPr>
              <a:t>проекта</a:t>
            </a:r>
            <a:endParaRPr lang="ru-RU" sz="32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ln w="28575">
            <a:solidFill>
              <a:srgbClr val="7030A0"/>
            </a:solidFill>
          </a:ln>
        </p:spPr>
        <p:txBody>
          <a:bodyPr>
            <a:normAutofit fontScale="77500" lnSpcReduction="20000"/>
          </a:bodyPr>
          <a:lstStyle/>
          <a:p>
            <a:pPr algn="just">
              <a:buClr>
                <a:schemeClr val="accent4">
                  <a:lumMod val="75000"/>
                </a:schemeClr>
              </a:buClr>
              <a:buFont typeface="Wingdings" pitchFamily="2" charset="2"/>
              <a:buChar char="ü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В настоящее время мой педагогический проект вышел на очередную ступень развития. На базе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КУ «НОСШ»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мною разработана и апробируется в течение двух лет программа внеурочной работы «Учимся основам проектирования».         </a:t>
            </a:r>
          </a:p>
          <a:p>
            <a:pPr algn="just">
              <a:buClr>
                <a:schemeClr val="accent4">
                  <a:lumMod val="75000"/>
                </a:schemeClr>
              </a:buClr>
              <a:buFont typeface="Wingdings" pitchFamily="2" charset="2"/>
              <a:buChar char="ü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На этапе создания находится сайт для организации и проведения дистанционного мастер - класса по проектированию для школьников в рамках деятельности школьного научного общества. </a:t>
            </a:r>
          </a:p>
          <a:p>
            <a:pPr algn="just">
              <a:buClr>
                <a:schemeClr val="accent4">
                  <a:lumMod val="75000"/>
                </a:schemeClr>
              </a:buClr>
              <a:buFont typeface="Wingdings" pitchFamily="2" charset="2"/>
              <a:buChar char="ü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 Запланирована мною разработка и выпуск учебной брошюры «Основы проектно - исследовательской работы для младших школьников» для работы с одаренными детьми.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А давайте сделаем....уборку. KitaClub - лучший портал для де…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  <p:txBody>
          <a:bodyPr/>
          <a:lstStyle/>
          <a:p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Актуальность</a:t>
            </a:r>
            <a:endParaRPr lang="ru-RU" b="1" dirty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sz="half" idx="1"/>
          </p:nvPr>
        </p:nvSpPr>
        <p:spPr>
          <a:ln w="19050">
            <a:solidFill>
              <a:srgbClr val="7030A0"/>
            </a:solidFill>
          </a:ln>
        </p:spPr>
        <p:txBody>
          <a:bodyPr>
            <a:normAutofit fontScale="77500" lnSpcReduction="20000"/>
          </a:bodyPr>
          <a:lstStyle/>
          <a:p>
            <a:r>
              <a:rPr lang="ru-RU" b="1" i="1" dirty="0"/>
              <a:t>Актуальность данного проекта</a:t>
            </a:r>
            <a:r>
              <a:rPr lang="ru-RU" b="1" dirty="0"/>
              <a:t> </a:t>
            </a:r>
            <a:r>
              <a:rPr lang="ru-RU" dirty="0"/>
              <a:t>определяется его многоцелевой и многофункциональной направленностью, а также возможностью её интегрирования в целостный образовательный процесс, в ходе которого наряду овладением учащимися системными базовыми знаниями и ключевыми компетенциями происходит многостороннее развитие растущей личности.         </a:t>
            </a:r>
          </a:p>
        </p:txBody>
      </p:sp>
      <p:sp>
        <p:nvSpPr>
          <p:cNvPr id="8" name="Содержимое 7"/>
          <p:cNvSpPr>
            <a:spLocks noGrp="1"/>
          </p:cNvSpPr>
          <p:nvPr>
            <p:ph sz="half" idx="2"/>
          </p:nvPr>
        </p:nvSpPr>
        <p:spPr>
          <a:ln>
            <a:solidFill>
              <a:srgbClr val="7030A0"/>
            </a:solidFill>
          </a:ln>
        </p:spPr>
        <p:txBody>
          <a:bodyPr>
            <a:normAutofit fontScale="77500" lnSpcReduction="20000"/>
          </a:bodyPr>
          <a:lstStyle/>
          <a:p>
            <a:r>
              <a:rPr lang="ru-RU" sz="3600" b="1" i="1" dirty="0"/>
              <a:t>Актуальность проекта</a:t>
            </a:r>
            <a:r>
              <a:rPr lang="ru-RU" sz="3600" dirty="0"/>
              <a:t> для школы заключается в том, что он разработан и апробирован в рамках  «Программы развития школы» и ее подпрограммы «Одаренные дети», реализующихся  в  образовательном учреждении. 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/>
              <a:t/>
            </a:r>
            <a:br>
              <a:rPr lang="ru-RU" b="1" i="1" dirty="0" smtClean="0"/>
            </a:br>
            <a:r>
              <a:rPr lang="ru-RU" b="1" i="1" dirty="0" smtClean="0">
                <a:solidFill>
                  <a:schemeClr val="accent4">
                    <a:lumMod val="50000"/>
                  </a:schemeClr>
                </a:solidFill>
              </a:rPr>
              <a:t>Цель </a:t>
            </a:r>
            <a:r>
              <a:rPr lang="ru-RU" b="1" i="1" dirty="0">
                <a:solidFill>
                  <a:schemeClr val="accent4">
                    <a:lumMod val="50000"/>
                  </a:schemeClr>
                </a:solidFill>
              </a:rPr>
              <a:t>проекта: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57298"/>
            <a:ext cx="8229600" cy="2928959"/>
          </a:xfrm>
          <a:solidFill>
            <a:schemeClr val="accent4">
              <a:lumMod val="20000"/>
              <a:lumOff val="80000"/>
            </a:schemeClr>
          </a:solidFill>
        </p:spPr>
        <p:txBody>
          <a:bodyPr/>
          <a:lstStyle/>
          <a:p>
            <a:pPr lvl="0">
              <a:buFont typeface="Wingdings" pitchFamily="2" charset="2"/>
              <a:buChar char="ü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определение  влияния  практического применения проектно-исследовательской деятельности на формирование коммуникативных компетенций   младших школьников на уроках русского языка. </a:t>
            </a:r>
          </a:p>
          <a:p>
            <a:endParaRPr lang="ru-RU" dirty="0"/>
          </a:p>
        </p:txBody>
      </p:sp>
      <p:pic>
        <p:nvPicPr>
          <p:cNvPr id="27650" name="Picture 2" descr="Урок соответствующий фгос основан н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4286256"/>
            <a:ext cx="3786213" cy="2571744"/>
          </a:xfrm>
          <a:prstGeom prst="rect">
            <a:avLst/>
          </a:prstGeom>
          <a:noFill/>
        </p:spPr>
      </p:pic>
      <p:pic>
        <p:nvPicPr>
          <p:cNvPr id="27652" name="Picture 4" descr="Fgos chto novog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14810" y="4286256"/>
            <a:ext cx="4048122" cy="242886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chemeClr val="accent4">
                    <a:lumMod val="50000"/>
                  </a:schemeClr>
                </a:solidFill>
              </a:rPr>
              <a:t>Задачи проекта</a:t>
            </a:r>
            <a:r>
              <a:rPr lang="ru-RU" dirty="0" smtClean="0"/>
              <a:t>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57298"/>
            <a:ext cx="8229600" cy="4768865"/>
          </a:xfrm>
          <a:solidFill>
            <a:schemeClr val="accent4">
              <a:lumMod val="20000"/>
              <a:lumOff val="80000"/>
            </a:schemeClr>
          </a:solidFill>
        </p:spPr>
        <p:txBody>
          <a:bodyPr>
            <a:normAutofit fontScale="55000" lnSpcReduction="20000"/>
          </a:bodyPr>
          <a:lstStyle/>
          <a:p>
            <a:pPr lvl="0">
              <a:lnSpc>
                <a:spcPct val="120000"/>
              </a:lnSpc>
              <a:buFont typeface="Wingdings" pitchFamily="2" charset="2"/>
              <a:buChar char="ü"/>
            </a:pPr>
            <a:r>
              <a:rPr lang="ru-RU" sz="3800" b="1" dirty="0">
                <a:latin typeface="Times New Roman" pitchFamily="18" charset="0"/>
                <a:cs typeface="Times New Roman" pitchFamily="18" charset="0"/>
              </a:rPr>
              <a:t>изучить методическую и соответствующую литературу;</a:t>
            </a:r>
          </a:p>
          <a:p>
            <a:pPr lvl="0">
              <a:lnSpc>
                <a:spcPct val="120000"/>
              </a:lnSpc>
              <a:buFont typeface="Wingdings" pitchFamily="2" charset="2"/>
              <a:buChar char="ü"/>
            </a:pPr>
            <a:r>
              <a:rPr lang="ru-RU" sz="3800" b="1" dirty="0">
                <a:latin typeface="Times New Roman" pitchFamily="18" charset="0"/>
                <a:cs typeface="Times New Roman" pitchFamily="18" charset="0"/>
              </a:rPr>
              <a:t>вовлечь учащихся в практическую проектную деятельность как фактор личностного развития школьников;</a:t>
            </a:r>
          </a:p>
          <a:p>
            <a:pPr lvl="0">
              <a:lnSpc>
                <a:spcPct val="120000"/>
              </a:lnSpc>
              <a:buFont typeface="Wingdings" pitchFamily="2" charset="2"/>
              <a:buChar char="ü"/>
            </a:pPr>
            <a:r>
              <a:rPr lang="ru-RU" sz="3800" b="1" dirty="0">
                <a:latin typeface="Times New Roman" pitchFamily="18" charset="0"/>
                <a:cs typeface="Times New Roman" pitchFamily="18" charset="0"/>
              </a:rPr>
              <a:t>разработать авторский учебный модуль «Проектная деятельность на уроках русского языка и во внеурочное время в начальной школе»; </a:t>
            </a:r>
          </a:p>
          <a:p>
            <a:pPr lvl="0">
              <a:lnSpc>
                <a:spcPct val="120000"/>
              </a:lnSpc>
              <a:buFont typeface="Wingdings" pitchFamily="2" charset="2"/>
              <a:buChar char="ü"/>
            </a:pPr>
            <a:r>
              <a:rPr lang="ru-RU" sz="3800" b="1" dirty="0">
                <a:latin typeface="Times New Roman" pitchFamily="18" charset="0"/>
                <a:cs typeface="Times New Roman" pitchFamily="18" charset="0"/>
              </a:rPr>
              <a:t>разработать методические рекомендации обучающимся, коллегам и родителям по организации проектной деятельности;</a:t>
            </a:r>
          </a:p>
          <a:p>
            <a:pPr lvl="0">
              <a:lnSpc>
                <a:spcPct val="120000"/>
              </a:lnSpc>
              <a:buFont typeface="Wingdings" pitchFamily="2" charset="2"/>
              <a:buChar char="ü"/>
            </a:pPr>
            <a:r>
              <a:rPr lang="ru-RU" sz="3800" b="1" dirty="0">
                <a:latin typeface="Times New Roman" pitchFamily="18" charset="0"/>
                <a:cs typeface="Times New Roman" pitchFamily="18" charset="0"/>
              </a:rPr>
              <a:t>провести мониторинг  исследования;</a:t>
            </a:r>
          </a:p>
          <a:p>
            <a:pPr lvl="0">
              <a:lnSpc>
                <a:spcPct val="120000"/>
              </a:lnSpc>
              <a:buFont typeface="Wingdings" pitchFamily="2" charset="2"/>
              <a:buChar char="ü"/>
            </a:pPr>
            <a:r>
              <a:rPr lang="ru-RU" sz="3800" b="1" dirty="0">
                <a:latin typeface="Times New Roman" pitchFamily="18" charset="0"/>
                <a:cs typeface="Times New Roman" pitchFamily="18" charset="0"/>
              </a:rPr>
              <a:t>обобщить результаты исследовательской работы и на этой основе сделать выводы о целесообразности использования данной методики для реализации указанной цели.</a:t>
            </a:r>
          </a:p>
          <a:p>
            <a:pPr>
              <a:lnSpc>
                <a:spcPct val="170000"/>
              </a:lnSpc>
              <a:buFont typeface="Wingdings" pitchFamily="2" charset="2"/>
              <a:buChar char="ü"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4294967295"/>
          </p:nvPr>
        </p:nvGraphicFramePr>
        <p:xfrm>
          <a:off x="0" y="0"/>
          <a:ext cx="8929718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Планируемые  </a:t>
            </a:r>
            <a:r>
              <a:rPr lang="ru-RU" b="1" dirty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результаты:</a:t>
            </a:r>
            <a:r>
              <a:rPr lang="ru-RU" dirty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dirty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dirty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solidFill>
            <a:schemeClr val="accent4">
              <a:lumMod val="20000"/>
              <a:lumOff val="80000"/>
            </a:schemeClr>
          </a:solidFill>
        </p:spPr>
        <p:txBody>
          <a:bodyPr>
            <a:normAutofit fontScale="77500" lnSpcReduction="20000"/>
          </a:bodyPr>
          <a:lstStyle/>
          <a:p>
            <a:pPr lvl="0"/>
            <a:r>
              <a:rPr lang="ru-RU" dirty="0"/>
              <a:t>Обеспечение качества знаний обучающихся не ниже – 70%, успеваемости – 100%; </a:t>
            </a:r>
          </a:p>
          <a:p>
            <a:pPr lvl="0"/>
            <a:r>
              <a:rPr lang="ru-RU" dirty="0"/>
              <a:t>рост числа призёров олимпиад и конкурсов различного уровня;</a:t>
            </a:r>
          </a:p>
          <a:p>
            <a:pPr lvl="0"/>
            <a:r>
              <a:rPr lang="ru-RU" dirty="0"/>
              <a:t>осознание учащимися многообразия образовательной среды;</a:t>
            </a:r>
          </a:p>
          <a:p>
            <a:pPr lvl="0"/>
            <a:r>
              <a:rPr lang="ru-RU" dirty="0"/>
              <a:t>рост личностных качеств и компетенций обучающихся;</a:t>
            </a:r>
          </a:p>
          <a:p>
            <a:pPr lvl="0"/>
            <a:r>
              <a:rPr lang="ru-RU" dirty="0"/>
              <a:t>формирование языковой, личностной и социальной культуры учащихся;</a:t>
            </a:r>
          </a:p>
          <a:p>
            <a:pPr lvl="0"/>
            <a:r>
              <a:rPr lang="ru-RU" dirty="0"/>
              <a:t>приобретение детьми опыта самостоятельного выбора, исследовательско-творческой деятельности, оценки и самооценки полученного  результата.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1000132"/>
          </a:xfrm>
        </p:spPr>
        <p:txBody>
          <a:bodyPr/>
          <a:lstStyle/>
          <a:p>
            <a:r>
              <a:rPr lang="ru-RU" b="1" dirty="0" smtClean="0">
                <a:solidFill>
                  <a:schemeClr val="accent4">
                    <a:lumMod val="75000"/>
                  </a:schemeClr>
                </a:solidFill>
              </a:rPr>
              <a:t>Образовательный модуль</a:t>
            </a:r>
            <a:endParaRPr lang="ru-RU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428596" y="1285860"/>
          <a:ext cx="8258204" cy="4029278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2086004"/>
                <a:gridCol w="2057400"/>
                <a:gridCol w="2057400"/>
                <a:gridCol w="2057400"/>
              </a:tblGrid>
              <a:tr h="58785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Информационный блок</a:t>
                      </a:r>
                      <a:endParaRPr lang="ru-RU" sz="16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Методический блок</a:t>
                      </a:r>
                      <a:endParaRPr lang="ru-RU" sz="16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Исполнительский блок</a:t>
                      </a:r>
                      <a:endParaRPr lang="ru-RU" sz="16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Контролирующий блок</a:t>
                      </a:r>
                      <a:endParaRPr lang="ru-RU" sz="16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</a:tr>
              <a:tr h="119809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1.Статьи, доклады, публикации.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dirty="0">
                          <a:latin typeface="Times New Roman"/>
                          <a:ea typeface="Calibri"/>
                          <a:cs typeface="Times New Roman"/>
                        </a:rPr>
                        <a:t>1.</a:t>
                      </a: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Программа курса «Учимся основам проектирования».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Calibri"/>
                          <a:cs typeface="Times New Roman"/>
                        </a:rPr>
                        <a:t>1. </a:t>
                      </a: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Сценарии уроков,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индивидуальных занятий.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Calibri"/>
                          <a:cs typeface="Times New Roman"/>
                        </a:rPr>
                        <a:t>1. Анкеты, тесты,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Calibri"/>
                          <a:cs typeface="Times New Roman"/>
                        </a:rPr>
                        <a:t>Контрольные вопросы.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76831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2.Педагогический проект  «Проектно - исследовательская деятельность как средство формирования коммуникативных компетенций».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dirty="0">
                          <a:latin typeface="Times New Roman"/>
                          <a:ea typeface="Calibri"/>
                          <a:cs typeface="Times New Roman"/>
                        </a:rPr>
                        <a:t>2.</a:t>
                      </a: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Методические рекомендации по организации проектной деятельности школьников.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2. Банк ученических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проектов.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Calibri"/>
                          <a:cs typeface="Times New Roman"/>
                        </a:rPr>
                        <a:t>2.</a:t>
                      </a: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 Результаты мониторинга.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Портфолио ученика.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Портфолио учителя.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Портфолио проектной работы.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7" name="Скругленный прямоугольник 6"/>
          <p:cNvSpPr/>
          <p:nvPr/>
        </p:nvSpPr>
        <p:spPr>
          <a:xfrm>
            <a:off x="714348" y="5500702"/>
            <a:ext cx="7929618" cy="1143008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solidFill>
                  <a:schemeClr val="accent4">
                    <a:lumMod val="50000"/>
                  </a:schemeClr>
                </a:solidFill>
              </a:rPr>
              <a:t>«Проектная деятельность на уроках русского языка и во внеурочное время в начальной школе»</a:t>
            </a:r>
            <a:endParaRPr lang="ru-RU" sz="2000" dirty="0">
              <a:solidFill>
                <a:schemeClr val="accent4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рамках реализации проекта разработаны: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857356" y="1600200"/>
            <a:ext cx="6829444" cy="4525963"/>
          </a:xfrm>
          <a:solidFill>
            <a:schemeClr val="accent4">
              <a:lumMod val="20000"/>
              <a:lumOff val="80000"/>
            </a:schemeClr>
          </a:solidFill>
        </p:spPr>
        <p:txBody>
          <a:bodyPr/>
          <a:lstStyle/>
          <a:p>
            <a:pPr lvl="0"/>
            <a:r>
              <a:rPr lang="ru-RU" dirty="0"/>
              <a:t>Методические рекомендации для учащихся по созданию учебного проекта. Приложение №1.</a:t>
            </a:r>
          </a:p>
          <a:p>
            <a:pPr lvl="0"/>
            <a:r>
              <a:rPr lang="ru-RU" dirty="0"/>
              <a:t>«Правила успешной проектной деятельности для учащихся». Приложение №2.</a:t>
            </a:r>
          </a:p>
          <a:p>
            <a:pPr lvl="0"/>
            <a:r>
              <a:rPr lang="ru-RU" dirty="0"/>
              <a:t>План действий учащихся в проекте. Приложение№3.</a:t>
            </a:r>
          </a:p>
          <a:p>
            <a:endParaRPr lang="ru-RU" dirty="0"/>
          </a:p>
        </p:txBody>
      </p:sp>
      <p:pic>
        <p:nvPicPr>
          <p:cNvPr id="23554" name="Picture 2" descr="Об отличительных знаках на учебниках, соответствующих ФГОС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1643050"/>
            <a:ext cx="1357322" cy="1524002"/>
          </a:xfrm>
          <a:prstGeom prst="rect">
            <a:avLst/>
          </a:prstGeom>
          <a:noFill/>
        </p:spPr>
      </p:pic>
      <p:pic>
        <p:nvPicPr>
          <p:cNvPr id="23556" name="Picture 4" descr="ФГОС НОО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500438"/>
            <a:ext cx="1857356" cy="280736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>
                <a:solidFill>
                  <a:schemeClr val="accent4">
                    <a:lumMod val="50000"/>
                  </a:schemeClr>
                </a:solidFill>
              </a:rPr>
              <a:t>Практическая значимость</a:t>
            </a:r>
            <a:r>
              <a:rPr lang="ru-RU" dirty="0">
                <a:solidFill>
                  <a:schemeClr val="accent4">
                    <a:lumMod val="50000"/>
                  </a:schemeClr>
                </a:solidFill>
              </a:rPr>
              <a:t>: 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solidFill>
            <a:schemeClr val="accent1">
              <a:lumMod val="20000"/>
              <a:lumOff val="80000"/>
            </a:schemeClr>
          </a:solidFill>
        </p:spPr>
        <p:txBody>
          <a:bodyPr>
            <a:normAutofit fontScale="85000" lnSpcReduction="20000"/>
          </a:bodyPr>
          <a:lstStyle/>
          <a:p>
            <a:r>
              <a:rPr lang="ru-RU" dirty="0"/>
              <a:t>1) обеспечивает возможность организации учебного процесса, отвечающего требованиям и целям обучения, отражающим основные принципы личностно-ориентированного подхода;</a:t>
            </a:r>
          </a:p>
          <a:p>
            <a:r>
              <a:rPr lang="ru-RU" dirty="0"/>
              <a:t>2) предполагает гибкость, широкую вариативность и дифференциацию как в выборе учащимися содержания, так и форм получения образования;</a:t>
            </a:r>
          </a:p>
          <a:p>
            <a:r>
              <a:rPr lang="ru-RU" dirty="0"/>
              <a:t>3) позволяет реализовать как уровневую (базовый уровень, углубленный уровень освоения образовательных программ); </a:t>
            </a:r>
          </a:p>
          <a:p>
            <a:r>
              <a:rPr lang="ru-RU" dirty="0"/>
              <a:t>4)позволяет повысить мотивацию изучения предметов школьной программы.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115</TotalTime>
  <Words>1626</Words>
  <Application>Microsoft Office PowerPoint</Application>
  <PresentationFormat>Экран (4:3)</PresentationFormat>
  <Paragraphs>202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   «Использование проектно-исследовательской деятельности на уроках литературного чтения как средство формирования коммуникативной  компетентности» </vt:lpstr>
      <vt:lpstr>Актуальность</vt:lpstr>
      <vt:lpstr> Цель проекта: </vt:lpstr>
      <vt:lpstr>Задачи проекта:</vt:lpstr>
      <vt:lpstr>Слайд 5</vt:lpstr>
      <vt:lpstr> Планируемые  результаты: </vt:lpstr>
      <vt:lpstr>Образовательный модуль</vt:lpstr>
      <vt:lpstr> В рамках реализации проекта разработаны: </vt:lpstr>
      <vt:lpstr>Практическая значимость: </vt:lpstr>
      <vt:lpstr>Типы проектов, разработанных и реализованных учащимися</vt:lpstr>
      <vt:lpstr>Проектирование на уроке</vt:lpstr>
      <vt:lpstr>Система проведения уроков, 4 класс</vt:lpstr>
      <vt:lpstr>Слайд 13</vt:lpstr>
      <vt:lpstr>Проектная деятельность</vt:lpstr>
      <vt:lpstr>Значение проектной деятельности:</vt:lpstr>
      <vt:lpstr>Педагогический проект</vt:lpstr>
      <vt:lpstr>Слайд 17</vt:lpstr>
      <vt:lpstr>Перспективы дальнейшего развития проекта</vt:lpstr>
      <vt:lpstr>Слайд 19</vt:lpstr>
    </vt:vector>
  </TitlesOfParts>
  <Company>DG Win&amp;Soft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Home</cp:lastModifiedBy>
  <cp:revision>19</cp:revision>
  <dcterms:created xsi:type="dcterms:W3CDTF">2014-08-24T14:31:42Z</dcterms:created>
  <dcterms:modified xsi:type="dcterms:W3CDTF">2018-08-10T06:20:26Z</dcterms:modified>
</cp:coreProperties>
</file>