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9" r:id="rId3"/>
    <p:sldId id="260" r:id="rId4"/>
    <p:sldId id="261" r:id="rId5"/>
    <p:sldId id="262" r:id="rId6"/>
    <p:sldId id="266" r:id="rId7"/>
    <p:sldId id="282" r:id="rId8"/>
    <p:sldId id="283" r:id="rId9"/>
    <p:sldId id="284" r:id="rId10"/>
    <p:sldId id="285" r:id="rId11"/>
    <p:sldId id="286" r:id="rId12"/>
    <p:sldId id="267" r:id="rId13"/>
    <p:sldId id="268" r:id="rId14"/>
    <p:sldId id="269" r:id="rId15"/>
    <p:sldId id="272" r:id="rId16"/>
    <p:sldId id="287" r:id="rId17"/>
    <p:sldId id="288" r:id="rId18"/>
    <p:sldId id="271" r:id="rId19"/>
    <p:sldId id="263" r:id="rId20"/>
    <p:sldId id="289" r:id="rId21"/>
    <p:sldId id="270" r:id="rId22"/>
    <p:sldId id="274" r:id="rId23"/>
    <p:sldId id="290" r:id="rId24"/>
    <p:sldId id="291" r:id="rId25"/>
    <p:sldId id="275" r:id="rId26"/>
    <p:sldId id="276" r:id="rId27"/>
    <p:sldId id="277" r:id="rId28"/>
    <p:sldId id="278" r:id="rId29"/>
    <p:sldId id="281" r:id="rId30"/>
    <p:sldId id="25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2" autoAdjust="0"/>
    <p:restoredTop sz="86402" autoAdjust="0"/>
  </p:normalViewPr>
  <p:slideViewPr>
    <p:cSldViewPr>
      <p:cViewPr varScale="1">
        <p:scale>
          <a:sx n="77" d="100"/>
          <a:sy n="77" d="100"/>
        </p:scale>
        <p:origin x="106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A2328-0215-4FFF-A58E-06CEAC784670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44F3D-4DA7-46A0-8960-CCE9E2370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55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44F3D-4DA7-46A0-8960-CCE9E237048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9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44F3D-4DA7-46A0-8960-CCE9E237048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1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44F3D-4DA7-46A0-8960-CCE9E237048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941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77289B-05D7-4FFA-9F99-1CFE98C2A778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F35771-B940-4413-B29B-2BD49899D5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con.narod.ru/" TargetMode="External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ll-for-schools-klas.blogspot.com/" TargetMode="External"/><Relationship Id="rId4" Type="http://schemas.openxmlformats.org/officeDocument/2006/relationships/hyperlink" Target="http://all-for-schools.blogspot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653136"/>
            <a:ext cx="3528392" cy="1440160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 smtClean="0">
                <a:solidFill>
                  <a:schemeClr val="tx1"/>
                </a:solidFill>
              </a:rPr>
              <a:t>Презентацию выполнила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</a:rPr>
              <a:t>Учитель музыки: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</a:rPr>
              <a:t>Погорелая Т.И.</a:t>
            </a:r>
            <a:endParaRPr lang="ru-RU" sz="1800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764704"/>
            <a:ext cx="7268344" cy="338437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МОУ 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Детгородковская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 общеобразовательная школа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Московская область</a:t>
            </a: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Музыка Украины</a:t>
            </a:r>
            <a:endParaRPr lang="ru-RU" sz="4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6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8640960" cy="3992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4221088"/>
            <a:ext cx="4176464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985" y="3801678"/>
            <a:ext cx="3816424" cy="27956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365104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Развито скотоводство, по берегам рек - рыболовство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98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1"/>
            <a:ext cx="3816424" cy="2592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3713"/>
            <a:ext cx="4499992" cy="2587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96953"/>
            <a:ext cx="3816424" cy="30055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850" y="3015818"/>
            <a:ext cx="4366320" cy="29867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2190" y="6215514"/>
            <a:ext cx="8504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Украина богата своими народными умельцами, они любят вышивать одежду, предметы быта, расписывают посуду и игрушки.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38139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1" y="4372168"/>
            <a:ext cx="6614120" cy="2009160"/>
          </a:xfrm>
        </p:spPr>
        <p:txBody>
          <a:bodyPr/>
          <a:lstStyle/>
          <a:p>
            <a:pPr algn="ctr"/>
            <a:r>
              <a:rPr lang="ru-RU" dirty="0"/>
              <a:t>Народ Украины — украинцы.</a:t>
            </a:r>
          </a:p>
        </p:txBody>
      </p:sp>
      <p:pic>
        <p:nvPicPr>
          <p:cNvPr id="7" name="Picture 2" descr="C:\Users\Pony!Pony!RUN!RUN!\Desktop\укр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2952328" cy="3369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Pony!Pony!RUN!RUN!\Desktop\кост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024336" cy="360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0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97153"/>
            <a:ext cx="7478216" cy="1656184"/>
          </a:xfrm>
        </p:spPr>
        <p:txBody>
          <a:bodyPr/>
          <a:lstStyle/>
          <a:p>
            <a:pPr algn="ctr"/>
            <a:r>
              <a:rPr lang="ru-RU" sz="4000" dirty="0"/>
              <a:t>Второй по численности народ — русские.</a:t>
            </a:r>
          </a:p>
        </p:txBody>
      </p:sp>
      <p:pic>
        <p:nvPicPr>
          <p:cNvPr id="5" name="Picture 3" descr="C:\Users\Pony!Pony!RUN!RUN!\Desktop\р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2880320" cy="4032448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Pony!Pony!RUN!RUN!\Desktop\руск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3096344" cy="4104456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404665"/>
            <a:ext cx="7317433" cy="1152128"/>
          </a:xfrm>
        </p:spPr>
        <p:txBody>
          <a:bodyPr>
            <a:normAutofit lnSpcReduction="10000"/>
          </a:bodyPr>
          <a:lstStyle/>
          <a:p>
            <a:r>
              <a:rPr lang="ru-RU" sz="2400" b="1" i="1" dirty="0"/>
              <a:t>Этническими группами населения Украины являются: белорусы, молдаване, крымские татары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036495" y="731520"/>
            <a:ext cx="45719" cy="825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Users\Pony!Pony!RUN!RUN!\Desktop\белор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448272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Pony!Pony!RUN!RUN!\Desktop\молдаване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168" y="1988840"/>
            <a:ext cx="2507927" cy="407486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Pony!Pony!RUN!RUN!\Desktop\татары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024336" cy="407486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4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15817" y="4723828"/>
            <a:ext cx="3240358" cy="8821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0800000" flipV="1">
            <a:off x="611559" y="692696"/>
            <a:ext cx="7175351" cy="1080120"/>
          </a:xfrm>
        </p:spPr>
        <p:txBody>
          <a:bodyPr/>
          <a:lstStyle/>
          <a:p>
            <a:r>
              <a:rPr lang="ru-RU" sz="3200" i="1" dirty="0" smtClean="0"/>
              <a:t>Национальные </a:t>
            </a:r>
            <a:r>
              <a:rPr lang="ru-RU" sz="3200" i="1" dirty="0"/>
              <a:t>блюда </a:t>
            </a:r>
            <a:r>
              <a:rPr lang="ru-RU" sz="3200" i="1" dirty="0" smtClean="0"/>
              <a:t>Украины: галушки, вареники, борщ</a:t>
            </a:r>
            <a:endParaRPr lang="ru-RU" sz="3200" i="1" dirty="0"/>
          </a:p>
        </p:txBody>
      </p:sp>
      <p:pic>
        <p:nvPicPr>
          <p:cNvPr id="4098" name="Picture 2" descr="C:\Users\Алексей\Desktop\07\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2808312" cy="34163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ексей\Desktop\07\i (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132856"/>
            <a:ext cx="3240358" cy="3453556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ексей\Desktop\07\9798-oboi-dlya-rabochego-stola-borshc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4" y="1916832"/>
            <a:ext cx="2987825" cy="36406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2" cy="1080120"/>
          </a:xfrm>
        </p:spPr>
        <p:txBody>
          <a:bodyPr/>
          <a:lstStyle/>
          <a:p>
            <a:pPr algn="ctr"/>
            <a:r>
              <a:rPr lang="ru-RU" dirty="0"/>
              <a:t>Известные украинцы.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3928" y="1556792"/>
            <a:ext cx="4285028" cy="3888432"/>
          </a:xfrm>
        </p:spPr>
        <p:txBody>
          <a:bodyPr/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>Шевченко Тарас (1814 - 1861) 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Поэт, писатель, художник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Picture 2" descr="C:\Users\Pony!Pony!RUN!RUN!\Desktop\тара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5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27784" y="188640"/>
            <a:ext cx="1872208" cy="2520280"/>
          </a:xfrm>
        </p:spPr>
        <p:txBody>
          <a:bodyPr/>
          <a:lstStyle/>
          <a:p>
            <a:r>
              <a:rPr lang="ru-RU" sz="1600" i="1" dirty="0"/>
              <a:t>Остап Вишня (1889 - 1956)</a:t>
            </a:r>
          </a:p>
          <a:p>
            <a:r>
              <a:rPr lang="ru-RU" sz="1600" i="1" dirty="0"/>
              <a:t>Украинский писатель, </a:t>
            </a:r>
          </a:p>
          <a:p>
            <a:r>
              <a:rPr lang="ru-RU" sz="1600" i="1" dirty="0"/>
              <a:t>юморист и сатирик</a:t>
            </a:r>
            <a:r>
              <a:rPr lang="ru-RU" sz="1600" dirty="0"/>
              <a:t>. 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4048" y="731520"/>
            <a:ext cx="1728192" cy="1833384"/>
          </a:xfrm>
        </p:spPr>
        <p:txBody>
          <a:bodyPr/>
          <a:lstStyle/>
          <a:p>
            <a:r>
              <a:rPr lang="ru-RU" sz="1600" i="1" dirty="0"/>
              <a:t>Леся Украинка (1871 - 1913)</a:t>
            </a:r>
          </a:p>
          <a:p>
            <a:r>
              <a:rPr lang="ru-RU" sz="1600" i="1" dirty="0"/>
              <a:t> Писательница, </a:t>
            </a:r>
          </a:p>
          <a:p>
            <a:r>
              <a:rPr lang="ru-RU" sz="1600" i="1" dirty="0"/>
              <a:t>поэтесса, фольклористка.</a:t>
            </a:r>
          </a:p>
          <a:p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3968" y="3861048"/>
            <a:ext cx="2004659" cy="2592288"/>
          </a:xfrm>
        </p:spPr>
        <p:txBody>
          <a:bodyPr/>
          <a:lstStyle/>
          <a:p>
            <a:pPr algn="l"/>
            <a:r>
              <a:rPr lang="ru-RU" sz="1800" i="1" dirty="0"/>
              <a:t>Гоголь Николай (1809 - 1852) </a:t>
            </a:r>
            <a:br>
              <a:rPr lang="ru-RU" sz="1800" i="1" dirty="0"/>
            </a:br>
            <a:r>
              <a:rPr lang="ru-RU" sz="1800" i="1" dirty="0"/>
              <a:t>Известный прозаик, драматург</a:t>
            </a:r>
            <a:br>
              <a:rPr lang="ru-RU" sz="1800" i="1" dirty="0"/>
            </a:br>
            <a:endParaRPr lang="ru-RU" sz="1800" i="1" dirty="0"/>
          </a:p>
        </p:txBody>
      </p:sp>
      <p:pic>
        <p:nvPicPr>
          <p:cNvPr id="9" name="Picture 3" descr="C:\Users\Pony!Pony!RUN!RUN!\Desktop\остап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005" y="404664"/>
            <a:ext cx="244928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Pony!Pony!RUN!RUN!\Desktop\лес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304256" cy="303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Pony!Pony!RUN!RUN!\Desktop\франк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259228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Pony!Pony!RUN!RUN!\Desktop\15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627" y="3717032"/>
            <a:ext cx="27718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699792" y="3284984"/>
            <a:ext cx="1800200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Франко Иван (1856 - 1916)</a:t>
            </a:r>
          </a:p>
          <a:p>
            <a:r>
              <a:rPr lang="ru-RU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Франко Иван (1856-1916)- </a:t>
            </a:r>
            <a:r>
              <a:rPr lang="ru-RU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поэт,писатель</a:t>
            </a:r>
            <a:r>
              <a:rPr lang="ru-RU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,ученый</a:t>
            </a:r>
            <a:r>
              <a:rPr lang="ru-RU" b="1" i="1" dirty="0" smtClean="0"/>
              <a:t>, </a:t>
            </a:r>
            <a:r>
              <a:rPr lang="ru-RU" b="1" i="1" dirty="0"/>
              <a:t>учёный.</a:t>
            </a:r>
          </a:p>
          <a:p>
            <a:endParaRPr lang="ru-RU" dirty="0" smtClean="0"/>
          </a:p>
          <a:p>
            <a:r>
              <a:rPr lang="ru-RU" dirty="0" smtClean="0"/>
              <a:t>856 - 1916)</a:t>
            </a:r>
          </a:p>
          <a:p>
            <a:r>
              <a:rPr lang="ru-RU" dirty="0" smtClean="0"/>
              <a:t>Писатель</a:t>
            </a:r>
            <a:r>
              <a:rPr lang="ru-RU" dirty="0"/>
              <a:t>, поэт, учёный.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5373216"/>
            <a:ext cx="8208912" cy="12961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ексей\Desktop\07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57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499992" y="116632"/>
            <a:ext cx="4320480" cy="1872208"/>
          </a:xfrm>
        </p:spPr>
        <p:txBody>
          <a:bodyPr/>
          <a:lstStyle/>
          <a:p>
            <a:endParaRPr lang="ru-RU" sz="1600" dirty="0" smtClean="0"/>
          </a:p>
          <a:p>
            <a:r>
              <a:rPr lang="ru-RU" sz="1600" dirty="0" smtClean="0"/>
              <a:t>Характер </a:t>
            </a:r>
            <a:r>
              <a:rPr lang="ru-RU" sz="1600" dirty="0"/>
              <a:t>украинской музыки отражает характер живущих здесь народов. Обычно это музыка плавная, певучая, раздольная, напевная, мягкая, песенная, лиричная, широкая, что сближает её с русскими песнями.</a:t>
            </a:r>
          </a:p>
          <a:p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00" y="1659045"/>
            <a:ext cx="3348038" cy="2057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7544" y="116632"/>
            <a:ext cx="4032448" cy="1512168"/>
          </a:xfrm>
        </p:spPr>
        <p:txBody>
          <a:bodyPr/>
          <a:lstStyle/>
          <a:p>
            <a:r>
              <a:rPr lang="ru-RU" sz="1600" dirty="0"/>
              <a:t>Украина -это широкие поля, леса, широкие реки, красивые девушки в венках и украшенных нарядах. Люди эти мягкие по характеру, так как живут в приволье и красоте украинской природы. 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628800"/>
            <a:ext cx="3599383" cy="218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37911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Picture 9" descr="http://proxy12.media.online.ua/photo/r2-e43af23019/689112_6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338437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Алексей\Desktop\07\4b23380236cde167f7e8e485d4c093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149080"/>
            <a:ext cx="3744416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4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6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187624" y="692696"/>
            <a:ext cx="7776864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u="sng" dirty="0"/>
              <a:t>Цель: ознакомление учащихся с национальными традициями и  музыкальным творчеством Украины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sz="2000" b="1" i="1" dirty="0"/>
              <a:t>Задачи: </a:t>
            </a:r>
            <a:endParaRPr lang="ru-RU" sz="2000" b="1" i="1" dirty="0" smtClean="0"/>
          </a:p>
          <a:p>
            <a:r>
              <a:rPr lang="ru-RU" sz="2000" b="1" i="1" dirty="0" smtClean="0"/>
              <a:t>1</a:t>
            </a:r>
            <a:r>
              <a:rPr lang="ru-RU" sz="2000" b="1" i="1" dirty="0"/>
              <a:t>. Дать представление учащимся о государстве Украина. </a:t>
            </a:r>
          </a:p>
          <a:p>
            <a:r>
              <a:rPr lang="ru-RU" sz="2000" b="1" i="1" dirty="0"/>
              <a:t>2. Познакомить с песенным, танцевальным и инструментальным творчеством Украины. </a:t>
            </a:r>
          </a:p>
          <a:p>
            <a:r>
              <a:rPr lang="ru-RU" sz="2000" b="1" i="1" dirty="0"/>
              <a:t>3. Формировать гражданскую позицию, чувство толерантности и уважения к творчеству другой страны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09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260648"/>
            <a:ext cx="4608512" cy="25922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56997"/>
            <a:ext cx="3315141" cy="25959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3068960"/>
            <a:ext cx="3746190" cy="25922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269" y="3045633"/>
            <a:ext cx="4211960" cy="26156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566124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Украинские народные песни это особая гордость нации. Песни «</a:t>
            </a:r>
            <a:r>
              <a:rPr lang="ru-RU" sz="1600" dirty="0" err="1" smtClean="0"/>
              <a:t>Щедрик</a:t>
            </a:r>
            <a:r>
              <a:rPr lang="ru-RU" sz="1600" dirty="0" smtClean="0"/>
              <a:t>», «</a:t>
            </a:r>
            <a:r>
              <a:rPr lang="ru-RU" sz="1600" dirty="0" err="1" smtClean="0"/>
              <a:t>Несе</a:t>
            </a:r>
            <a:r>
              <a:rPr lang="ru-RU" sz="1600" dirty="0" smtClean="0"/>
              <a:t> Галя воду», «Ой ходит сон», «Реве и стонет Днепр широкий» и другие. Главной особенностью украинской музыки является плавность </a:t>
            </a:r>
            <a:r>
              <a:rPr lang="ru-RU" sz="1600" dirty="0" err="1" smtClean="0"/>
              <a:t>песенность</a:t>
            </a:r>
            <a:r>
              <a:rPr lang="ru-RU" sz="1600" dirty="0" smtClean="0"/>
              <a:t> мягкость широта звучания.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89110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12968" cy="2232248"/>
          </a:xfrm>
        </p:spPr>
        <p:txBody>
          <a:bodyPr>
            <a:normAutofit/>
          </a:bodyPr>
          <a:lstStyle/>
          <a:p>
            <a:r>
              <a:rPr lang="ru-RU" sz="1600" b="1" i="1" dirty="0"/>
              <a:t>Давайте рассмотрим картину </a:t>
            </a:r>
            <a:r>
              <a:rPr lang="ru-RU" sz="1600" b="1" i="1" dirty="0" err="1"/>
              <a:t>А.Куинджи</a:t>
            </a:r>
            <a:r>
              <a:rPr lang="ru-RU" sz="1600" b="1" i="1" dirty="0"/>
              <a:t> «Вечер на Украине». </a:t>
            </a:r>
            <a:r>
              <a:rPr lang="ru-RU" sz="1600" b="1" i="1" dirty="0" smtClean="0"/>
              <a:t>На </a:t>
            </a:r>
            <a:r>
              <a:rPr lang="ru-RU" sz="1600" b="1" i="1" dirty="0"/>
              <a:t>картине изображен хутор,  освещенный заревом южного заката, белые хаты и вишневые сады на склоне живописного холма. С какой любовью художник создает типичный образ украинского вечера в тот короткий миг, когда заходящее солнце жарким пурпуром окрашивает округлые кроны деревьев и аккуратные белые </a:t>
            </a:r>
            <a:r>
              <a:rPr lang="ru-RU" sz="1600" b="1" i="1" dirty="0" smtClean="0"/>
              <a:t>мазанки!</a:t>
            </a:r>
            <a:endParaRPr lang="ru-RU" sz="1600" b="1" i="1" dirty="0"/>
          </a:p>
          <a:p>
            <a:r>
              <a:rPr lang="ru-RU" sz="1600" dirty="0" smtClean="0"/>
              <a:t>-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 descr="http://tphv.ru/kuinje/ukra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628800"/>
            <a:ext cx="7989888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0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5947063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640960" cy="2952328"/>
          </a:xfrm>
        </p:spPr>
        <p:txBody>
          <a:bodyPr>
            <a:normAutofit fontScale="92500" lnSpcReduction="20000"/>
          </a:bodyPr>
          <a:lstStyle/>
          <a:p>
            <a:r>
              <a:rPr lang="ru-RU" sz="1600" b="1" i="1" dirty="0"/>
              <a:t>Отрывок из стихотворения </a:t>
            </a:r>
            <a:r>
              <a:rPr lang="ru-RU" sz="1600" b="1" i="1" dirty="0" err="1"/>
              <a:t>М.Старицкого</a:t>
            </a:r>
            <a:r>
              <a:rPr lang="ru-RU" sz="1600" b="1" i="1" dirty="0"/>
              <a:t> – словно продолжение этой картины</a:t>
            </a:r>
            <a:r>
              <a:rPr lang="ru-RU" sz="1600" b="1" i="1" dirty="0" smtClean="0"/>
              <a:t>.</a:t>
            </a:r>
            <a:endParaRPr lang="ru-RU" sz="1600" b="1" i="1" dirty="0"/>
          </a:p>
          <a:p>
            <a:r>
              <a:rPr lang="ru-RU" sz="1600" b="1" i="1" dirty="0"/>
              <a:t>        Ночка-то, ночка, луной озаренная!</a:t>
            </a:r>
          </a:p>
          <a:p>
            <a:r>
              <a:rPr lang="ru-RU" sz="1600" b="1" i="1" dirty="0"/>
              <a:t>        Ну хоть иголки сбирай.</a:t>
            </a:r>
          </a:p>
          <a:p>
            <a:r>
              <a:rPr lang="ru-RU" sz="1600" b="1" i="1" dirty="0"/>
              <a:t>        Милая, выйди, трудом истомленная,</a:t>
            </a:r>
          </a:p>
          <a:p>
            <a:r>
              <a:rPr lang="ru-RU" sz="1600" b="1" i="1" dirty="0"/>
              <a:t>        В роще со мной погуляй.</a:t>
            </a:r>
          </a:p>
          <a:p>
            <a:r>
              <a:rPr lang="ru-RU" sz="1600" b="1" i="1" dirty="0"/>
              <a:t>        Небо усыпано звездами, - господи.</a:t>
            </a:r>
          </a:p>
          <a:p>
            <a:r>
              <a:rPr lang="ru-RU" sz="1600" b="1" i="1" dirty="0"/>
              <a:t>        Всюду такая краса!</a:t>
            </a:r>
          </a:p>
          <a:p>
            <a:r>
              <a:rPr lang="ru-RU" sz="1600" b="1" i="1" dirty="0"/>
              <a:t>        Под тополями жемчужною россыпью</a:t>
            </a:r>
          </a:p>
          <a:p>
            <a:r>
              <a:rPr lang="ru-RU" sz="1600" b="1" i="1" dirty="0"/>
              <a:t>        Дивно играет роса.                                  </a:t>
            </a:r>
          </a:p>
          <a:p>
            <a:r>
              <a:rPr lang="ru-RU" sz="1600" b="1" i="1" dirty="0"/>
              <a:t>Слова этого стихотворения зазвучали в украинской народной песне «Н</a:t>
            </a:r>
            <a:r>
              <a:rPr lang="en-US" sz="1600" b="1" i="1" dirty="0"/>
              <a:t>i</a:t>
            </a:r>
            <a:r>
              <a:rPr lang="ru-RU" sz="1600" b="1" i="1" dirty="0"/>
              <a:t>ч яка м</a:t>
            </a:r>
            <a:r>
              <a:rPr lang="en-US" sz="1600" b="1" i="1" dirty="0"/>
              <a:t>i</a:t>
            </a:r>
            <a:r>
              <a:rPr lang="ru-RU" sz="1600" b="1" i="1" dirty="0" err="1"/>
              <a:t>сячна</a:t>
            </a:r>
            <a:r>
              <a:rPr lang="ru-RU" sz="1600" b="1" i="1" dirty="0"/>
              <a:t>, ясная, </a:t>
            </a:r>
            <a:r>
              <a:rPr lang="ru-RU" sz="1600" b="1" i="1" dirty="0" err="1"/>
              <a:t>зоряна</a:t>
            </a:r>
            <a:r>
              <a:rPr lang="ru-RU" sz="1600" b="1" i="1" dirty="0"/>
              <a:t>» 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s39.radikal.ru/i083/0901/d7/70fae594e8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756084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90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056784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Беседа по песне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196752"/>
            <a:ext cx="7560840" cy="5058896"/>
          </a:xfrm>
        </p:spPr>
        <p:txBody>
          <a:bodyPr/>
          <a:lstStyle/>
          <a:p>
            <a:pPr marL="502920" indent="-457200">
              <a:buAutoNum type="arabicPeriod"/>
            </a:pPr>
            <a:r>
              <a:rPr lang="ru-RU" dirty="0" smtClean="0"/>
              <a:t>Какой характер песни?</a:t>
            </a:r>
          </a:p>
          <a:p>
            <a:pPr marL="502920" indent="-457200">
              <a:buAutoNum type="arabicPeriod"/>
            </a:pPr>
            <a:r>
              <a:rPr lang="ru-RU" dirty="0" smtClean="0"/>
              <a:t>Какие чувства вызвала песня?</a:t>
            </a:r>
          </a:p>
          <a:p>
            <a:pPr marL="502920" indent="-457200">
              <a:buAutoNum type="arabicPeriod"/>
            </a:pPr>
            <a:r>
              <a:rPr lang="ru-RU" dirty="0" smtClean="0"/>
              <a:t>Какие музыкальные средства помогают нам понять красоту украинской песни?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Какой рисунок вы выбрали бы для мелодии песни?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 каком ладу написана песня?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Регистр песни?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 каком темпе?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 каком ритме?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err="1" smtClean="0"/>
              <a:t>Звуковедение</a:t>
            </a:r>
            <a:r>
              <a:rPr lang="ru-RU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Динамика?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760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385883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652120" y="404664"/>
            <a:ext cx="3312368" cy="5688632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Широко распространён на Украине народный танец гопак. Это удалой танец-пляска, возникший в быту Запорожского Войска. Исполняется в быстром темпе в размере 2/4.</a:t>
            </a:r>
          </a:p>
          <a:p>
            <a:endParaRPr lang="ru-RU" dirty="0"/>
          </a:p>
        </p:txBody>
      </p:sp>
      <p:pic>
        <p:nvPicPr>
          <p:cNvPr id="4" name="Picture 2" descr="http://www.proza.ru/pics/2010/06/20/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5328592" cy="5445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624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352928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/>
              <a:t>Название танца происходит от восклицания «гоп», которое произносится во время исполнения.</a:t>
            </a:r>
          </a:p>
          <a:p>
            <a:pPr algn="ctr">
              <a:buNone/>
            </a:pPr>
            <a:r>
              <a:rPr lang="ru-RU" sz="2400" b="1" i="1" dirty="0"/>
              <a:t>Для воссоздания яркого национального колорита </a:t>
            </a:r>
          </a:p>
          <a:p>
            <a:pPr algn="ctr">
              <a:buNone/>
            </a:pPr>
            <a:r>
              <a:rPr lang="ru-RU" sz="2400" b="1" i="1" dirty="0"/>
              <a:t>М. Мусоргский вводит гопак в оперу «</a:t>
            </a:r>
            <a:r>
              <a:rPr lang="ru-RU" sz="2400" b="1" i="1" dirty="0" err="1"/>
              <a:t>Сорочинская</a:t>
            </a:r>
            <a:r>
              <a:rPr lang="ru-RU" sz="2400" b="1" i="1" dirty="0"/>
              <a:t> ярмарка».</a:t>
            </a:r>
          </a:p>
          <a:p>
            <a:endParaRPr lang="ru-RU" dirty="0"/>
          </a:p>
        </p:txBody>
      </p:sp>
      <p:pic>
        <p:nvPicPr>
          <p:cNvPr id="4" name="Picture 2" descr="http://www.beladance.org/gopa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741682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721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496943" cy="6912768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2000" i="1" dirty="0">
                <a:effectLst/>
              </a:rPr>
              <a:t>От наших предков получили в наследство неповторимый музыкальный инструмент – бандуру. Еще в средние века странствовали по Украине от села к селу, в сопровождении мальчиков-поводырей, слепые старцы – кобзари. За плечами несли они кобзу или бандуру, игрой на которые и зарабатывали себе на хлеб насущный. Весть о том, что в село прибыл кобзарь, мигом облетала всех, и жители сходились, чтобы послушать старого мудреца. Касаясь волшебных струн, гость повествовал о событиях, которые происходили на родных землях, в былинах и думах прославлял рыцарей-героев, которые боронили родной край от врага, лирическим пением умилял слушателей до слёз, а веселой песней вызвал у них искренний смех. Бандуру или кобзу возили с собою свободолюбивые украинские рыцари – казаки. Когда казацкая душа плакала и тосковала по родному краю и любимой девушкой, плакала и тосковала с нею и бандура. А когда, ударив бедой об землю, казак начинал "весёлую", каждый, кто слышал ту песню, пускался в зажигательный танец, тогда и сердце казацкое наполнялось радостью</a:t>
            </a:r>
            <a:r>
              <a:rPr lang="ru-RU" sz="1800" dirty="0">
                <a:effectLst/>
              </a:rPr>
              <a:t>. </a:t>
            </a:r>
            <a:r>
              <a:rPr lang="ru-RU" sz="1800" dirty="0" smtClean="0">
                <a:effectLst/>
              </a:rPr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597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55976" y="188640"/>
            <a:ext cx="4788024" cy="6552728"/>
          </a:xfrm>
        </p:spPr>
        <p:txBody>
          <a:bodyPr/>
          <a:lstStyle/>
          <a:p>
            <a:pPr algn="l"/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2000" i="1" dirty="0" smtClean="0">
                <a:effectLst/>
              </a:rPr>
              <a:t>Современная </a:t>
            </a:r>
            <a:r>
              <a:rPr lang="ru-RU" sz="2000" i="1" dirty="0">
                <a:effectLst/>
              </a:rPr>
              <a:t>академическая бандура – это инструмент, который прошел длинный путь развития и становления. На сегодня его технические возможности разрешают включать в репертуар и произведения фольклорного искусства, и мировую классику, и композиции других музыкальных направлений. Современная бандура имеет больше 60-ти струн, любая из которых таит в себе волшебное звучание. Недаром этот инструмент называют "серебряными струнами Украины". Без сомнения, бандура – величайшее и уникальнейшее явление в мировом народном творчестве</a:t>
            </a:r>
            <a:br>
              <a:rPr lang="ru-RU" sz="2000" i="1" dirty="0">
                <a:effectLst/>
              </a:rPr>
            </a:br>
            <a:endParaRPr lang="ru-RU" sz="2000" i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4032448" cy="52543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2" descr="http://trembita.lviv.ua/shop/img/01a179b19c4743f346f8940e16dadab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176464" cy="6129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507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83568" y="116632"/>
            <a:ext cx="7704856" cy="2232248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П</a:t>
            </a:r>
            <a:r>
              <a:rPr lang="ru-RU" dirty="0" smtClean="0"/>
              <a:t>ослушаем </a:t>
            </a:r>
            <a:r>
              <a:rPr lang="ru-RU" dirty="0"/>
              <a:t>пьесу «ЭЛЕГИЯ» выдающегося украинского композитора и собирателя народных песен Николая Лысенко</a:t>
            </a:r>
            <a:r>
              <a:rPr lang="ru-RU" dirty="0" smtClean="0"/>
              <a:t>, </a:t>
            </a:r>
            <a:r>
              <a:rPr lang="ru-RU" dirty="0"/>
              <a:t>в исполнении на </a:t>
            </a:r>
            <a:r>
              <a:rPr lang="ru-RU" dirty="0" smtClean="0"/>
              <a:t>бандуре</a:t>
            </a:r>
            <a:endParaRPr lang="ru-RU" dirty="0"/>
          </a:p>
          <a:p>
            <a:r>
              <a:rPr lang="ru-RU" dirty="0"/>
              <a:t>- Элегия – от греческого «жалобная песня</a:t>
            </a:r>
            <a:r>
              <a:rPr lang="ru-RU" dirty="0" smtClean="0"/>
              <a:t>».</a:t>
            </a:r>
            <a:endParaRPr lang="ru-RU" dirty="0"/>
          </a:p>
          <a:p>
            <a:endParaRPr lang="ru-RU" dirty="0"/>
          </a:p>
        </p:txBody>
      </p:sp>
      <p:pic>
        <p:nvPicPr>
          <p:cNvPr id="6" name="Picture 2" descr="http://img.oboz.obozrevatel.com/files/NewsPhoto/2009/03/21/292929/152134_imag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076575" cy="3810000"/>
          </a:xfrm>
          <a:prstGeom prst="rect">
            <a:avLst/>
          </a:prstGeom>
          <a:noFill/>
        </p:spPr>
      </p:pic>
      <p:pic>
        <p:nvPicPr>
          <p:cNvPr id="7" name="Picture 2" descr="http://art-lines.at.ua/_ph/1/711386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103" y="1700808"/>
            <a:ext cx="5743897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67544" y="580526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5510808"/>
            <a:ext cx="2880320" cy="942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Николай Витальевич Лысенко </a:t>
            </a:r>
            <a:br>
              <a:rPr lang="ru-RU" dirty="0"/>
            </a:br>
            <a:r>
              <a:rPr lang="ru-RU" dirty="0"/>
              <a:t>(1842-1912)</a:t>
            </a:r>
          </a:p>
        </p:txBody>
      </p:sp>
    </p:spTree>
    <p:extLst>
      <p:ext uri="{BB962C8B-B14F-4D97-AF65-F5344CB8AC3E}">
        <p14:creationId xmlns:p14="http://schemas.microsoft.com/office/powerpoint/2010/main" val="245766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4176464" cy="576064"/>
          </a:xfrm>
        </p:spPr>
        <p:txBody>
          <a:bodyPr/>
          <a:lstStyle/>
          <a:p>
            <a:r>
              <a:rPr lang="ru-RU" sz="2000" dirty="0" err="1" smtClean="0"/>
              <a:t>В.Брежнева</a:t>
            </a:r>
            <a:r>
              <a:rPr lang="ru-RU" sz="2000" dirty="0" smtClean="0"/>
              <a:t> и </a:t>
            </a:r>
            <a:r>
              <a:rPr lang="ru-RU" sz="2000" dirty="0" err="1" smtClean="0"/>
              <a:t>К.Меладзе</a:t>
            </a:r>
            <a:endParaRPr lang="ru-RU" sz="20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2"/>
            <a:ext cx="3348038" cy="223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7302" y="332656"/>
            <a:ext cx="3525098" cy="504056"/>
          </a:xfrm>
        </p:spPr>
        <p:txBody>
          <a:bodyPr/>
          <a:lstStyle/>
          <a:p>
            <a:r>
              <a:rPr lang="ru-RU" dirty="0" smtClean="0"/>
              <a:t>Группа ВИА </a:t>
            </a:r>
            <a:r>
              <a:rPr lang="ru-RU" dirty="0" err="1" smtClean="0"/>
              <a:t>Гра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3" y="3501008"/>
            <a:ext cx="2448273" cy="2087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800" dirty="0"/>
          </a:p>
        </p:txBody>
      </p:sp>
      <p:pic>
        <p:nvPicPr>
          <p:cNvPr id="5122" name="Picture 2" descr="C:\Users\Алексей\Desktop\07\i (5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390" y="3540402"/>
            <a:ext cx="266429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ей\Desktop\07\i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573016"/>
            <a:ext cx="1872208" cy="2080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лексей\Desktop\07\i (7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2860104" cy="2468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10250" y="5650536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Руслана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17598" y="5659327"/>
            <a:ext cx="17281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С.Ротару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537390" y="5653418"/>
            <a:ext cx="27363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Ани </a:t>
            </a:r>
            <a:r>
              <a:rPr lang="ru-RU" dirty="0" err="1" smtClean="0"/>
              <a:t>Лорак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34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1403648" y="620688"/>
            <a:ext cx="763284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/>
              <a:t>Сегодня мы отправимся в путешествие по удивительной, похожей и не похожей на нашу – страну </a:t>
            </a:r>
            <a:r>
              <a:rPr lang="ru-RU" sz="2400" b="1" i="1" dirty="0" smtClean="0"/>
              <a:t>УКРАИНУ</a:t>
            </a:r>
          </a:p>
        </p:txBody>
      </p:sp>
      <p:pic>
        <p:nvPicPr>
          <p:cNvPr id="5" name="Содержимое 11" descr="origin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3030" y="1844824"/>
            <a:ext cx="6472770" cy="388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3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11560" y="1340768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dirty="0" smtClean="0"/>
              <a:t>Автор шаблону:</a:t>
            </a:r>
          </a:p>
          <a:p>
            <a:pPr algn="ctr"/>
            <a:r>
              <a:rPr lang="uk-UA" sz="2400" b="1" i="1" dirty="0" smtClean="0">
                <a:solidFill>
                  <a:srgbClr val="0000FF"/>
                </a:solidFill>
              </a:rPr>
              <a:t>Бройченко Анатолій (</a:t>
            </a:r>
            <a:r>
              <a:rPr lang="en-US" sz="2400" b="1" i="1" dirty="0" smtClean="0">
                <a:solidFill>
                  <a:srgbClr val="0000FF"/>
                </a:solidFill>
              </a:rPr>
              <a:t>AnaTol2010</a:t>
            </a:r>
            <a:r>
              <a:rPr lang="uk-UA" sz="2400" b="1" i="1" dirty="0" smtClean="0">
                <a:solidFill>
                  <a:srgbClr val="0000FF"/>
                </a:solidFill>
              </a:rPr>
              <a:t>)</a:t>
            </a:r>
          </a:p>
          <a:p>
            <a:pPr algn="ctr"/>
            <a:r>
              <a:rPr lang="uk-UA" sz="2400" i="1" dirty="0" smtClean="0">
                <a:latin typeface="Times New Roman Cyr" pitchFamily="18" charset="-52"/>
              </a:rPr>
              <a:t>Ви можете використовувати шаблон тільки для оформлення власних робіт.</a:t>
            </a:r>
          </a:p>
          <a:p>
            <a:pPr algn="ctr"/>
            <a:r>
              <a:rPr lang="uk-UA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Сайти автора:</a:t>
            </a:r>
            <a:endParaRPr lang="en-US" sz="24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i="1" dirty="0" smtClean="0"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hlinkClick r:id="rId3"/>
              </a:rPr>
              <a:t>http://informaticon.narod.ru</a:t>
            </a:r>
            <a:endParaRPr lang="uk-UA" sz="3200" b="1" i="1" dirty="0" smtClean="0">
              <a:solidFill>
                <a:schemeClr val="bg1">
                  <a:lumMod val="9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200" b="1" i="1" dirty="0"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hlinkClick r:id="rId4"/>
              </a:rPr>
              <a:t>http://</a:t>
            </a:r>
            <a:r>
              <a:rPr lang="en-US" sz="3200" b="1" i="1" dirty="0" smtClean="0"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hlinkClick r:id="rId4"/>
              </a:rPr>
              <a:t>all-for-schools.blogspot.com</a:t>
            </a:r>
            <a:endParaRPr lang="uk-UA" sz="3200" b="1" i="1" dirty="0" smtClean="0">
              <a:solidFill>
                <a:schemeClr val="bg1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200" b="1" i="1" dirty="0"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hlinkClick r:id="rId5"/>
              </a:rPr>
              <a:t>http://all-for-schools-klas.blogspot.com</a:t>
            </a:r>
            <a:endParaRPr lang="ru-RU" sz="3200" b="1" i="1" dirty="0">
              <a:solidFill>
                <a:schemeClr val="bg1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 flipV="1">
            <a:off x="4647302" y="980726"/>
            <a:ext cx="3346704" cy="216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5" y="4372168"/>
            <a:ext cx="71181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Киев</a:t>
            </a:r>
            <a:endParaRPr lang="ru-RU" dirty="0"/>
          </a:p>
        </p:txBody>
      </p:sp>
      <p:pic>
        <p:nvPicPr>
          <p:cNvPr id="10" name="Picture 2" descr="C:\Users\Pony!Pony!RUN!RUN!\Desktop\киев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692696"/>
            <a:ext cx="3744415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Pony!Pony!RUN!RUN!\Desktop\киев 2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92697"/>
            <a:ext cx="3528392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17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1728192"/>
          </a:xfrm>
        </p:spPr>
        <p:txBody>
          <a:bodyPr/>
          <a:lstStyle/>
          <a:p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Флаг, герб Украины</a:t>
            </a:r>
          </a:p>
        </p:txBody>
      </p:sp>
      <p:pic>
        <p:nvPicPr>
          <p:cNvPr id="10" name="Picture 2" descr="C:\Users\Pony!Pony!RUN!RUN!\Desktop\глаг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6084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3" y="5733256"/>
            <a:ext cx="7406208" cy="720080"/>
          </a:xfrm>
        </p:spPr>
        <p:txBody>
          <a:bodyPr/>
          <a:lstStyle/>
          <a:p>
            <a:pPr algn="ctr"/>
            <a:r>
              <a:rPr lang="ru-RU" sz="2800" i="1" dirty="0"/>
              <a:t>Днепр – самая большая река Украины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4" descr="http://upload.wikimedia.org/wikipedia/commons/d/d5/Ukraine_Dnepr_bei_Chers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280920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2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0193" y="3356992"/>
            <a:ext cx="3991757" cy="3240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Природа Украины отличается большим разнообразием. Здесь встречаются удивительные фантастические комплексы представленные обширными лесами, бескрайними степями, лугами, величественными горами и живописными водоёмами</a:t>
            </a:r>
            <a:endParaRPr lang="ru-RU" sz="2000" dirty="0"/>
          </a:p>
        </p:txBody>
      </p:sp>
      <p:pic>
        <p:nvPicPr>
          <p:cNvPr id="6" name="Рисунок 5" descr="70416471_1297207218_5803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2319"/>
            <a:ext cx="3888000" cy="2916000"/>
          </a:xfrm>
          <a:prstGeom prst="rect">
            <a:avLst/>
          </a:prstGeom>
        </p:spPr>
      </p:pic>
      <p:pic>
        <p:nvPicPr>
          <p:cNvPr id="7" name="Содержимое 4" descr="339708_2.jpe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94" y="3356992"/>
            <a:ext cx="4374000" cy="32403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054" y="182319"/>
            <a:ext cx="4431977" cy="291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7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80459"/>
            <a:ext cx="4368059" cy="2455834"/>
          </a:xfrm>
        </p:spPr>
      </p:pic>
      <p:pic>
        <p:nvPicPr>
          <p:cNvPr id="4" name="Содержимое 4" descr="1x64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0459"/>
            <a:ext cx="3929334" cy="2455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75" y="2922021"/>
            <a:ext cx="3889079" cy="27484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891285"/>
            <a:ext cx="4368059" cy="2779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1362" y="5900574"/>
            <a:ext cx="8384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Народ очень трудолюбив. Здесь выращивают пшеницу, кукурузу, подсолнечник и другие важные культуры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25477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1"/>
            <a:ext cx="4032447" cy="2747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8640"/>
            <a:ext cx="3779912" cy="27362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264700"/>
            <a:ext cx="3779912" cy="2451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84984"/>
            <a:ext cx="3885187" cy="24372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6065368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Удивительно красивые сады с фруктовыми деревьями, где растут абрикосы черешня персики, груши и другие фрукты.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86849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303</TotalTime>
  <Words>727</Words>
  <Application>Microsoft Office PowerPoint</Application>
  <PresentationFormat>Экран (4:3)</PresentationFormat>
  <Paragraphs>88</Paragraphs>
  <Slides>30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Georgia</vt:lpstr>
      <vt:lpstr>Times New Roman Cyr</vt:lpstr>
      <vt:lpstr>Trebuchet MS</vt:lpstr>
      <vt:lpstr>Воздушный поток</vt:lpstr>
      <vt:lpstr>МОУ Детгородковская средняя общеобразовательная школа, Московская область   Музыка Украины</vt:lpstr>
      <vt:lpstr>Презентация PowerPoint</vt:lpstr>
      <vt:lpstr>Презентация PowerPoint</vt:lpstr>
      <vt:lpstr>Киев</vt:lpstr>
      <vt:lpstr>Флаг, герб Украины</vt:lpstr>
      <vt:lpstr>Днепр – самая большая река Украины</vt:lpstr>
      <vt:lpstr>Природа Украины отличается большим разнообразием. Здесь встречаются удивительные фантастические комплексы представленные обширными лесами, бескрайними степями, лугами, величественными горами и живописными водоёмами</vt:lpstr>
      <vt:lpstr>Презентация PowerPoint</vt:lpstr>
      <vt:lpstr>Презентация PowerPoint</vt:lpstr>
      <vt:lpstr>Презентация PowerPoint</vt:lpstr>
      <vt:lpstr>Презентация PowerPoint</vt:lpstr>
      <vt:lpstr>Народ Украины — украинцы.</vt:lpstr>
      <vt:lpstr>Второй по численности народ — русские.</vt:lpstr>
      <vt:lpstr>Презентация PowerPoint</vt:lpstr>
      <vt:lpstr>Национальные блюда Украины: галушки, вареники, борщ</vt:lpstr>
      <vt:lpstr>Известные украинцы.</vt:lpstr>
      <vt:lpstr>Гоголь Николай (1809 - 1852)  Известный прозаик, драматург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Беседа по песне</vt:lpstr>
      <vt:lpstr>Презентация PowerPoint</vt:lpstr>
      <vt:lpstr>Презентация PowerPoint</vt:lpstr>
      <vt:lpstr>   От наших предков получили в наследство неповторимый музыкальный инструмент – бандуру. Еще в средние века странствовали по Украине от села к селу, в сопровождении мальчиков-поводырей, слепые старцы – кобзари. За плечами несли они кобзу или бандуру, игрой на которые и зарабатывали себе на хлеб насущный. Весть о том, что в село прибыл кобзарь, мигом облетала всех, и жители сходились, чтобы послушать старого мудреца. Касаясь волшебных струн, гость повествовал о событиях, которые происходили на родных землях, в былинах и думах прославлял рыцарей-героев, которые боронили родной край от врага, лирическим пением умилял слушателей до слёз, а веселой песней вызвал у них искренний смех. Бандуру или кобзу возили с собою свободолюбивые украинские рыцари – казаки. Когда казацкая душа плакала и тосковала по родному краю и любимой девушкой, плакала и тосковала с нею и бандура. А когда, ударив бедой об землю, казак начинал "весёлую", каждый, кто слышал ту песню, пускался в зажигательный танец, тогда и сердце казацкое наполнялось радостью.  </vt:lpstr>
      <vt:lpstr>    Современная академическая бандура – это инструмент, который прошел длинный путь развития и становления. На сегодня его технические возможности разрешают включать в репертуар и произведения фольклорного искусства, и мировую классику, и композиции других музыкальных направлений. Современная бандура имеет больше 60-ти струн, любая из которых таит в себе волшебное звучание. Недаром этот инструмент называют "серебряными струнами Украины". Без сомнения, бандура – величайшее и уникальнейшее явление в мировом народном творчестве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Детгородковская средняя общеобразовательная школа, Московская область   Музыка Украины</dc:title>
  <dc:creator>Алексей</dc:creator>
  <cp:lastModifiedBy>Владимир</cp:lastModifiedBy>
  <cp:revision>40</cp:revision>
  <dcterms:created xsi:type="dcterms:W3CDTF">2017-03-18T20:48:34Z</dcterms:created>
  <dcterms:modified xsi:type="dcterms:W3CDTF">2018-08-11T19:46:52Z</dcterms:modified>
</cp:coreProperties>
</file>