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9" r:id="rId7"/>
    <p:sldId id="256" r:id="rId8"/>
    <p:sldId id="270" r:id="rId9"/>
    <p:sldId id="271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6.gif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javascript:;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13.jpeg"/><Relationship Id="rId15" Type="http://schemas.openxmlformats.org/officeDocument/2006/relationships/image" Target="../media/image21.png"/><Relationship Id="rId10" Type="http://schemas.openxmlformats.org/officeDocument/2006/relationships/image" Target="../media/image17.jpeg"/><Relationship Id="rId4" Type="http://schemas.openxmlformats.org/officeDocument/2006/relationships/image" Target="../media/image12.jpeg"/><Relationship Id="rId9" Type="http://schemas.openxmlformats.org/officeDocument/2006/relationships/image" Target="../media/image16.jpeg"/><Relationship Id="rId1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javascript: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050" name="Рисунок 19" descr="280713dd41ae.png"/>
          <p:cNvPicPr>
            <a:picLocks noChangeAspect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7521832" y="1"/>
            <a:ext cx="1622168" cy="17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10" descr="vektor23_20090404_1896328658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2285984" y="2643182"/>
            <a:ext cx="3929085" cy="31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рапеция 13"/>
          <p:cNvSpPr/>
          <p:nvPr/>
        </p:nvSpPr>
        <p:spPr>
          <a:xfrm rot="10800000">
            <a:off x="2500313" y="4429125"/>
            <a:ext cx="428625" cy="357188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14422"/>
            <a:ext cx="7000924" cy="1200329"/>
          </a:xfrm>
          <a:prstGeom prst="rect">
            <a:avLst/>
          </a:prstGeom>
          <a:noFill/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Паспорт комнатных растений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 младшая группа «Гномики»</a:t>
            </a:r>
            <a:endParaRPr lang="ru-RU" sz="3600" b="1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065" name="Рисунок 22" descr="280713dd41ae.png"/>
          <p:cNvPicPr>
            <a:picLocks noChangeAspect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1" y="1"/>
            <a:ext cx="1500165" cy="158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143108" y="6357958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Детский сад №174 ОАО «РЖД» </a:t>
            </a:r>
          </a:p>
          <a:p>
            <a:pPr algn="ctr"/>
            <a:r>
              <a:rPr lang="ru-RU" sz="1400" b="1" dirty="0" smtClean="0"/>
              <a:t>г.Новокузнецк</a:t>
            </a:r>
            <a:endParaRPr lang="ru-RU" sz="1400" b="1" dirty="0"/>
          </a:p>
        </p:txBody>
      </p:sp>
      <p:pic>
        <p:nvPicPr>
          <p:cNvPr id="10" name="Рисунок 9" descr="http://img0.liveinternet.ru/images/attach/c/2/69/416/69416004_13.png"/>
          <p:cNvPicPr/>
          <p:nvPr/>
        </p:nvPicPr>
        <p:blipFill>
          <a:blip r:embed="rId6" cstate="print">
            <a:lum bright="10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357562"/>
            <a:ext cx="2571768" cy="3286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8" descr="69203766_539b8c71f00a.g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635596">
            <a:off x="2015657" y="397242"/>
            <a:ext cx="169302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8" descr="69203766_539b8c71f00a.g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1400795">
            <a:off x="4944646" y="554979"/>
            <a:ext cx="169302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g1.liveinternet.ru/images/attach/c/2/69/415/69415843_04.png"/>
          <p:cNvPicPr/>
          <p:nvPr/>
        </p:nvPicPr>
        <p:blipFill>
          <a:blip r:embed="rId8" cstate="print">
            <a:lum bright="10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857760"/>
            <a:ext cx="1643042" cy="200024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Трапеция 36"/>
          <p:cNvSpPr/>
          <p:nvPr/>
        </p:nvSpPr>
        <p:spPr bwMode="auto">
          <a:xfrm rot="9630829" flipV="1">
            <a:off x="1784892" y="5549776"/>
            <a:ext cx="302078" cy="45719"/>
          </a:xfrm>
          <a:prstGeom prst="trapezoid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39" name="Месяц 38"/>
          <p:cNvSpPr/>
          <p:nvPr/>
        </p:nvSpPr>
        <p:spPr bwMode="auto">
          <a:xfrm rot="12164871" flipH="1">
            <a:off x="1399814" y="5327877"/>
            <a:ext cx="269754" cy="274210"/>
          </a:xfrm>
          <a:prstGeom prst="moon">
            <a:avLst>
              <a:gd name="adj" fmla="val 4293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40" name="Прямоугольник 39"/>
          <p:cNvSpPr/>
          <p:nvPr/>
        </p:nvSpPr>
        <p:spPr bwMode="auto">
          <a:xfrm rot="1425623">
            <a:off x="1554128" y="5335044"/>
            <a:ext cx="311668" cy="3334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pic>
        <p:nvPicPr>
          <p:cNvPr id="41" name="Picture 6" descr="a7c13d27ef3f93ff6e1f9c41f31c31c7"/>
          <p:cNvPicPr>
            <a:picLocks noChangeAspect="1" noChangeArrowheads="1" noCrop="1"/>
          </p:cNvPicPr>
          <p:nvPr/>
        </p:nvPicPr>
        <p:blipFill>
          <a:blip r:embed="rId9" cstate="email">
            <a:lum bright="10000"/>
          </a:blip>
          <a:srcRect/>
          <a:stretch>
            <a:fillRect/>
          </a:stretch>
        </p:blipFill>
        <p:spPr bwMode="auto">
          <a:xfrm>
            <a:off x="1142976" y="5643578"/>
            <a:ext cx="928693" cy="10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12" descr="f456b8fa1a6da062dba3441acb28e989"/>
          <p:cNvPicPr>
            <a:picLocks noChangeAspect="1" noChangeArrowheads="1" noCrop="1"/>
          </p:cNvPicPr>
          <p:nvPr/>
        </p:nvPicPr>
        <p:blipFill>
          <a:blip r:embed="rId10" cstate="email">
            <a:lum bright="20000"/>
          </a:blip>
          <a:srcRect/>
          <a:stretch>
            <a:fillRect/>
          </a:stretch>
        </p:blipFill>
        <p:spPr bwMode="auto">
          <a:xfrm>
            <a:off x="2000232" y="5715016"/>
            <a:ext cx="857256" cy="99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Прямоугольник 42"/>
          <p:cNvSpPr/>
          <p:nvPr/>
        </p:nvSpPr>
        <p:spPr bwMode="auto">
          <a:xfrm rot="1414459">
            <a:off x="1514191" y="5485967"/>
            <a:ext cx="319525" cy="172345"/>
          </a:xfrm>
          <a:prstGeom prst="rect">
            <a:avLst/>
          </a:prstGeom>
          <a:blipFill>
            <a:blip r:embed="rId11" cstate="email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2143108" y="5665802"/>
            <a:ext cx="71438" cy="4921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 bwMode="auto">
          <a:xfrm>
            <a:off x="2143108" y="5572140"/>
            <a:ext cx="71438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 bwMode="auto">
          <a:xfrm flipV="1">
            <a:off x="2143108" y="5429264"/>
            <a:ext cx="71438" cy="222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Рисунок 157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grpSp>
        <p:nvGrpSpPr>
          <p:cNvPr id="20" name="Группа 278"/>
          <p:cNvGrpSpPr>
            <a:grpSpLocks/>
          </p:cNvGrpSpPr>
          <p:nvPr/>
        </p:nvGrpSpPr>
        <p:grpSpPr bwMode="auto">
          <a:xfrm>
            <a:off x="4714876" y="214290"/>
            <a:ext cx="4143376" cy="1357322"/>
            <a:chOff x="4429124" y="357166"/>
            <a:chExt cx="4000528" cy="1285884"/>
          </a:xfrm>
        </p:grpSpPr>
        <p:grpSp>
          <p:nvGrpSpPr>
            <p:cNvPr id="21" name="Группа 255"/>
            <p:cNvGrpSpPr>
              <a:grpSpLocks/>
            </p:cNvGrpSpPr>
            <p:nvPr/>
          </p:nvGrpSpPr>
          <p:grpSpPr bwMode="auto">
            <a:xfrm>
              <a:off x="4429124" y="357166"/>
              <a:ext cx="4000528" cy="1285884"/>
              <a:chOff x="285750" y="3357563"/>
              <a:chExt cx="4357688" cy="1285884"/>
            </a:xfrm>
          </p:grpSpPr>
          <p:sp>
            <p:nvSpPr>
              <p:cNvPr id="257" name="Скругленный прямоугольник 256"/>
              <p:cNvSpPr/>
              <p:nvPr/>
            </p:nvSpPr>
            <p:spPr>
              <a:xfrm>
                <a:off x="285750" y="3357563"/>
                <a:ext cx="4357688" cy="1285884"/>
              </a:xfrm>
              <a:prstGeom prst="roundRect">
                <a:avLst/>
              </a:prstGeom>
              <a:solidFill>
                <a:srgbClr val="E4FFC9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22" name="Группа 16"/>
              <p:cNvGrpSpPr>
                <a:grpSpLocks/>
              </p:cNvGrpSpPr>
              <p:nvPr/>
            </p:nvGrpSpPr>
            <p:grpSpPr bwMode="auto">
              <a:xfrm>
                <a:off x="363571" y="3500438"/>
                <a:ext cx="779432" cy="714375"/>
                <a:chOff x="3506811" y="1357298"/>
                <a:chExt cx="779437" cy="714380"/>
              </a:xfrm>
            </p:grpSpPr>
            <p:sp>
              <p:nvSpPr>
                <p:cNvPr id="275" name="Овал 7"/>
                <p:cNvSpPr/>
                <p:nvPr/>
              </p:nvSpPr>
              <p:spPr>
                <a:xfrm>
                  <a:off x="3506811" y="1357298"/>
                  <a:ext cx="779437" cy="71438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990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76" name="Овал 275"/>
                <p:cNvSpPr/>
                <p:nvPr/>
              </p:nvSpPr>
              <p:spPr>
                <a:xfrm>
                  <a:off x="3786948" y="1571614"/>
                  <a:ext cx="70899" cy="714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77" name="Овал 276"/>
                <p:cNvSpPr/>
                <p:nvPr/>
              </p:nvSpPr>
              <p:spPr>
                <a:xfrm>
                  <a:off x="4001375" y="1571614"/>
                  <a:ext cx="70899" cy="714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78" name="Дуга 277"/>
                <p:cNvSpPr/>
                <p:nvPr/>
              </p:nvSpPr>
              <p:spPr>
                <a:xfrm rot="7134702">
                  <a:off x="3782125" y="1539695"/>
                  <a:ext cx="279404" cy="352768"/>
                </a:xfrm>
                <a:prstGeom prst="arc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59" name="Овал 258"/>
              <p:cNvSpPr/>
              <p:nvPr/>
            </p:nvSpPr>
            <p:spPr>
              <a:xfrm>
                <a:off x="3666738" y="3560597"/>
                <a:ext cx="785812" cy="65045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23" name="Группа 16"/>
              <p:cNvGrpSpPr>
                <a:grpSpLocks/>
              </p:cNvGrpSpPr>
              <p:nvPr/>
            </p:nvGrpSpPr>
            <p:grpSpPr bwMode="auto">
              <a:xfrm>
                <a:off x="1285252" y="3571875"/>
                <a:ext cx="615621" cy="409579"/>
                <a:chOff x="4587252" y="2214563"/>
                <a:chExt cx="615621" cy="409579"/>
              </a:xfrm>
            </p:grpSpPr>
            <p:sp>
              <p:nvSpPr>
                <p:cNvPr id="266" name="Блок-схема: ручное управление 265"/>
                <p:cNvSpPr/>
                <p:nvPr/>
              </p:nvSpPr>
              <p:spPr>
                <a:xfrm rot="5212044">
                  <a:off x="4626400" y="2327817"/>
                  <a:ext cx="257177" cy="335473"/>
                </a:xfrm>
                <a:prstGeom prst="flowChartManualOperation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grpSp>
              <p:nvGrpSpPr>
                <p:cNvPr id="24" name="Группа 83"/>
                <p:cNvGrpSpPr>
                  <a:grpSpLocks/>
                </p:cNvGrpSpPr>
                <p:nvPr/>
              </p:nvGrpSpPr>
              <p:grpSpPr bwMode="auto">
                <a:xfrm>
                  <a:off x="5000552" y="2214563"/>
                  <a:ext cx="202321" cy="400053"/>
                  <a:chOff x="5071948" y="2143121"/>
                  <a:chExt cx="285468" cy="500071"/>
                </a:xfrm>
              </p:grpSpPr>
              <p:cxnSp>
                <p:nvCxnSpPr>
                  <p:cNvPr id="268" name="Прямая соединительная линия 267"/>
                  <p:cNvCxnSpPr/>
                  <p:nvPr/>
                </p:nvCxnSpPr>
                <p:spPr>
                  <a:xfrm flipV="1">
                    <a:off x="5071948" y="2143121"/>
                    <a:ext cx="214712" cy="142877"/>
                  </a:xfrm>
                  <a:prstGeom prst="line">
                    <a:avLst/>
                  </a:prstGeom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Прямая соединительная линия 268"/>
                  <p:cNvCxnSpPr/>
                  <p:nvPr/>
                </p:nvCxnSpPr>
                <p:spPr>
                  <a:xfrm flipV="1">
                    <a:off x="5071948" y="2428876"/>
                    <a:ext cx="285468" cy="9923"/>
                  </a:xfrm>
                  <a:prstGeom prst="line">
                    <a:avLst/>
                  </a:prstGeom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Прямая соединительная линия 269"/>
                  <p:cNvCxnSpPr/>
                  <p:nvPr/>
                </p:nvCxnSpPr>
                <p:spPr>
                  <a:xfrm>
                    <a:off x="5071948" y="2591597"/>
                    <a:ext cx="275709" cy="51595"/>
                  </a:xfrm>
                  <a:prstGeom prst="line">
                    <a:avLst/>
                  </a:prstGeom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5" name="Группа 56"/>
              <p:cNvGrpSpPr>
                <a:grpSpLocks/>
              </p:cNvGrpSpPr>
              <p:nvPr/>
            </p:nvGrpSpPr>
            <p:grpSpPr bwMode="auto">
              <a:xfrm>
                <a:off x="2286002" y="3571867"/>
                <a:ext cx="1262063" cy="642937"/>
                <a:chOff x="4238569" y="5003736"/>
                <a:chExt cx="1262126" cy="642942"/>
              </a:xfrm>
            </p:grpSpPr>
            <p:sp>
              <p:nvSpPr>
                <p:cNvPr id="262" name="Трапеция 261"/>
                <p:cNvSpPr/>
                <p:nvPr/>
              </p:nvSpPr>
              <p:spPr>
                <a:xfrm rot="18300247">
                  <a:off x="4381823" y="4918122"/>
                  <a:ext cx="254004" cy="539550"/>
                </a:xfrm>
                <a:prstGeom prst="trapezoid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63" name="Прямоугольник 262"/>
                <p:cNvSpPr/>
                <p:nvPr/>
              </p:nvSpPr>
              <p:spPr>
                <a:xfrm>
                  <a:off x="4643712" y="5003745"/>
                  <a:ext cx="643310" cy="64294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64" name="Месяц 263"/>
                <p:cNvSpPr/>
                <p:nvPr/>
              </p:nvSpPr>
              <p:spPr>
                <a:xfrm rot="10800000">
                  <a:off x="5287022" y="5003745"/>
                  <a:ext cx="214437" cy="642947"/>
                </a:xfrm>
                <a:prstGeom prst="moon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65" name="Прямоугольник 264"/>
                <p:cNvSpPr/>
                <p:nvPr/>
              </p:nvSpPr>
              <p:spPr>
                <a:xfrm>
                  <a:off x="4643712" y="5357763"/>
                  <a:ext cx="643310" cy="285754"/>
                </a:xfrm>
                <a:prstGeom prst="rect">
                  <a:avLst/>
                </a:prstGeom>
                <a:blipFill>
                  <a:blip r:embed="rId3" cstate="email"/>
                  <a:stretch>
                    <a:fillRect/>
                  </a:stretch>
                </a:blip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18524" name="TextBox 120"/>
            <p:cNvSpPr txBox="1">
              <a:spLocks noChangeArrowheads="1"/>
            </p:cNvSpPr>
            <p:nvPr/>
          </p:nvSpPr>
          <p:spPr bwMode="auto">
            <a:xfrm>
              <a:off x="4842975" y="1214422"/>
              <a:ext cx="3515270" cy="349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ФИКУС каучуконосный</a:t>
              </a:r>
              <a:r>
                <a:rPr lang="ru-RU" sz="1600" b="1" dirty="0" smtClean="0"/>
                <a:t> </a:t>
              </a:r>
              <a:r>
                <a:rPr lang="ru-RU" b="1" dirty="0" smtClean="0"/>
                <a:t>   </a:t>
              </a:r>
              <a:endParaRPr lang="ru-RU" b="1" dirty="0"/>
            </a:p>
          </p:txBody>
        </p:sp>
      </p:grpSp>
      <p:pic>
        <p:nvPicPr>
          <p:cNvPr id="18442" name="Рисунок 157" descr="931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3938" y="6357938"/>
            <a:ext cx="5000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9" name="Группа 253"/>
          <p:cNvGrpSpPr>
            <a:grpSpLocks/>
          </p:cNvGrpSpPr>
          <p:nvPr/>
        </p:nvGrpSpPr>
        <p:grpSpPr bwMode="auto">
          <a:xfrm>
            <a:off x="500034" y="214290"/>
            <a:ext cx="4071966" cy="1428760"/>
            <a:chOff x="136466" y="3065899"/>
            <a:chExt cx="4435504" cy="1487866"/>
          </a:xfrm>
        </p:grpSpPr>
        <p:sp>
          <p:nvSpPr>
            <p:cNvPr id="160" name="Скругленный прямоугольник 159"/>
            <p:cNvSpPr/>
            <p:nvPr/>
          </p:nvSpPr>
          <p:spPr bwMode="auto">
            <a:xfrm>
              <a:off x="136466" y="3065899"/>
              <a:ext cx="4435504" cy="1363232"/>
            </a:xfrm>
            <a:prstGeom prst="roundRect">
              <a:avLst/>
            </a:prstGeom>
            <a:solidFill>
              <a:srgbClr val="E4FFC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1" name="TextBox 102"/>
            <p:cNvSpPr txBox="1">
              <a:spLocks noChangeArrowheads="1"/>
            </p:cNvSpPr>
            <p:nvPr/>
          </p:nvSpPr>
          <p:spPr bwMode="auto">
            <a:xfrm>
              <a:off x="1142976" y="4071943"/>
              <a:ext cx="2136774" cy="481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b="1" dirty="0"/>
            </a:p>
          </p:txBody>
        </p:sp>
      </p:grpSp>
      <p:sp>
        <p:nvSpPr>
          <p:cNvPr id="164" name="Прямоугольник 163"/>
          <p:cNvSpPr/>
          <p:nvPr/>
        </p:nvSpPr>
        <p:spPr>
          <a:xfrm>
            <a:off x="428596" y="1142984"/>
            <a:ext cx="4000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A1A"/>
                </a:solidFill>
              </a:rPr>
              <a:t>САНСЕВИЕРИЯ </a:t>
            </a:r>
            <a:r>
              <a:rPr lang="ru-RU" b="1" dirty="0" smtClean="0">
                <a:solidFill>
                  <a:srgbClr val="003A1A"/>
                </a:solidFill>
              </a:rPr>
              <a:t>(щучий хвост)</a:t>
            </a:r>
            <a:endParaRPr lang="ru-RU" dirty="0">
              <a:solidFill>
                <a:srgbClr val="003A1A"/>
              </a:solidFill>
            </a:endParaRPr>
          </a:p>
        </p:txBody>
      </p:sp>
      <p:sp>
        <p:nvSpPr>
          <p:cNvPr id="165" name="Овал 164"/>
          <p:cNvSpPr/>
          <p:nvPr/>
        </p:nvSpPr>
        <p:spPr bwMode="auto">
          <a:xfrm>
            <a:off x="3643306" y="428604"/>
            <a:ext cx="715537" cy="641890"/>
          </a:xfrm>
          <a:prstGeom prst="ellipse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166" name="Месяц 165"/>
          <p:cNvSpPr/>
          <p:nvPr/>
        </p:nvSpPr>
        <p:spPr bwMode="auto">
          <a:xfrm rot="10800000">
            <a:off x="3214678" y="357166"/>
            <a:ext cx="214312" cy="642938"/>
          </a:xfrm>
          <a:prstGeom prst="mo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69" name="Трапеция 168"/>
          <p:cNvSpPr/>
          <p:nvPr/>
        </p:nvSpPr>
        <p:spPr bwMode="auto">
          <a:xfrm rot="18300247">
            <a:off x="2381456" y="417566"/>
            <a:ext cx="254000" cy="539750"/>
          </a:xfrm>
          <a:prstGeom prst="trapezoid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70" name="Прямоугольник 169"/>
          <p:cNvSpPr/>
          <p:nvPr/>
        </p:nvSpPr>
        <p:spPr bwMode="auto">
          <a:xfrm>
            <a:off x="2571736" y="357166"/>
            <a:ext cx="642938" cy="6429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71" name="Прямоугольник 170"/>
          <p:cNvSpPr/>
          <p:nvPr/>
        </p:nvSpPr>
        <p:spPr bwMode="auto">
          <a:xfrm flipV="1">
            <a:off x="2571736" y="642918"/>
            <a:ext cx="642942" cy="357190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172" name="Прямоугольник 171"/>
          <p:cNvSpPr/>
          <p:nvPr/>
        </p:nvSpPr>
        <p:spPr bwMode="auto">
          <a:xfrm>
            <a:off x="1643042" y="285728"/>
            <a:ext cx="390525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 b="1" dirty="0"/>
          </a:p>
        </p:txBody>
      </p:sp>
      <p:sp>
        <p:nvSpPr>
          <p:cNvPr id="173" name="Овал 172"/>
          <p:cNvSpPr/>
          <p:nvPr/>
        </p:nvSpPr>
        <p:spPr bwMode="auto">
          <a:xfrm>
            <a:off x="1785918" y="857232"/>
            <a:ext cx="142875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cxnSp>
        <p:nvCxnSpPr>
          <p:cNvPr id="174" name="Прямая соединительная линия 173"/>
          <p:cNvCxnSpPr/>
          <p:nvPr/>
        </p:nvCxnSpPr>
        <p:spPr bwMode="auto">
          <a:xfrm rot="5400000">
            <a:off x="1679556" y="677842"/>
            <a:ext cx="357187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5" name="Прямоугольник 174"/>
          <p:cNvSpPr/>
          <p:nvPr/>
        </p:nvSpPr>
        <p:spPr>
          <a:xfrm>
            <a:off x="1571604" y="285728"/>
            <a:ext cx="785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18 С</a:t>
            </a:r>
            <a:endParaRPr lang="ru-RU" sz="1200" b="1" dirty="0"/>
          </a:p>
        </p:txBody>
      </p:sp>
      <p:sp>
        <p:nvSpPr>
          <p:cNvPr id="176" name="Овал 175"/>
          <p:cNvSpPr/>
          <p:nvPr/>
        </p:nvSpPr>
        <p:spPr bwMode="auto">
          <a:xfrm>
            <a:off x="642910" y="357166"/>
            <a:ext cx="714375" cy="714375"/>
          </a:xfrm>
          <a:prstGeom prst="ellipse">
            <a:avLst/>
          </a:prstGeom>
          <a:solidFill>
            <a:srgbClr val="FFC0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8" name="Овал 177"/>
          <p:cNvSpPr/>
          <p:nvPr/>
        </p:nvSpPr>
        <p:spPr bwMode="auto">
          <a:xfrm flipV="1">
            <a:off x="785787" y="642919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0" name="Дуга 179"/>
          <p:cNvSpPr/>
          <p:nvPr/>
        </p:nvSpPr>
        <p:spPr bwMode="auto">
          <a:xfrm rot="7134702">
            <a:off x="855369" y="610129"/>
            <a:ext cx="279400" cy="32385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1" name="Овал 180"/>
          <p:cNvSpPr/>
          <p:nvPr/>
        </p:nvSpPr>
        <p:spPr bwMode="auto">
          <a:xfrm flipV="1">
            <a:off x="1071538" y="57148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82" name="Группа 253"/>
          <p:cNvGrpSpPr>
            <a:grpSpLocks/>
          </p:cNvGrpSpPr>
          <p:nvPr/>
        </p:nvGrpSpPr>
        <p:grpSpPr bwMode="auto">
          <a:xfrm>
            <a:off x="428596" y="1928802"/>
            <a:ext cx="4071966" cy="1428760"/>
            <a:chOff x="136466" y="3065899"/>
            <a:chExt cx="4435504" cy="1487866"/>
          </a:xfrm>
        </p:grpSpPr>
        <p:sp>
          <p:nvSpPr>
            <p:cNvPr id="183" name="Скругленный прямоугольник 182"/>
            <p:cNvSpPr/>
            <p:nvPr/>
          </p:nvSpPr>
          <p:spPr bwMode="auto">
            <a:xfrm>
              <a:off x="136466" y="3065899"/>
              <a:ext cx="4435504" cy="1363232"/>
            </a:xfrm>
            <a:prstGeom prst="roundRect">
              <a:avLst/>
            </a:prstGeom>
            <a:solidFill>
              <a:srgbClr val="E4FFC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4" name="TextBox 102"/>
            <p:cNvSpPr txBox="1">
              <a:spLocks noChangeArrowheads="1"/>
            </p:cNvSpPr>
            <p:nvPr/>
          </p:nvSpPr>
          <p:spPr bwMode="auto">
            <a:xfrm>
              <a:off x="1142976" y="4071943"/>
              <a:ext cx="2136774" cy="481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b="1" dirty="0"/>
            </a:p>
          </p:txBody>
        </p:sp>
      </p:grpSp>
      <p:sp>
        <p:nvSpPr>
          <p:cNvPr id="195" name="TextBox 102"/>
          <p:cNvSpPr txBox="1">
            <a:spLocks noChangeArrowheads="1"/>
          </p:cNvSpPr>
          <p:nvPr/>
        </p:nvSpPr>
        <p:spPr bwMode="auto">
          <a:xfrm>
            <a:off x="1576450" y="1332769"/>
            <a:ext cx="1961642" cy="46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dirty="0"/>
          </a:p>
        </p:txBody>
      </p:sp>
      <p:sp>
        <p:nvSpPr>
          <p:cNvPr id="196" name="Прямоугольник 195"/>
          <p:cNvSpPr/>
          <p:nvPr/>
        </p:nvSpPr>
        <p:spPr>
          <a:xfrm>
            <a:off x="285720" y="2857496"/>
            <a:ext cx="4357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A1A"/>
                </a:solidFill>
              </a:rPr>
              <a:t>ЭУХАРИС (амазонская лилия)</a:t>
            </a:r>
            <a:endParaRPr lang="ru-RU" dirty="0">
              <a:solidFill>
                <a:srgbClr val="003A1A"/>
              </a:solidFill>
            </a:endParaRPr>
          </a:p>
        </p:txBody>
      </p:sp>
      <p:sp>
        <p:nvSpPr>
          <p:cNvPr id="198" name="Овал 197"/>
          <p:cNvSpPr/>
          <p:nvPr/>
        </p:nvSpPr>
        <p:spPr bwMode="auto">
          <a:xfrm>
            <a:off x="500034" y="2071678"/>
            <a:ext cx="714375" cy="714375"/>
          </a:xfrm>
          <a:prstGeom prst="ellipse">
            <a:avLst/>
          </a:prstGeom>
          <a:solidFill>
            <a:srgbClr val="FFC0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9" name="Овал 198"/>
          <p:cNvSpPr/>
          <p:nvPr/>
        </p:nvSpPr>
        <p:spPr bwMode="auto">
          <a:xfrm>
            <a:off x="928663" y="235743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0" name="Овал 199"/>
          <p:cNvSpPr/>
          <p:nvPr/>
        </p:nvSpPr>
        <p:spPr bwMode="auto">
          <a:xfrm flipH="1">
            <a:off x="642910" y="242886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" name="Дуга 203"/>
          <p:cNvSpPr/>
          <p:nvPr/>
        </p:nvSpPr>
        <p:spPr bwMode="auto">
          <a:xfrm rot="7134702">
            <a:off x="712493" y="2324640"/>
            <a:ext cx="279400" cy="32385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5" name="Прямоугольник 204"/>
          <p:cNvSpPr/>
          <p:nvPr/>
        </p:nvSpPr>
        <p:spPr bwMode="auto">
          <a:xfrm>
            <a:off x="1285852" y="2000240"/>
            <a:ext cx="390525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 b="1" dirty="0"/>
          </a:p>
        </p:txBody>
      </p:sp>
      <p:sp>
        <p:nvSpPr>
          <p:cNvPr id="206" name="Овал 205"/>
          <p:cNvSpPr/>
          <p:nvPr/>
        </p:nvSpPr>
        <p:spPr bwMode="auto">
          <a:xfrm>
            <a:off x="1428728" y="2571744"/>
            <a:ext cx="142875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cxnSp>
        <p:nvCxnSpPr>
          <p:cNvPr id="207" name="Прямая соединительная линия 206"/>
          <p:cNvCxnSpPr/>
          <p:nvPr/>
        </p:nvCxnSpPr>
        <p:spPr bwMode="auto">
          <a:xfrm rot="5400000">
            <a:off x="1322366" y="2421399"/>
            <a:ext cx="357187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2" name="Прямоугольник 211"/>
          <p:cNvSpPr/>
          <p:nvPr/>
        </p:nvSpPr>
        <p:spPr>
          <a:xfrm>
            <a:off x="1285852" y="2000240"/>
            <a:ext cx="1000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18 С</a:t>
            </a:r>
            <a:endParaRPr lang="ru-RU" sz="1200" b="1" dirty="0"/>
          </a:p>
        </p:txBody>
      </p:sp>
      <p:sp>
        <p:nvSpPr>
          <p:cNvPr id="213" name="Трапеция 212"/>
          <p:cNvSpPr/>
          <p:nvPr/>
        </p:nvSpPr>
        <p:spPr bwMode="auto">
          <a:xfrm rot="18300247">
            <a:off x="1881388" y="2060640"/>
            <a:ext cx="254000" cy="539750"/>
          </a:xfrm>
          <a:prstGeom prst="trapezoid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14" name="Прямоугольник 213"/>
          <p:cNvSpPr/>
          <p:nvPr/>
        </p:nvSpPr>
        <p:spPr bwMode="auto">
          <a:xfrm>
            <a:off x="2071670" y="2071678"/>
            <a:ext cx="642938" cy="6429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17" name="Прямоугольник 216"/>
          <p:cNvSpPr/>
          <p:nvPr/>
        </p:nvSpPr>
        <p:spPr bwMode="auto">
          <a:xfrm flipV="1">
            <a:off x="2071670" y="2357430"/>
            <a:ext cx="642942" cy="357190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218" name="Месяц 217"/>
          <p:cNvSpPr/>
          <p:nvPr/>
        </p:nvSpPr>
        <p:spPr bwMode="auto">
          <a:xfrm rot="10800000">
            <a:off x="2714612" y="2071678"/>
            <a:ext cx="214312" cy="642938"/>
          </a:xfrm>
          <a:prstGeom prst="mo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19" name="Блок-схема: ручное управление 218"/>
          <p:cNvSpPr/>
          <p:nvPr/>
        </p:nvSpPr>
        <p:spPr bwMode="auto">
          <a:xfrm rot="5212044">
            <a:off x="3031299" y="2270749"/>
            <a:ext cx="271464" cy="318975"/>
          </a:xfrm>
          <a:prstGeom prst="flowChartManualOpe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43" name="Прямая соединительная линия 242"/>
          <p:cNvCxnSpPr/>
          <p:nvPr/>
        </p:nvCxnSpPr>
        <p:spPr bwMode="auto">
          <a:xfrm flipV="1">
            <a:off x="3357554" y="2214554"/>
            <a:ext cx="144690" cy="12065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7" name="Прямая соединительная линия 246"/>
          <p:cNvCxnSpPr/>
          <p:nvPr/>
        </p:nvCxnSpPr>
        <p:spPr bwMode="auto">
          <a:xfrm>
            <a:off x="3357554" y="2428868"/>
            <a:ext cx="214314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8" name="Прямая соединительная линия 257"/>
          <p:cNvCxnSpPr/>
          <p:nvPr/>
        </p:nvCxnSpPr>
        <p:spPr bwMode="auto">
          <a:xfrm>
            <a:off x="3357554" y="2571744"/>
            <a:ext cx="142876" cy="714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3" name="Овал 282"/>
          <p:cNvSpPr/>
          <p:nvPr/>
        </p:nvSpPr>
        <p:spPr bwMode="auto">
          <a:xfrm>
            <a:off x="3643306" y="2143116"/>
            <a:ext cx="715537" cy="641890"/>
          </a:xfrm>
          <a:prstGeom prst="ellipse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grpSp>
        <p:nvGrpSpPr>
          <p:cNvPr id="285" name="Группа 278"/>
          <p:cNvGrpSpPr>
            <a:grpSpLocks/>
          </p:cNvGrpSpPr>
          <p:nvPr/>
        </p:nvGrpSpPr>
        <p:grpSpPr bwMode="auto">
          <a:xfrm>
            <a:off x="4714876" y="1857364"/>
            <a:ext cx="4143376" cy="1687799"/>
            <a:chOff x="4429124" y="357166"/>
            <a:chExt cx="4000528" cy="1535503"/>
          </a:xfrm>
        </p:grpSpPr>
        <p:grpSp>
          <p:nvGrpSpPr>
            <p:cNvPr id="289" name="Группа 255"/>
            <p:cNvGrpSpPr>
              <a:grpSpLocks/>
            </p:cNvGrpSpPr>
            <p:nvPr/>
          </p:nvGrpSpPr>
          <p:grpSpPr bwMode="auto">
            <a:xfrm>
              <a:off x="4429124" y="357166"/>
              <a:ext cx="4000528" cy="1285884"/>
              <a:chOff x="285750" y="3357563"/>
              <a:chExt cx="4357688" cy="1285884"/>
            </a:xfrm>
          </p:grpSpPr>
          <p:sp>
            <p:nvSpPr>
              <p:cNvPr id="300" name="Скругленный прямоугольник 299"/>
              <p:cNvSpPr/>
              <p:nvPr/>
            </p:nvSpPr>
            <p:spPr>
              <a:xfrm>
                <a:off x="285750" y="3357563"/>
                <a:ext cx="4357688" cy="1285884"/>
              </a:xfrm>
              <a:prstGeom prst="roundRect">
                <a:avLst/>
              </a:prstGeom>
              <a:solidFill>
                <a:srgbClr val="E4FFC9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301" name="Группа 16"/>
              <p:cNvGrpSpPr>
                <a:grpSpLocks/>
              </p:cNvGrpSpPr>
              <p:nvPr/>
            </p:nvGrpSpPr>
            <p:grpSpPr bwMode="auto">
              <a:xfrm>
                <a:off x="363571" y="3500438"/>
                <a:ext cx="779432" cy="714375"/>
                <a:chOff x="3506811" y="1357298"/>
                <a:chExt cx="779437" cy="714380"/>
              </a:xfrm>
            </p:grpSpPr>
            <p:sp>
              <p:nvSpPr>
                <p:cNvPr id="344" name="Овал 7"/>
                <p:cNvSpPr/>
                <p:nvPr/>
              </p:nvSpPr>
              <p:spPr>
                <a:xfrm>
                  <a:off x="3506811" y="1357298"/>
                  <a:ext cx="779437" cy="71438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990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45" name="Овал 344"/>
                <p:cNvSpPr/>
                <p:nvPr/>
              </p:nvSpPr>
              <p:spPr>
                <a:xfrm>
                  <a:off x="3786948" y="1571614"/>
                  <a:ext cx="70899" cy="714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46" name="Овал 345"/>
                <p:cNvSpPr/>
                <p:nvPr/>
              </p:nvSpPr>
              <p:spPr>
                <a:xfrm>
                  <a:off x="4001375" y="1571614"/>
                  <a:ext cx="70899" cy="714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47" name="Дуга 346"/>
                <p:cNvSpPr/>
                <p:nvPr/>
              </p:nvSpPr>
              <p:spPr>
                <a:xfrm rot="7134702">
                  <a:off x="3782125" y="1539695"/>
                  <a:ext cx="279404" cy="352768"/>
                </a:xfrm>
                <a:prstGeom prst="arc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321" name="Группа 56"/>
              <p:cNvGrpSpPr>
                <a:grpSpLocks/>
              </p:cNvGrpSpPr>
              <p:nvPr/>
            </p:nvGrpSpPr>
            <p:grpSpPr bwMode="auto">
              <a:xfrm>
                <a:off x="2286483" y="3571876"/>
                <a:ext cx="1262346" cy="642942"/>
                <a:chOff x="4239050" y="5003745"/>
                <a:chExt cx="1262409" cy="642947"/>
              </a:xfrm>
            </p:grpSpPr>
            <p:sp>
              <p:nvSpPr>
                <p:cNvPr id="323" name="Трапеция 322"/>
                <p:cNvSpPr/>
                <p:nvPr/>
              </p:nvSpPr>
              <p:spPr>
                <a:xfrm rot="18300247">
                  <a:off x="4381823" y="4918122"/>
                  <a:ext cx="254004" cy="539550"/>
                </a:xfrm>
                <a:prstGeom prst="trapezoid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324" name="Прямоугольник 323"/>
                <p:cNvSpPr/>
                <p:nvPr/>
              </p:nvSpPr>
              <p:spPr>
                <a:xfrm>
                  <a:off x="4643712" y="5003745"/>
                  <a:ext cx="643310" cy="64294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326" name="Месяц 325"/>
                <p:cNvSpPr/>
                <p:nvPr/>
              </p:nvSpPr>
              <p:spPr>
                <a:xfrm rot="10800000">
                  <a:off x="5287022" y="5003745"/>
                  <a:ext cx="214437" cy="642947"/>
                </a:xfrm>
                <a:prstGeom prst="moon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330" name="Прямоугольник 329"/>
                <p:cNvSpPr/>
                <p:nvPr/>
              </p:nvSpPr>
              <p:spPr>
                <a:xfrm>
                  <a:off x="4643712" y="5357763"/>
                  <a:ext cx="643310" cy="285754"/>
                </a:xfrm>
                <a:prstGeom prst="rect">
                  <a:avLst/>
                </a:prstGeom>
                <a:blipFill>
                  <a:blip r:embed="rId3" cstate="email"/>
                  <a:stretch>
                    <a:fillRect/>
                  </a:stretch>
                </a:blip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298" name="TextBox 120"/>
            <p:cNvSpPr txBox="1">
              <a:spLocks noChangeArrowheads="1"/>
            </p:cNvSpPr>
            <p:nvPr/>
          </p:nvSpPr>
          <p:spPr bwMode="auto">
            <a:xfrm>
              <a:off x="4842975" y="1304659"/>
              <a:ext cx="3515270" cy="588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3A1A"/>
                  </a:solidFill>
                </a:rPr>
                <a:t>БРИОФИЛЛЮМ ( </a:t>
              </a:r>
              <a:r>
                <a:rPr lang="ru-RU" b="1" dirty="0" err="1" smtClean="0">
                  <a:solidFill>
                    <a:srgbClr val="003A1A"/>
                  </a:solidFill>
                </a:rPr>
                <a:t>Каланхоэ</a:t>
              </a:r>
              <a:r>
                <a:rPr lang="ru-RU" b="1" dirty="0" smtClean="0">
                  <a:solidFill>
                    <a:srgbClr val="003A1A"/>
                  </a:solidFill>
                </a:rPr>
                <a:t>)</a:t>
              </a:r>
            </a:p>
            <a:p>
              <a:pPr algn="ctr"/>
              <a:r>
                <a:rPr lang="ru-RU" sz="1600" b="1" dirty="0" smtClean="0"/>
                <a:t> </a:t>
              </a:r>
              <a:r>
                <a:rPr lang="ru-RU" b="1" dirty="0" smtClean="0"/>
                <a:t>   </a:t>
              </a:r>
              <a:endParaRPr lang="ru-RU" b="1" dirty="0"/>
            </a:p>
          </p:txBody>
        </p:sp>
      </p:grpSp>
      <p:sp>
        <p:nvSpPr>
          <p:cNvPr id="369" name="Пятно 1 368"/>
          <p:cNvSpPr/>
          <p:nvPr/>
        </p:nvSpPr>
        <p:spPr bwMode="auto">
          <a:xfrm>
            <a:off x="7929587" y="2071678"/>
            <a:ext cx="785818" cy="723885"/>
          </a:xfrm>
          <a:prstGeom prst="irregularSeal1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70" name="Прямоугольник 369"/>
          <p:cNvSpPr/>
          <p:nvPr/>
        </p:nvSpPr>
        <p:spPr bwMode="auto">
          <a:xfrm>
            <a:off x="5786446" y="2071678"/>
            <a:ext cx="390525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 b="1" dirty="0"/>
          </a:p>
        </p:txBody>
      </p:sp>
      <p:sp>
        <p:nvSpPr>
          <p:cNvPr id="371" name="Овал 370"/>
          <p:cNvSpPr/>
          <p:nvPr/>
        </p:nvSpPr>
        <p:spPr bwMode="auto">
          <a:xfrm>
            <a:off x="5929322" y="2714620"/>
            <a:ext cx="142875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cxnSp>
        <p:nvCxnSpPr>
          <p:cNvPr id="372" name="Прямая соединительная линия 371"/>
          <p:cNvCxnSpPr/>
          <p:nvPr/>
        </p:nvCxnSpPr>
        <p:spPr bwMode="auto">
          <a:xfrm rot="5400000">
            <a:off x="5822960" y="2535230"/>
            <a:ext cx="357187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373" name="Группа 278"/>
          <p:cNvGrpSpPr>
            <a:grpSpLocks/>
          </p:cNvGrpSpPr>
          <p:nvPr/>
        </p:nvGrpSpPr>
        <p:grpSpPr bwMode="auto">
          <a:xfrm>
            <a:off x="285721" y="3643314"/>
            <a:ext cx="4143376" cy="1646464"/>
            <a:chOff x="4429124" y="357166"/>
            <a:chExt cx="4000528" cy="1559808"/>
          </a:xfrm>
        </p:grpSpPr>
        <p:grpSp>
          <p:nvGrpSpPr>
            <p:cNvPr id="374" name="Группа 255"/>
            <p:cNvGrpSpPr>
              <a:grpSpLocks/>
            </p:cNvGrpSpPr>
            <p:nvPr/>
          </p:nvGrpSpPr>
          <p:grpSpPr bwMode="auto">
            <a:xfrm>
              <a:off x="4429124" y="357166"/>
              <a:ext cx="4000528" cy="1285884"/>
              <a:chOff x="285750" y="3357563"/>
              <a:chExt cx="4357688" cy="1285884"/>
            </a:xfrm>
          </p:grpSpPr>
          <p:sp>
            <p:nvSpPr>
              <p:cNvPr id="376" name="Скругленный прямоугольник 375"/>
              <p:cNvSpPr/>
              <p:nvPr/>
            </p:nvSpPr>
            <p:spPr>
              <a:xfrm>
                <a:off x="285750" y="3357563"/>
                <a:ext cx="4357688" cy="1285884"/>
              </a:xfrm>
              <a:prstGeom prst="roundRect">
                <a:avLst/>
              </a:prstGeom>
              <a:solidFill>
                <a:srgbClr val="E4FFC9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377" name="Группа 16"/>
              <p:cNvGrpSpPr>
                <a:grpSpLocks/>
              </p:cNvGrpSpPr>
              <p:nvPr/>
            </p:nvGrpSpPr>
            <p:grpSpPr bwMode="auto">
              <a:xfrm>
                <a:off x="285750" y="3492919"/>
                <a:ext cx="779432" cy="714375"/>
                <a:chOff x="3428990" y="1349779"/>
                <a:chExt cx="779437" cy="714380"/>
              </a:xfrm>
            </p:grpSpPr>
            <p:sp>
              <p:nvSpPr>
                <p:cNvPr id="390" name="Овал 7"/>
                <p:cNvSpPr/>
                <p:nvPr/>
              </p:nvSpPr>
              <p:spPr>
                <a:xfrm>
                  <a:off x="3428990" y="1349779"/>
                  <a:ext cx="779437" cy="71438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990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91" name="Овал 390"/>
                <p:cNvSpPr/>
                <p:nvPr/>
              </p:nvSpPr>
              <p:spPr>
                <a:xfrm flipH="1">
                  <a:off x="3654390" y="1620493"/>
                  <a:ext cx="75134" cy="6767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92" name="Овал 391"/>
                <p:cNvSpPr/>
                <p:nvPr/>
              </p:nvSpPr>
              <p:spPr>
                <a:xfrm flipH="1" flipV="1">
                  <a:off x="3954923" y="1620493"/>
                  <a:ext cx="75133" cy="6767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93" name="Дуга 392"/>
                <p:cNvSpPr/>
                <p:nvPr/>
              </p:nvSpPr>
              <p:spPr>
                <a:xfrm rot="7134702">
                  <a:off x="3706791" y="1603798"/>
                  <a:ext cx="335133" cy="321917"/>
                </a:xfrm>
                <a:prstGeom prst="arc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78" name="Овал 377"/>
              <p:cNvSpPr/>
              <p:nvPr/>
            </p:nvSpPr>
            <p:spPr>
              <a:xfrm>
                <a:off x="3666738" y="3560597"/>
                <a:ext cx="785812" cy="65045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379" name="Группа 16"/>
              <p:cNvGrpSpPr>
                <a:grpSpLocks/>
              </p:cNvGrpSpPr>
              <p:nvPr/>
            </p:nvGrpSpPr>
            <p:grpSpPr bwMode="auto">
              <a:xfrm>
                <a:off x="1645696" y="3628278"/>
                <a:ext cx="570433" cy="379665"/>
                <a:chOff x="4947696" y="2270966"/>
                <a:chExt cx="570433" cy="379665"/>
              </a:xfrm>
            </p:grpSpPr>
            <p:sp>
              <p:nvSpPr>
                <p:cNvPr id="385" name="Блок-схема: ручное управление 384"/>
                <p:cNvSpPr/>
                <p:nvPr/>
              </p:nvSpPr>
              <p:spPr>
                <a:xfrm rot="5212044">
                  <a:off x="4986844" y="2307558"/>
                  <a:ext cx="257178" cy="335473"/>
                </a:xfrm>
                <a:prstGeom prst="flowChartManualOperation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grpSp>
              <p:nvGrpSpPr>
                <p:cNvPr id="386" name="Группа 83"/>
                <p:cNvGrpSpPr>
                  <a:grpSpLocks/>
                </p:cNvGrpSpPr>
                <p:nvPr/>
              </p:nvGrpSpPr>
              <p:grpSpPr bwMode="auto">
                <a:xfrm>
                  <a:off x="5315808" y="2270966"/>
                  <a:ext cx="202321" cy="379665"/>
                  <a:chOff x="5516764" y="2213614"/>
                  <a:chExt cx="285468" cy="474583"/>
                </a:xfrm>
              </p:grpSpPr>
              <p:cxnSp>
                <p:nvCxnSpPr>
                  <p:cNvPr id="387" name="Прямая соединительная линия 386"/>
                  <p:cNvCxnSpPr/>
                  <p:nvPr/>
                </p:nvCxnSpPr>
                <p:spPr>
                  <a:xfrm flipV="1">
                    <a:off x="5516767" y="2213614"/>
                    <a:ext cx="214712" cy="142877"/>
                  </a:xfrm>
                  <a:prstGeom prst="line">
                    <a:avLst/>
                  </a:prstGeom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Прямая соединительная линия 387"/>
                  <p:cNvCxnSpPr/>
                  <p:nvPr/>
                </p:nvCxnSpPr>
                <p:spPr>
                  <a:xfrm flipV="1">
                    <a:off x="5516764" y="2467408"/>
                    <a:ext cx="285468" cy="9923"/>
                  </a:xfrm>
                  <a:prstGeom prst="line">
                    <a:avLst/>
                  </a:prstGeom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Прямая соединительная линия 388"/>
                  <p:cNvCxnSpPr/>
                  <p:nvPr/>
                </p:nvCxnSpPr>
                <p:spPr>
                  <a:xfrm>
                    <a:off x="5516767" y="2552004"/>
                    <a:ext cx="275710" cy="136193"/>
                  </a:xfrm>
                  <a:prstGeom prst="line">
                    <a:avLst/>
                  </a:prstGeom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0" name="Группа 56"/>
              <p:cNvGrpSpPr>
                <a:grpSpLocks/>
              </p:cNvGrpSpPr>
              <p:nvPr/>
            </p:nvGrpSpPr>
            <p:grpSpPr bwMode="auto">
              <a:xfrm>
                <a:off x="2286483" y="3560598"/>
                <a:ext cx="1262346" cy="654221"/>
                <a:chOff x="4239050" y="4992466"/>
                <a:chExt cx="1262409" cy="654226"/>
              </a:xfrm>
            </p:grpSpPr>
            <p:sp>
              <p:nvSpPr>
                <p:cNvPr id="381" name="Трапеция 380"/>
                <p:cNvSpPr/>
                <p:nvPr/>
              </p:nvSpPr>
              <p:spPr>
                <a:xfrm rot="18300247">
                  <a:off x="4381823" y="4918122"/>
                  <a:ext cx="254004" cy="539550"/>
                </a:xfrm>
                <a:prstGeom prst="trapezoid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382" name="Прямоугольник 381"/>
                <p:cNvSpPr/>
                <p:nvPr/>
              </p:nvSpPr>
              <p:spPr>
                <a:xfrm>
                  <a:off x="4643712" y="5003745"/>
                  <a:ext cx="643310" cy="64294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383" name="Месяц 382"/>
                <p:cNvSpPr/>
                <p:nvPr/>
              </p:nvSpPr>
              <p:spPr>
                <a:xfrm rot="10800000">
                  <a:off x="5287022" y="5003745"/>
                  <a:ext cx="214437" cy="642947"/>
                </a:xfrm>
                <a:prstGeom prst="moon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384" name="Прямоугольник 383"/>
                <p:cNvSpPr/>
                <p:nvPr/>
              </p:nvSpPr>
              <p:spPr>
                <a:xfrm>
                  <a:off x="4643712" y="4992466"/>
                  <a:ext cx="643310" cy="651051"/>
                </a:xfrm>
                <a:prstGeom prst="rect">
                  <a:avLst/>
                </a:prstGeom>
                <a:blipFill>
                  <a:blip r:embed="rId3" cstate="email"/>
                  <a:stretch>
                    <a:fillRect/>
                  </a:stretch>
                </a:blip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375" name="TextBox 120"/>
            <p:cNvSpPr txBox="1">
              <a:spLocks noChangeArrowheads="1"/>
            </p:cNvSpPr>
            <p:nvPr/>
          </p:nvSpPr>
          <p:spPr bwMode="auto">
            <a:xfrm>
              <a:off x="4705025" y="1304660"/>
              <a:ext cx="3103879" cy="612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3A1A"/>
                  </a:solidFill>
                </a:rPr>
                <a:t>ФИКУС </a:t>
              </a:r>
              <a:r>
                <a:rPr lang="ru-RU" b="1" dirty="0" err="1" smtClean="0">
                  <a:solidFill>
                    <a:srgbClr val="003A1A"/>
                  </a:solidFill>
                </a:rPr>
                <a:t>Бенджамина</a:t>
              </a:r>
              <a:endParaRPr lang="ru-RU" b="1" dirty="0" smtClean="0">
                <a:solidFill>
                  <a:srgbClr val="003A1A"/>
                </a:solidFill>
              </a:endParaRPr>
            </a:p>
            <a:p>
              <a:pPr algn="ctr"/>
              <a:endParaRPr lang="ru-RU" b="1" dirty="0"/>
            </a:p>
          </p:txBody>
        </p:sp>
      </p:grpSp>
      <p:sp>
        <p:nvSpPr>
          <p:cNvPr id="394" name="Прямоугольник 393"/>
          <p:cNvSpPr/>
          <p:nvPr/>
        </p:nvSpPr>
        <p:spPr bwMode="auto">
          <a:xfrm>
            <a:off x="1142976" y="3714752"/>
            <a:ext cx="390525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 b="1" dirty="0"/>
          </a:p>
        </p:txBody>
      </p:sp>
      <p:sp>
        <p:nvSpPr>
          <p:cNvPr id="395" name="Овал 394"/>
          <p:cNvSpPr/>
          <p:nvPr/>
        </p:nvSpPr>
        <p:spPr bwMode="auto">
          <a:xfrm>
            <a:off x="1285852" y="4357694"/>
            <a:ext cx="142875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cxnSp>
        <p:nvCxnSpPr>
          <p:cNvPr id="396" name="Прямая соединительная линия 395"/>
          <p:cNvCxnSpPr/>
          <p:nvPr/>
        </p:nvCxnSpPr>
        <p:spPr bwMode="auto">
          <a:xfrm rot="5400000">
            <a:off x="1179490" y="4178304"/>
            <a:ext cx="357187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97" name="Прямоугольник 396"/>
          <p:cNvSpPr/>
          <p:nvPr/>
        </p:nvSpPr>
        <p:spPr>
          <a:xfrm>
            <a:off x="5715008" y="2071678"/>
            <a:ext cx="10715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10-25С</a:t>
            </a:r>
            <a:endParaRPr lang="ru-RU" sz="1200" dirty="0"/>
          </a:p>
        </p:txBody>
      </p:sp>
      <p:sp>
        <p:nvSpPr>
          <p:cNvPr id="398" name="Прямоугольник 397"/>
          <p:cNvSpPr/>
          <p:nvPr/>
        </p:nvSpPr>
        <p:spPr>
          <a:xfrm>
            <a:off x="1142976" y="3714752"/>
            <a:ext cx="12858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3A1A"/>
                </a:solidFill>
              </a:rPr>
              <a:t>15 С</a:t>
            </a:r>
            <a:endParaRPr lang="ru-RU" sz="1200" b="1" dirty="0">
              <a:solidFill>
                <a:srgbClr val="003A1A"/>
              </a:solidFill>
            </a:endParaRPr>
          </a:p>
        </p:txBody>
      </p:sp>
      <p:grpSp>
        <p:nvGrpSpPr>
          <p:cNvPr id="400" name="Группа 278"/>
          <p:cNvGrpSpPr>
            <a:grpSpLocks/>
          </p:cNvGrpSpPr>
          <p:nvPr/>
        </p:nvGrpSpPr>
        <p:grpSpPr bwMode="auto">
          <a:xfrm>
            <a:off x="4786314" y="3714752"/>
            <a:ext cx="4143376" cy="1646464"/>
            <a:chOff x="4429124" y="357166"/>
            <a:chExt cx="4000528" cy="1559808"/>
          </a:xfrm>
        </p:grpSpPr>
        <p:grpSp>
          <p:nvGrpSpPr>
            <p:cNvPr id="401" name="Группа 255"/>
            <p:cNvGrpSpPr>
              <a:grpSpLocks/>
            </p:cNvGrpSpPr>
            <p:nvPr/>
          </p:nvGrpSpPr>
          <p:grpSpPr bwMode="auto">
            <a:xfrm>
              <a:off x="4429124" y="357166"/>
              <a:ext cx="4000528" cy="1285884"/>
              <a:chOff x="285750" y="3357563"/>
              <a:chExt cx="4357688" cy="1285884"/>
            </a:xfrm>
          </p:grpSpPr>
          <p:sp>
            <p:nvSpPr>
              <p:cNvPr id="403" name="Скругленный прямоугольник 402"/>
              <p:cNvSpPr/>
              <p:nvPr/>
            </p:nvSpPr>
            <p:spPr>
              <a:xfrm>
                <a:off x="285750" y="3357563"/>
                <a:ext cx="4357688" cy="1285884"/>
              </a:xfrm>
              <a:prstGeom prst="roundRect">
                <a:avLst/>
              </a:prstGeom>
              <a:solidFill>
                <a:srgbClr val="E4FFC9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404" name="Группа 16"/>
              <p:cNvGrpSpPr>
                <a:grpSpLocks/>
              </p:cNvGrpSpPr>
              <p:nvPr/>
            </p:nvGrpSpPr>
            <p:grpSpPr bwMode="auto">
              <a:xfrm>
                <a:off x="285750" y="3492919"/>
                <a:ext cx="779432" cy="714375"/>
                <a:chOff x="3428990" y="1349779"/>
                <a:chExt cx="779437" cy="714380"/>
              </a:xfrm>
            </p:grpSpPr>
            <p:sp>
              <p:nvSpPr>
                <p:cNvPr id="417" name="Овал 7"/>
                <p:cNvSpPr/>
                <p:nvPr/>
              </p:nvSpPr>
              <p:spPr>
                <a:xfrm>
                  <a:off x="3428990" y="1349779"/>
                  <a:ext cx="779437" cy="71438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990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18" name="Овал 417"/>
                <p:cNvSpPr/>
                <p:nvPr/>
              </p:nvSpPr>
              <p:spPr>
                <a:xfrm flipH="1">
                  <a:off x="3654390" y="1620493"/>
                  <a:ext cx="75134" cy="6767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19" name="Овал 418"/>
                <p:cNvSpPr/>
                <p:nvPr/>
              </p:nvSpPr>
              <p:spPr>
                <a:xfrm flipH="1" flipV="1">
                  <a:off x="3954923" y="1620493"/>
                  <a:ext cx="75133" cy="6767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20" name="Дуга 419"/>
                <p:cNvSpPr/>
                <p:nvPr/>
              </p:nvSpPr>
              <p:spPr>
                <a:xfrm rot="7134702">
                  <a:off x="3706791" y="1603798"/>
                  <a:ext cx="335133" cy="321917"/>
                </a:xfrm>
                <a:prstGeom prst="arc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407" name="Группа 56"/>
              <p:cNvGrpSpPr>
                <a:grpSpLocks/>
              </p:cNvGrpSpPr>
              <p:nvPr/>
            </p:nvGrpSpPr>
            <p:grpSpPr bwMode="auto">
              <a:xfrm>
                <a:off x="2286483" y="3571876"/>
                <a:ext cx="1262346" cy="642942"/>
                <a:chOff x="4239050" y="5003745"/>
                <a:chExt cx="1262409" cy="642947"/>
              </a:xfrm>
            </p:grpSpPr>
            <p:sp>
              <p:nvSpPr>
                <p:cNvPr id="408" name="Трапеция 407"/>
                <p:cNvSpPr/>
                <p:nvPr/>
              </p:nvSpPr>
              <p:spPr>
                <a:xfrm rot="18300247">
                  <a:off x="4381823" y="4918122"/>
                  <a:ext cx="254004" cy="539550"/>
                </a:xfrm>
                <a:prstGeom prst="trapezoid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409" name="Прямоугольник 408"/>
                <p:cNvSpPr/>
                <p:nvPr/>
              </p:nvSpPr>
              <p:spPr>
                <a:xfrm>
                  <a:off x="4643712" y="5003745"/>
                  <a:ext cx="643310" cy="64294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410" name="Месяц 409"/>
                <p:cNvSpPr/>
                <p:nvPr/>
              </p:nvSpPr>
              <p:spPr>
                <a:xfrm rot="10800000">
                  <a:off x="5287022" y="5003745"/>
                  <a:ext cx="214437" cy="642947"/>
                </a:xfrm>
                <a:prstGeom prst="moon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411" name="Прямоугольник 410"/>
                <p:cNvSpPr/>
                <p:nvPr/>
              </p:nvSpPr>
              <p:spPr>
                <a:xfrm>
                  <a:off x="4643712" y="5330857"/>
                  <a:ext cx="643310" cy="312659"/>
                </a:xfrm>
                <a:prstGeom prst="rect">
                  <a:avLst/>
                </a:prstGeom>
                <a:blipFill>
                  <a:blip r:embed="rId3" cstate="email"/>
                  <a:stretch>
                    <a:fillRect/>
                  </a:stretch>
                </a:blip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402" name="TextBox 120"/>
            <p:cNvSpPr txBox="1">
              <a:spLocks noChangeArrowheads="1"/>
            </p:cNvSpPr>
            <p:nvPr/>
          </p:nvSpPr>
          <p:spPr bwMode="auto">
            <a:xfrm>
              <a:off x="4705025" y="1304660"/>
              <a:ext cx="3103879" cy="612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b="1" dirty="0" smtClean="0">
                <a:solidFill>
                  <a:srgbClr val="003A1A"/>
                </a:solidFill>
              </a:endParaRPr>
            </a:p>
            <a:p>
              <a:pPr algn="ctr"/>
              <a:endParaRPr lang="ru-RU" b="1" dirty="0"/>
            </a:p>
          </p:txBody>
        </p:sp>
      </p:grpSp>
      <p:sp>
        <p:nvSpPr>
          <p:cNvPr id="421" name="Прямоугольник 420"/>
          <p:cNvSpPr/>
          <p:nvPr/>
        </p:nvSpPr>
        <p:spPr>
          <a:xfrm>
            <a:off x="4786314" y="4643446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A1A"/>
                </a:solidFill>
              </a:rPr>
              <a:t>ДРАЦЕНА  </a:t>
            </a:r>
            <a:r>
              <a:rPr lang="ru-RU" b="1" dirty="0" err="1" smtClean="0">
                <a:solidFill>
                  <a:srgbClr val="003A1A"/>
                </a:solidFill>
              </a:rPr>
              <a:t>Маргината</a:t>
            </a:r>
            <a:endParaRPr lang="ru-RU" b="1" dirty="0">
              <a:solidFill>
                <a:srgbClr val="003A1A"/>
              </a:solidFill>
            </a:endParaRPr>
          </a:p>
        </p:txBody>
      </p:sp>
      <p:sp>
        <p:nvSpPr>
          <p:cNvPr id="422" name="Овал 421"/>
          <p:cNvSpPr/>
          <p:nvPr/>
        </p:nvSpPr>
        <p:spPr bwMode="auto">
          <a:xfrm>
            <a:off x="8072462" y="3929066"/>
            <a:ext cx="715537" cy="641890"/>
          </a:xfrm>
          <a:prstGeom prst="ellipse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grpSp>
        <p:nvGrpSpPr>
          <p:cNvPr id="427" name="Группа 31"/>
          <p:cNvGrpSpPr>
            <a:grpSpLocks/>
          </p:cNvGrpSpPr>
          <p:nvPr/>
        </p:nvGrpSpPr>
        <p:grpSpPr bwMode="auto">
          <a:xfrm>
            <a:off x="5572132" y="3929066"/>
            <a:ext cx="642939" cy="714375"/>
            <a:chOff x="3071813" y="2214563"/>
            <a:chExt cx="642937" cy="714375"/>
          </a:xfrm>
        </p:grpSpPr>
        <p:sp>
          <p:nvSpPr>
            <p:cNvPr id="428" name="Прямоугольник 427"/>
            <p:cNvSpPr/>
            <p:nvPr/>
          </p:nvSpPr>
          <p:spPr>
            <a:xfrm>
              <a:off x="3071813" y="2214563"/>
              <a:ext cx="428624" cy="71437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cxnSp>
          <p:nvCxnSpPr>
            <p:cNvPr id="429" name="Прямая соединительная линия 428"/>
            <p:cNvCxnSpPr>
              <a:endCxn id="428" idx="2"/>
            </p:cNvCxnSpPr>
            <p:nvPr/>
          </p:nvCxnSpPr>
          <p:spPr>
            <a:xfrm rot="5400000">
              <a:off x="3106738" y="2749551"/>
              <a:ext cx="357187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30" name="Овал 429"/>
            <p:cNvSpPr/>
            <p:nvPr/>
          </p:nvSpPr>
          <p:spPr>
            <a:xfrm>
              <a:off x="3214688" y="2786063"/>
              <a:ext cx="142875" cy="14287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sp>
          <p:nvSpPr>
            <p:cNvPr id="431" name="TextBox 65"/>
            <p:cNvSpPr txBox="1">
              <a:spLocks noChangeArrowheads="1"/>
            </p:cNvSpPr>
            <p:nvPr/>
          </p:nvSpPr>
          <p:spPr bwMode="auto">
            <a:xfrm>
              <a:off x="3071813" y="2238375"/>
              <a:ext cx="642937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100" dirty="0" smtClean="0"/>
                <a:t>15 </a:t>
              </a:r>
              <a:r>
                <a:rPr lang="ru-RU" sz="1100" dirty="0"/>
                <a:t>С</a:t>
              </a:r>
            </a:p>
          </p:txBody>
        </p:sp>
      </p:grpSp>
      <p:sp>
        <p:nvSpPr>
          <p:cNvPr id="460" name="Блок-схема: ручное управление 459"/>
          <p:cNvSpPr/>
          <p:nvPr/>
        </p:nvSpPr>
        <p:spPr bwMode="auto">
          <a:xfrm rot="5212044">
            <a:off x="6103133" y="4128137"/>
            <a:ext cx="271464" cy="318975"/>
          </a:xfrm>
          <a:prstGeom prst="flowChartManualOpe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61" name="Прямая соединительная линия 460"/>
          <p:cNvCxnSpPr/>
          <p:nvPr/>
        </p:nvCxnSpPr>
        <p:spPr bwMode="auto">
          <a:xfrm flipV="1">
            <a:off x="6429388" y="4071942"/>
            <a:ext cx="142876" cy="4921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5" name="Прямая соединительная линия 484"/>
          <p:cNvCxnSpPr/>
          <p:nvPr/>
        </p:nvCxnSpPr>
        <p:spPr bwMode="auto">
          <a:xfrm flipV="1">
            <a:off x="6429388" y="4286256"/>
            <a:ext cx="192371" cy="837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6" name="Прямая соединительная линия 485"/>
          <p:cNvCxnSpPr/>
          <p:nvPr/>
        </p:nvCxnSpPr>
        <p:spPr bwMode="auto">
          <a:xfrm>
            <a:off x="6429388" y="4429132"/>
            <a:ext cx="185795" cy="4356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857500" y="1000125"/>
            <a:ext cx="33575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247650">
              <a:buFont typeface="+mj-lt"/>
              <a:buAutoNum type="arabicPeriod"/>
              <a:defRPr/>
            </a:pPr>
            <a:endParaRPr lang="ru-RU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ru-RU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 descr="http://3.bp.blogspot.com/-88BKFdfIbBw/TuR2vabyfaI/AAAAAAAABw0/uM8fU6a_QCU/s1600/anhpowerpoint.jpg"/>
          <p:cNvPicPr/>
          <p:nvPr/>
        </p:nvPicPr>
        <p:blipFill>
          <a:blip r:embed="rId3" cstate="print">
            <a:lum bright="30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85728"/>
            <a:ext cx="5940425" cy="44553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2" descr="Sansevieria_Trifasciata_Cv__Laurentii_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33" r="20000"/>
          <a:stretch>
            <a:fillRect/>
          </a:stretch>
        </p:blipFill>
        <p:spPr bwMode="auto">
          <a:xfrm>
            <a:off x="6572264" y="5072074"/>
            <a:ext cx="1000132" cy="149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32" descr="22695403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500694" y="5286388"/>
            <a:ext cx="1285883" cy="136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фото Эухариса">
            <a:hlinkClick r:id="rId6" tooltip="&quot;Эухарис&quot;"/>
          </p:cNvPr>
          <p:cNvPicPr/>
          <p:nvPr/>
        </p:nvPicPr>
        <p:blipFill>
          <a:blip r:embed="rId7" cstate="print">
            <a:lum/>
          </a:blip>
          <a:srcRect t="7975" b="6135"/>
          <a:stretch>
            <a:fillRect/>
          </a:stretch>
        </p:blipFill>
        <p:spPr bwMode="auto">
          <a:xfrm>
            <a:off x="4429124" y="5286388"/>
            <a:ext cx="1143008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http://www.plantopedia.ru/upload/plantopedia/04_Home_Plants/K/kalanchoe_POU240310_2_128.jpg"/>
          <p:cNvPicPr/>
          <p:nvPr/>
        </p:nvPicPr>
        <p:blipFill>
          <a:blip r:embed="rId8" cstate="print">
            <a:lum bright="10000"/>
          </a:blip>
          <a:srcRect l="17084" t="2222" r="28246"/>
          <a:stretch>
            <a:fillRect/>
          </a:stretch>
        </p:blipFill>
        <p:spPr bwMode="auto">
          <a:xfrm>
            <a:off x="3286116" y="5214950"/>
            <a:ext cx="1071570" cy="135732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фикус-Бенджамина-F.Benjamina"/>
          <p:cNvPicPr/>
          <p:nvPr/>
        </p:nvPicPr>
        <p:blipFill>
          <a:blip r:embed="rId9" cstate="print">
            <a:lum/>
          </a:blip>
          <a:srcRect l="12363" r="9340"/>
          <a:stretch>
            <a:fillRect/>
          </a:stretch>
        </p:blipFill>
        <p:spPr bwMode="auto">
          <a:xfrm>
            <a:off x="2071670" y="5143512"/>
            <a:ext cx="1285884" cy="144726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Названия комнатных домашних цветов с картинками"/>
          <p:cNvPicPr/>
          <p:nvPr/>
        </p:nvPicPr>
        <p:blipFill>
          <a:blip r:embed="rId10" cstate="print">
            <a:lum/>
          </a:blip>
          <a:srcRect l="82589" t="46308" r="2791" b="5369"/>
          <a:stretch>
            <a:fillRect/>
          </a:stretch>
        </p:blipFill>
        <p:spPr bwMode="auto">
          <a:xfrm>
            <a:off x="1285852" y="5072074"/>
            <a:ext cx="92869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g0.liveinternet.ru/images/attach/c/2/69/415/69415789_02.png"/>
          <p:cNvPicPr/>
          <p:nvPr/>
        </p:nvPicPr>
        <p:blipFill>
          <a:blip r:embed="rId11" cstate="print">
            <a:lum bright="10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429520" y="4429132"/>
            <a:ext cx="1571648" cy="2143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://img0.liveinternet.ru/images/attach/c/2/69/415/69415893_08.png"/>
          <p:cNvPicPr/>
          <p:nvPr/>
        </p:nvPicPr>
        <p:blipFill>
          <a:blip r:embed="rId12" cstate="print">
            <a:lum bright="10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43446"/>
            <a:ext cx="1357354" cy="200501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Прямоугольник 28"/>
          <p:cNvSpPr/>
          <p:nvPr/>
        </p:nvSpPr>
        <p:spPr>
          <a:xfrm>
            <a:off x="2143108" y="714356"/>
            <a:ext cx="4572000" cy="354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3A1A"/>
                </a:solidFill>
              </a:rPr>
              <a:t>Содержание</a:t>
            </a:r>
          </a:p>
          <a:p>
            <a:pPr algn="ctr">
              <a:buNone/>
            </a:pPr>
            <a:endParaRPr lang="ru-RU" dirty="0" smtClean="0"/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3A1A"/>
                </a:solidFill>
              </a:rPr>
              <a:t>1.Сансевиерия </a:t>
            </a:r>
            <a:r>
              <a:rPr lang="ru-RU" dirty="0" smtClean="0">
                <a:solidFill>
                  <a:srgbClr val="003A1A"/>
                </a:solidFill>
              </a:rPr>
              <a:t>(щучий хвост)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3A1A"/>
                </a:solidFill>
              </a:rPr>
              <a:t>2. Фикус каучуконосный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3A1A"/>
                </a:solidFill>
              </a:rPr>
              <a:t>3. </a:t>
            </a:r>
            <a:r>
              <a:rPr lang="ru-RU" dirty="0" err="1" smtClean="0">
                <a:solidFill>
                  <a:srgbClr val="003A1A"/>
                </a:solidFill>
              </a:rPr>
              <a:t>Эухарис</a:t>
            </a:r>
            <a:r>
              <a:rPr lang="ru-RU" dirty="0" smtClean="0">
                <a:solidFill>
                  <a:srgbClr val="003A1A"/>
                </a:solidFill>
              </a:rPr>
              <a:t> (</a:t>
            </a:r>
            <a:r>
              <a:rPr lang="ru-RU" dirty="0" err="1" smtClean="0">
                <a:solidFill>
                  <a:srgbClr val="003A1A"/>
                </a:solidFill>
              </a:rPr>
              <a:t>Эвхарис</a:t>
            </a:r>
            <a:r>
              <a:rPr lang="ru-RU" dirty="0" smtClean="0">
                <a:solidFill>
                  <a:srgbClr val="003A1A"/>
                </a:solidFill>
              </a:rPr>
              <a:t>), амазонская лилия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3A1A"/>
                </a:solidFill>
              </a:rPr>
              <a:t>4. </a:t>
            </a:r>
            <a:r>
              <a:rPr lang="ru-RU" dirty="0" err="1" smtClean="0">
                <a:solidFill>
                  <a:srgbClr val="003A1A"/>
                </a:solidFill>
              </a:rPr>
              <a:t>Бриофиллюм</a:t>
            </a:r>
            <a:r>
              <a:rPr lang="ru-RU" dirty="0" smtClean="0">
                <a:solidFill>
                  <a:srgbClr val="003A1A"/>
                </a:solidFill>
              </a:rPr>
              <a:t> ( </a:t>
            </a:r>
            <a:r>
              <a:rPr lang="ru-RU" dirty="0" err="1" smtClean="0">
                <a:solidFill>
                  <a:srgbClr val="003A1A"/>
                </a:solidFill>
              </a:rPr>
              <a:t>Каланхоэ</a:t>
            </a:r>
            <a:r>
              <a:rPr lang="ru-RU" dirty="0" smtClean="0">
                <a:solidFill>
                  <a:srgbClr val="003A1A"/>
                </a:solidFill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3A1A"/>
                </a:solidFill>
              </a:rPr>
              <a:t>5. Фикус </a:t>
            </a:r>
            <a:r>
              <a:rPr lang="ru-RU" dirty="0" err="1" smtClean="0">
                <a:solidFill>
                  <a:srgbClr val="003A1A"/>
                </a:solidFill>
              </a:rPr>
              <a:t>Бенджамина</a:t>
            </a:r>
            <a:endParaRPr lang="ru-RU" dirty="0" smtClean="0">
              <a:solidFill>
                <a:srgbClr val="003A1A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3A1A"/>
                </a:solidFill>
              </a:rPr>
              <a:t>6. Драцена </a:t>
            </a:r>
            <a:r>
              <a:rPr lang="ru-RU" dirty="0" err="1" smtClean="0">
                <a:solidFill>
                  <a:srgbClr val="003A1A"/>
                </a:solidFill>
              </a:rPr>
              <a:t>Маргината</a:t>
            </a:r>
            <a:endParaRPr lang="ru-RU" dirty="0" smtClean="0">
              <a:solidFill>
                <a:srgbClr val="003A1A"/>
              </a:solidFill>
            </a:endParaRPr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00" b="1" dirty="0" smtClean="0"/>
          </a:p>
        </p:txBody>
      </p:sp>
      <p:pic>
        <p:nvPicPr>
          <p:cNvPr id="30" name="Рисунок 8" descr="69203766_539b8c71f00a.gif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15247198">
            <a:off x="-312461" y="2048164"/>
            <a:ext cx="1855686" cy="75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http://cs622721.vk.me/v622721453/26d8f/byC4LDBOG0c.jpg"/>
          <p:cNvPicPr/>
          <p:nvPr/>
        </p:nvPicPr>
        <p:blipFill>
          <a:blip r:embed="rId14" cstate="print">
            <a:lum bright="10000"/>
          </a:blip>
          <a:srcRect/>
          <a:stretch>
            <a:fillRect/>
          </a:stretch>
        </p:blipFill>
        <p:spPr bwMode="auto">
          <a:xfrm rot="714928">
            <a:off x="5540761" y="968662"/>
            <a:ext cx="1205227" cy="12059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8" descr="69203766_539b8c71f00a.gif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5087217">
            <a:off x="7715785" y="1960001"/>
            <a:ext cx="169302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71" descr="http://ipcs.com.ua/wp-content/uploads/2014/02/cloud-41256_640.png"/>
          <p:cNvPicPr>
            <a:picLocks noChangeAspect="1" noChangeArrowheads="1"/>
          </p:cNvPicPr>
          <p:nvPr/>
        </p:nvPicPr>
        <p:blipFill>
          <a:blip r:embed="rId15" cstate="print">
            <a:lum bright="10000"/>
          </a:blip>
          <a:srcRect/>
          <a:stretch>
            <a:fillRect/>
          </a:stretch>
        </p:blipFill>
        <p:spPr bwMode="auto">
          <a:xfrm rot="20849379">
            <a:off x="293512" y="276835"/>
            <a:ext cx="1333264" cy="877669"/>
          </a:xfrm>
          <a:prstGeom prst="rect">
            <a:avLst/>
          </a:prstGeom>
          <a:noFill/>
        </p:spPr>
      </p:pic>
      <p:pic>
        <p:nvPicPr>
          <p:cNvPr id="35" name="Рисунок 71" descr="http://ipcs.com.ua/wp-content/uploads/2014/02/cloud-41256_640.png"/>
          <p:cNvPicPr>
            <a:picLocks noChangeAspect="1" noChangeArrowheads="1"/>
          </p:cNvPicPr>
          <p:nvPr/>
        </p:nvPicPr>
        <p:blipFill>
          <a:blip r:embed="rId15" cstate="print">
            <a:lum bright="10000"/>
          </a:blip>
          <a:srcRect/>
          <a:stretch>
            <a:fillRect/>
          </a:stretch>
        </p:blipFill>
        <p:spPr bwMode="auto">
          <a:xfrm rot="1779308">
            <a:off x="6987825" y="272356"/>
            <a:ext cx="1333264" cy="8776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Рисунок 6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214282" y="857232"/>
          <a:ext cx="8715437" cy="5117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019"/>
                <a:gridCol w="1894660"/>
                <a:gridCol w="1591515"/>
                <a:gridCol w="1515728"/>
                <a:gridCol w="1591515"/>
              </a:tblGrid>
              <a:tr h="1262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+mn-lt"/>
                        </a:rPr>
                        <a:t>Выносливость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i="1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13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Влажность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9121">
                <a:tc>
                  <a:txBody>
                    <a:bodyPr/>
                    <a:lstStyle/>
                    <a:p>
                      <a:pPr algn="l"/>
                      <a:endParaRPr lang="ru-RU" b="0" i="1" dirty="0" smtClean="0">
                        <a:effectLst/>
                        <a:latin typeface="+mn-lt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Освещение</a:t>
                      </a:r>
                      <a:endParaRPr lang="ru-RU" sz="1600" dirty="0" smtClean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723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i="1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+mn-lt"/>
                        </a:rPr>
                        <a:t>Полив</a:t>
                      </a:r>
                    </a:p>
                    <a:p>
                      <a:pPr algn="l"/>
                      <a:endParaRPr lang="ru-RU" dirty="0" smtClean="0">
                        <a:latin typeface="+mn-lt"/>
                      </a:endParaRPr>
                    </a:p>
                    <a:p>
                      <a:pPr algn="l"/>
                      <a:endParaRPr lang="ru-RU" dirty="0" smtClean="0">
                        <a:latin typeface="+mn-lt"/>
                      </a:endParaRPr>
                    </a:p>
                    <a:p>
                      <a:pPr algn="l"/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+mn-lt"/>
                      </a:endParaRPr>
                    </a:p>
                    <a:p>
                      <a:endParaRPr lang="ru-RU" dirty="0" smtClean="0">
                        <a:latin typeface="+mn-lt"/>
                      </a:endParaRPr>
                    </a:p>
                    <a:p>
                      <a:endParaRPr lang="ru-RU" dirty="0" smtClean="0">
                        <a:latin typeface="+mn-lt"/>
                      </a:endParaRPr>
                    </a:p>
                    <a:p>
                      <a:endParaRPr lang="ru-RU" dirty="0" smtClean="0">
                        <a:latin typeface="+mn-lt"/>
                      </a:endParaRPr>
                    </a:p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5826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B050"/>
                </a:solidFill>
              </a:rPr>
              <a:t>УСЛОВНЫЕ ОБОЗНАЧЕНИЯ</a:t>
            </a:r>
          </a:p>
        </p:txBody>
      </p:sp>
      <p:grpSp>
        <p:nvGrpSpPr>
          <p:cNvPr id="3" name="Группа 71"/>
          <p:cNvGrpSpPr>
            <a:grpSpLocks/>
          </p:cNvGrpSpPr>
          <p:nvPr/>
        </p:nvGrpSpPr>
        <p:grpSpPr bwMode="auto">
          <a:xfrm>
            <a:off x="2357422" y="928670"/>
            <a:ext cx="6500858" cy="5013931"/>
            <a:chOff x="2428861" y="1000108"/>
            <a:chExt cx="6143636" cy="4948092"/>
          </a:xfrm>
        </p:grpSpPr>
        <p:sp>
          <p:nvSpPr>
            <p:cNvPr id="4105" name="TextBox 36"/>
            <p:cNvSpPr txBox="1">
              <a:spLocks noChangeArrowheads="1"/>
            </p:cNvSpPr>
            <p:nvPr/>
          </p:nvSpPr>
          <p:spPr bwMode="auto">
            <a:xfrm>
              <a:off x="2587991" y="5215634"/>
              <a:ext cx="1626224" cy="338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latin typeface="Calibri" pitchFamily="34" charset="0"/>
                </a:rPr>
                <a:t>Редкий полив</a:t>
              </a:r>
              <a:endParaRPr lang="ru-RU" sz="1600" dirty="0">
                <a:latin typeface="Calibri" pitchFamily="34" charset="0"/>
              </a:endParaRPr>
            </a:p>
          </p:txBody>
        </p:sp>
        <p:grpSp>
          <p:nvGrpSpPr>
            <p:cNvPr id="4" name="Группа 16"/>
            <p:cNvGrpSpPr>
              <a:grpSpLocks/>
            </p:cNvGrpSpPr>
            <p:nvPr/>
          </p:nvGrpSpPr>
          <p:grpSpPr bwMode="auto">
            <a:xfrm>
              <a:off x="2978285" y="1000108"/>
              <a:ext cx="650490" cy="583631"/>
              <a:chOff x="3571868" y="1357298"/>
              <a:chExt cx="714380" cy="714380"/>
            </a:xfrm>
          </p:grpSpPr>
          <p:sp>
            <p:nvSpPr>
              <p:cNvPr id="9" name="Овал 8"/>
              <p:cNvSpPr/>
              <p:nvPr/>
            </p:nvSpPr>
            <p:spPr>
              <a:xfrm>
                <a:off x="3571868" y="1357298"/>
                <a:ext cx="714380" cy="71438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99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3786147" y="1571078"/>
                <a:ext cx="71480" cy="7190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4000588" y="1571078"/>
                <a:ext cx="71481" cy="7190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/>
              </a:p>
            </p:txBody>
          </p:sp>
          <p:sp>
            <p:nvSpPr>
              <p:cNvPr id="12" name="Дуга 11"/>
              <p:cNvSpPr/>
              <p:nvPr/>
            </p:nvSpPr>
            <p:spPr>
              <a:xfrm rot="7134702">
                <a:off x="3781333" y="1539881"/>
                <a:ext cx="279858" cy="353915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" name="Группа 17"/>
            <p:cNvGrpSpPr>
              <a:grpSpLocks/>
            </p:cNvGrpSpPr>
            <p:nvPr/>
          </p:nvGrpSpPr>
          <p:grpSpPr bwMode="auto">
            <a:xfrm>
              <a:off x="4604509" y="1000108"/>
              <a:ext cx="650490" cy="636807"/>
              <a:chOff x="5286380" y="1357298"/>
              <a:chExt cx="714380" cy="779526"/>
            </a:xfrm>
          </p:grpSpPr>
          <p:sp>
            <p:nvSpPr>
              <p:cNvPr id="13" name="Овал 12"/>
              <p:cNvSpPr/>
              <p:nvPr/>
            </p:nvSpPr>
            <p:spPr>
              <a:xfrm>
                <a:off x="5286380" y="1357298"/>
                <a:ext cx="714380" cy="714433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99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5499977" y="1571094"/>
                <a:ext cx="71480" cy="7191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5714418" y="1571094"/>
                <a:ext cx="71481" cy="7191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/>
              </a:p>
            </p:txBody>
          </p:sp>
          <p:sp>
            <p:nvSpPr>
              <p:cNvPr id="16" name="Дуга 15"/>
              <p:cNvSpPr/>
              <p:nvPr/>
            </p:nvSpPr>
            <p:spPr>
              <a:xfrm rot="18406659">
                <a:off x="5562175" y="1818812"/>
                <a:ext cx="281823" cy="353916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108" name="TextBox 32"/>
            <p:cNvSpPr txBox="1">
              <a:spLocks noChangeArrowheads="1"/>
            </p:cNvSpPr>
            <p:nvPr/>
          </p:nvSpPr>
          <p:spPr bwMode="auto">
            <a:xfrm>
              <a:off x="2571736" y="1642103"/>
              <a:ext cx="1447333" cy="35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dirty="0"/>
                <a:t>В</a:t>
              </a:r>
              <a:r>
                <a:rPr lang="ru-RU" sz="1600" dirty="0">
                  <a:latin typeface="Calibri" pitchFamily="34" charset="0"/>
                </a:rPr>
                <a:t>ыносливое</a:t>
              </a:r>
            </a:p>
          </p:txBody>
        </p:sp>
        <p:sp>
          <p:nvSpPr>
            <p:cNvPr id="4109" name="TextBox 33"/>
            <p:cNvSpPr txBox="1">
              <a:spLocks noChangeArrowheads="1"/>
            </p:cNvSpPr>
            <p:nvPr/>
          </p:nvSpPr>
          <p:spPr bwMode="auto">
            <a:xfrm>
              <a:off x="4279264" y="1642103"/>
              <a:ext cx="1300980" cy="35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dirty="0"/>
                <a:t>К</a:t>
              </a:r>
              <a:r>
                <a:rPr lang="ru-RU" sz="1600" dirty="0">
                  <a:latin typeface="Calibri" pitchFamily="34" charset="0"/>
                </a:rPr>
                <a:t>апризное</a:t>
              </a:r>
            </a:p>
          </p:txBody>
        </p:sp>
        <p:sp>
          <p:nvSpPr>
            <p:cNvPr id="4110" name="TextBox 34"/>
            <p:cNvSpPr txBox="1">
              <a:spLocks noChangeArrowheads="1"/>
            </p:cNvSpPr>
            <p:nvPr/>
          </p:nvSpPr>
          <p:spPr bwMode="auto">
            <a:xfrm>
              <a:off x="2428861" y="2591477"/>
              <a:ext cx="1720307" cy="523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Calibri" pitchFamily="34" charset="0"/>
                </a:rPr>
                <a:t>Обычная  </a:t>
              </a:r>
              <a:r>
                <a:rPr lang="ru-RU" sz="1400" dirty="0" smtClean="0">
                  <a:latin typeface="Calibri" pitchFamily="34" charset="0"/>
                </a:rPr>
                <a:t>температура</a:t>
              </a: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4111" name="TextBox 35"/>
            <p:cNvSpPr txBox="1">
              <a:spLocks noChangeArrowheads="1"/>
            </p:cNvSpPr>
            <p:nvPr/>
          </p:nvSpPr>
          <p:spPr bwMode="auto">
            <a:xfrm>
              <a:off x="4214814" y="2571999"/>
              <a:ext cx="1643077" cy="584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>
                  <a:latin typeface="Calibri" pitchFamily="34" charset="0"/>
                </a:rPr>
                <a:t>Регулярное</a:t>
              </a:r>
              <a:r>
                <a:rPr lang="ru-RU" sz="1400" dirty="0">
                  <a:latin typeface="Calibri" pitchFamily="34" charset="0"/>
                </a:rPr>
                <a:t> </a:t>
              </a:r>
              <a:r>
                <a:rPr lang="ru-RU" sz="1600" dirty="0">
                  <a:latin typeface="Calibri" pitchFamily="34" charset="0"/>
                </a:rPr>
                <a:t>опрыскивание</a:t>
              </a: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4112" name="TextBox 45"/>
            <p:cNvSpPr txBox="1">
              <a:spLocks noChangeArrowheads="1"/>
            </p:cNvSpPr>
            <p:nvPr/>
          </p:nvSpPr>
          <p:spPr bwMode="auto">
            <a:xfrm>
              <a:off x="4084117" y="5215634"/>
              <a:ext cx="1626225" cy="584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latin typeface="Calibri" pitchFamily="34" charset="0"/>
                </a:rPr>
                <a:t>Умеренный полив</a:t>
              </a:r>
              <a:endParaRPr lang="ru-RU" sz="1600" dirty="0">
                <a:latin typeface="Calibri" pitchFamily="34" charset="0"/>
              </a:endParaRPr>
            </a:p>
          </p:txBody>
        </p:sp>
        <p:sp>
          <p:nvSpPr>
            <p:cNvPr id="4113" name="TextBox 46"/>
            <p:cNvSpPr txBox="1">
              <a:spLocks noChangeArrowheads="1"/>
            </p:cNvSpPr>
            <p:nvPr/>
          </p:nvSpPr>
          <p:spPr bwMode="auto">
            <a:xfrm>
              <a:off x="5736974" y="5358533"/>
              <a:ext cx="1350249" cy="334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sz="1600" dirty="0" smtClean="0">
                  <a:latin typeface="Calibri" pitchFamily="34" charset="0"/>
                </a:rPr>
                <a:t>Частый полив</a:t>
              </a:r>
              <a:endParaRPr lang="ru-RU" sz="1600" dirty="0">
                <a:latin typeface="Calibri" pitchFamily="34" charset="0"/>
              </a:endParaRPr>
            </a:p>
          </p:txBody>
        </p:sp>
        <p:sp>
          <p:nvSpPr>
            <p:cNvPr id="4114" name="TextBox 47"/>
            <p:cNvSpPr txBox="1">
              <a:spLocks noChangeArrowheads="1"/>
            </p:cNvSpPr>
            <p:nvPr/>
          </p:nvSpPr>
          <p:spPr bwMode="auto">
            <a:xfrm>
              <a:off x="7154735" y="5371104"/>
              <a:ext cx="1417762" cy="577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>
                  <a:latin typeface="Calibri" pitchFamily="34" charset="0"/>
                </a:rPr>
                <a:t>Уровень воды в поддоне</a:t>
              </a:r>
            </a:p>
          </p:txBody>
        </p:sp>
        <p:sp>
          <p:nvSpPr>
            <p:cNvPr id="4115" name="TextBox 48"/>
            <p:cNvSpPr txBox="1">
              <a:spLocks noChangeArrowheads="1"/>
            </p:cNvSpPr>
            <p:nvPr/>
          </p:nvSpPr>
          <p:spPr bwMode="auto">
            <a:xfrm>
              <a:off x="2634248" y="3929541"/>
              <a:ext cx="1380483" cy="338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600" dirty="0">
                  <a:latin typeface="Calibri" pitchFamily="34" charset="0"/>
                </a:rPr>
                <a:t>Прямые лучи </a:t>
              </a:r>
            </a:p>
          </p:txBody>
        </p:sp>
        <p:sp>
          <p:nvSpPr>
            <p:cNvPr id="4116" name="TextBox 49"/>
            <p:cNvSpPr txBox="1">
              <a:spLocks noChangeArrowheads="1"/>
            </p:cNvSpPr>
            <p:nvPr/>
          </p:nvSpPr>
          <p:spPr bwMode="auto">
            <a:xfrm>
              <a:off x="4214814" y="3929541"/>
              <a:ext cx="1687783" cy="338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600" dirty="0">
                  <a:latin typeface="Calibri" pitchFamily="34" charset="0"/>
                </a:rPr>
                <a:t>Рассеянный свет</a:t>
              </a:r>
            </a:p>
          </p:txBody>
        </p:sp>
        <p:sp>
          <p:nvSpPr>
            <p:cNvPr id="4117" name="TextBox 51"/>
            <p:cNvSpPr txBox="1">
              <a:spLocks noChangeArrowheads="1"/>
            </p:cNvSpPr>
            <p:nvPr/>
          </p:nvSpPr>
          <p:spPr bwMode="auto">
            <a:xfrm>
              <a:off x="7336566" y="3961105"/>
              <a:ext cx="1235931" cy="334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>
                  <a:latin typeface="Calibri" pitchFamily="34" charset="0"/>
                </a:rPr>
                <a:t>Тень </a:t>
              </a:r>
              <a:r>
                <a:rPr lang="ru-RU" sz="1600" b="1" dirty="0">
                  <a:latin typeface="Calibri" pitchFamily="34" charset="0"/>
                </a:rPr>
                <a:t> </a:t>
              </a:r>
            </a:p>
          </p:txBody>
        </p:sp>
        <p:sp>
          <p:nvSpPr>
            <p:cNvPr id="41" name="Пятно 1 40"/>
            <p:cNvSpPr/>
            <p:nvPr/>
          </p:nvSpPr>
          <p:spPr>
            <a:xfrm>
              <a:off x="2786052" y="3215045"/>
              <a:ext cx="857258" cy="714380"/>
            </a:xfrm>
            <a:prstGeom prst="irregularSeal1">
              <a:avLst/>
            </a:prstGeom>
            <a:solidFill>
              <a:srgbClr val="FFC0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500566" y="3286495"/>
              <a:ext cx="715539" cy="64199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99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6000767" y="3286495"/>
              <a:ext cx="715538" cy="641994"/>
            </a:xfrm>
            <a:prstGeom prst="ellipse">
              <a:avLst/>
            </a:prstGeom>
            <a:gradFill flip="none"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7492297" y="3326606"/>
              <a:ext cx="715544" cy="641999"/>
            </a:xfrm>
            <a:prstGeom prst="ellipse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/>
            </a:p>
          </p:txBody>
        </p:sp>
        <p:grpSp>
          <p:nvGrpSpPr>
            <p:cNvPr id="6" name="Группа 78"/>
            <p:cNvGrpSpPr>
              <a:grpSpLocks/>
            </p:cNvGrpSpPr>
            <p:nvPr/>
          </p:nvGrpSpPr>
          <p:grpSpPr bwMode="auto">
            <a:xfrm>
              <a:off x="2658313" y="4644038"/>
              <a:ext cx="1180258" cy="525549"/>
              <a:chOff x="2577542" y="5460361"/>
              <a:chExt cx="1296172" cy="643281"/>
            </a:xfrm>
          </p:grpSpPr>
          <p:sp>
            <p:nvSpPr>
              <p:cNvPr id="47" name="Трапеция 46"/>
              <p:cNvSpPr/>
              <p:nvPr/>
            </p:nvSpPr>
            <p:spPr>
              <a:xfrm rot="18300247">
                <a:off x="2720475" y="5467195"/>
                <a:ext cx="254591" cy="540458"/>
              </a:xfrm>
              <a:prstGeom prst="trapezoid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3031642" y="5460361"/>
                <a:ext cx="643320" cy="6432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46" name="Месяц 45"/>
              <p:cNvSpPr/>
              <p:nvPr/>
            </p:nvSpPr>
            <p:spPr>
              <a:xfrm rot="10800000">
                <a:off x="3659275" y="5460362"/>
                <a:ext cx="214439" cy="643280"/>
              </a:xfrm>
              <a:prstGeom prst="moon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</p:grpSp>
        <p:grpSp>
          <p:nvGrpSpPr>
            <p:cNvPr id="7" name="Группа 55"/>
            <p:cNvGrpSpPr>
              <a:grpSpLocks/>
            </p:cNvGrpSpPr>
            <p:nvPr/>
          </p:nvGrpSpPr>
          <p:grpSpPr bwMode="auto">
            <a:xfrm>
              <a:off x="5873172" y="4644035"/>
              <a:ext cx="1180115" cy="525550"/>
              <a:chOff x="6107975" y="5531806"/>
              <a:chExt cx="1295355" cy="643286"/>
            </a:xfrm>
          </p:grpSpPr>
          <p:sp>
            <p:nvSpPr>
              <p:cNvPr id="51" name="Трапеция 50"/>
              <p:cNvSpPr/>
              <p:nvPr/>
            </p:nvSpPr>
            <p:spPr>
              <a:xfrm rot="18300247">
                <a:off x="6249899" y="5451643"/>
                <a:ext cx="254592" cy="538440"/>
              </a:xfrm>
              <a:prstGeom prst="trapezoid">
                <a:avLst/>
              </a:prstGeom>
              <a:solidFill>
                <a:srgbClr val="99CCFF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6561686" y="5531806"/>
                <a:ext cx="641249" cy="643283"/>
              </a:xfrm>
              <a:prstGeom prst="rect">
                <a:avLst/>
              </a:prstGeom>
              <a:blipFill>
                <a:blip r:embed="rId3" cstate="email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53" name="Месяц 52"/>
              <p:cNvSpPr/>
              <p:nvPr/>
            </p:nvSpPr>
            <p:spPr>
              <a:xfrm rot="10800000">
                <a:off x="7189000" y="5531808"/>
                <a:ext cx="214330" cy="643284"/>
              </a:xfrm>
              <a:prstGeom prst="moon">
                <a:avLst/>
              </a:prstGeom>
              <a:solidFill>
                <a:srgbClr val="99CC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</p:grpSp>
        <p:grpSp>
          <p:nvGrpSpPr>
            <p:cNvPr id="8" name="Группа 56"/>
            <p:cNvGrpSpPr>
              <a:grpSpLocks/>
            </p:cNvGrpSpPr>
            <p:nvPr/>
          </p:nvGrpSpPr>
          <p:grpSpPr bwMode="auto">
            <a:xfrm>
              <a:off x="4301389" y="4644037"/>
              <a:ext cx="1218381" cy="525550"/>
              <a:chOff x="4381940" y="5460313"/>
              <a:chExt cx="1338107" cy="643288"/>
            </a:xfrm>
          </p:grpSpPr>
          <p:sp>
            <p:nvSpPr>
              <p:cNvPr id="48" name="Трапеция 47"/>
              <p:cNvSpPr/>
              <p:nvPr/>
            </p:nvSpPr>
            <p:spPr>
              <a:xfrm rot="18300247">
                <a:off x="4524886" y="5467140"/>
                <a:ext cx="254593" cy="540485"/>
              </a:xfrm>
              <a:prstGeom prst="trapezoid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4836064" y="5460313"/>
                <a:ext cx="643351" cy="6432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50" name="Месяц 49"/>
              <p:cNvSpPr/>
              <p:nvPr/>
            </p:nvSpPr>
            <p:spPr>
              <a:xfrm rot="10800000">
                <a:off x="5463729" y="5460315"/>
                <a:ext cx="256318" cy="643286"/>
              </a:xfrm>
              <a:prstGeom prst="moon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4836064" y="5810137"/>
                <a:ext cx="643351" cy="285689"/>
              </a:xfrm>
              <a:prstGeom prst="rect">
                <a:avLst/>
              </a:prstGeom>
              <a:blipFill>
                <a:blip r:embed="rId4" cstate="email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</p:grpSp>
        <p:grpSp>
          <p:nvGrpSpPr>
            <p:cNvPr id="17" name="Группа 73"/>
            <p:cNvGrpSpPr>
              <a:grpSpLocks/>
            </p:cNvGrpSpPr>
            <p:nvPr/>
          </p:nvGrpSpPr>
          <p:grpSpPr bwMode="auto">
            <a:xfrm>
              <a:off x="7492294" y="4492067"/>
              <a:ext cx="633414" cy="790743"/>
              <a:chOff x="7886276" y="5274427"/>
              <a:chExt cx="695622" cy="967679"/>
            </a:xfrm>
          </p:grpSpPr>
          <p:sp>
            <p:nvSpPr>
              <p:cNvPr id="60" name="Месяц 59"/>
              <p:cNvSpPr/>
              <p:nvPr/>
            </p:nvSpPr>
            <p:spPr>
              <a:xfrm rot="17451489" flipH="1">
                <a:off x="8044356" y="5297931"/>
                <a:ext cx="142876" cy="285752"/>
              </a:xfrm>
              <a:prstGeom prst="moon">
                <a:avLst/>
              </a:prstGeom>
              <a:solidFill>
                <a:srgbClr val="00B050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59" name="Месяц 58"/>
              <p:cNvSpPr/>
              <p:nvPr/>
            </p:nvSpPr>
            <p:spPr>
              <a:xfrm rot="4148511">
                <a:off x="8254446" y="5242891"/>
                <a:ext cx="222680" cy="285752"/>
              </a:xfrm>
              <a:prstGeom prst="moon">
                <a:avLst/>
              </a:prstGeom>
              <a:solidFill>
                <a:srgbClr val="00B050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58" name="Трапеция 57"/>
              <p:cNvSpPr/>
              <p:nvPr/>
            </p:nvSpPr>
            <p:spPr>
              <a:xfrm rot="10800000">
                <a:off x="7886280" y="5573679"/>
                <a:ext cx="642937" cy="460278"/>
              </a:xfrm>
              <a:prstGeom prst="trapezoid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55" name="Трапеция 54"/>
              <p:cNvSpPr/>
              <p:nvPr/>
            </p:nvSpPr>
            <p:spPr>
              <a:xfrm rot="10800000">
                <a:off x="7886276" y="6005056"/>
                <a:ext cx="695622" cy="237050"/>
              </a:xfrm>
              <a:prstGeom prst="trapezoid">
                <a:avLst/>
              </a:prstGeom>
              <a:gradFill flip="none" rotWithShape="1">
                <a:gsLst>
                  <a:gs pos="33000">
                    <a:schemeClr val="bg1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1"/>
                <a:tileRect/>
              </a:gra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</p:grpSp>
        <p:grpSp>
          <p:nvGrpSpPr>
            <p:cNvPr id="18" name="Группа 76"/>
            <p:cNvGrpSpPr>
              <a:grpSpLocks/>
            </p:cNvGrpSpPr>
            <p:nvPr/>
          </p:nvGrpSpPr>
          <p:grpSpPr bwMode="auto">
            <a:xfrm>
              <a:off x="3779109" y="2198608"/>
              <a:ext cx="540102" cy="750403"/>
              <a:chOff x="3808411" y="2467109"/>
              <a:chExt cx="593146" cy="918506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3808411" y="2467109"/>
                <a:ext cx="428880" cy="88815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cxnSp>
            <p:nvCxnSpPr>
              <p:cNvPr id="63" name="Прямая соединительная линия 62"/>
              <p:cNvCxnSpPr/>
              <p:nvPr/>
            </p:nvCxnSpPr>
            <p:spPr>
              <a:xfrm rot="16200000" flipH="1">
                <a:off x="3805406" y="3037715"/>
                <a:ext cx="450873" cy="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65" name="Овал 64"/>
              <p:cNvSpPr/>
              <p:nvPr/>
            </p:nvSpPr>
            <p:spPr>
              <a:xfrm>
                <a:off x="3956699" y="3243744"/>
                <a:ext cx="142960" cy="14187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sp>
            <p:nvSpPr>
              <p:cNvPr id="4148" name="TextBox 65"/>
              <p:cNvSpPr txBox="1">
                <a:spLocks noChangeArrowheads="1"/>
              </p:cNvSpPr>
              <p:nvPr/>
            </p:nvSpPr>
            <p:spPr bwMode="auto">
              <a:xfrm>
                <a:off x="3808413" y="2486869"/>
                <a:ext cx="593144" cy="3160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1100" b="1" dirty="0"/>
                  <a:t>18 С</a:t>
                </a:r>
              </a:p>
            </p:txBody>
          </p:sp>
        </p:grpSp>
        <p:grpSp>
          <p:nvGrpSpPr>
            <p:cNvPr id="19" name="Группа 80"/>
            <p:cNvGrpSpPr>
              <a:grpSpLocks/>
            </p:cNvGrpSpPr>
            <p:nvPr/>
          </p:nvGrpSpPr>
          <p:grpSpPr bwMode="auto">
            <a:xfrm>
              <a:off x="4501658" y="2214752"/>
              <a:ext cx="537081" cy="428696"/>
              <a:chOff x="4601932" y="2486881"/>
              <a:chExt cx="589829" cy="524734"/>
            </a:xfrm>
          </p:grpSpPr>
          <p:sp>
            <p:nvSpPr>
              <p:cNvPr id="67" name="Блок-схема: ручное управление 66"/>
              <p:cNvSpPr/>
              <p:nvPr/>
            </p:nvSpPr>
            <p:spPr>
              <a:xfrm rot="5212044" flipH="1">
                <a:off x="4624694" y="2601672"/>
                <a:ext cx="289211" cy="334735"/>
              </a:xfrm>
              <a:prstGeom prst="flowChartManualOperation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b="1"/>
              </a:p>
            </p:txBody>
          </p:sp>
          <p:grpSp>
            <p:nvGrpSpPr>
              <p:cNvPr id="20" name="Группа 83"/>
              <p:cNvGrpSpPr>
                <a:grpSpLocks/>
              </p:cNvGrpSpPr>
              <p:nvPr/>
            </p:nvGrpSpPr>
            <p:grpSpPr bwMode="auto">
              <a:xfrm>
                <a:off x="4993010" y="2486881"/>
                <a:ext cx="198751" cy="524734"/>
                <a:chOff x="5061308" y="2483513"/>
                <a:chExt cx="280431" cy="655921"/>
              </a:xfrm>
            </p:grpSpPr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 flipV="1">
                  <a:off x="5061315" y="2483513"/>
                  <a:ext cx="221393" cy="143330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 flipV="1">
                  <a:off x="5061310" y="2811465"/>
                  <a:ext cx="280429" cy="9717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5061308" y="3030113"/>
                  <a:ext cx="221392" cy="109321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4101" name="Picture 6" descr="C:\Users\viki\AppData\Local\Microsoft\Windows\Temporary Internet Files\Content.IE5\QYIAUPJ1\MCj04376360000[1]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357313" y="-42862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0"/>
          <p:cNvSpPr txBox="1">
            <a:spLocks noChangeArrowheads="1"/>
          </p:cNvSpPr>
          <p:nvPr/>
        </p:nvSpPr>
        <p:spPr bwMode="auto">
          <a:xfrm>
            <a:off x="5857884" y="3929066"/>
            <a:ext cx="135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Calibri" pitchFamily="34" charset="0"/>
              </a:rPr>
              <a:t>Полутень</a:t>
            </a:r>
            <a:r>
              <a:rPr lang="ru-RU" sz="1600" b="1" dirty="0">
                <a:latin typeface="Calibri" pitchFamily="34" charset="0"/>
              </a:rPr>
              <a:t> </a:t>
            </a:r>
          </a:p>
        </p:txBody>
      </p:sp>
      <p:pic>
        <p:nvPicPr>
          <p:cNvPr id="97" name="Рисунок 96" descr="http://www.playcast.ru/uploads/2015/06/29/14148555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71472" y="5643578"/>
            <a:ext cx="13620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Рисунок 95" descr="http://skolakov.eu/cesky-jazyk/3-trida/podstatna-jmena/pady-v-pohadkach/trpasl%C3%ADk2a.gif"/>
          <p:cNvPicPr/>
          <p:nvPr/>
        </p:nvPicPr>
        <p:blipFill>
          <a:blip r:embed="rId7" cstate="print">
            <a:lum bright="10000"/>
          </a:blip>
          <a:srcRect/>
          <a:stretch>
            <a:fillRect/>
          </a:stretch>
        </p:blipFill>
        <p:spPr bwMode="auto">
          <a:xfrm flipH="1">
            <a:off x="142844" y="4929198"/>
            <a:ext cx="164307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Рисунок 97" descr="http://www.playcast.ru/uploads/2015/06/29/14148555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785918" y="5643578"/>
            <a:ext cx="13620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142875"/>
            <a:ext cx="7186612" cy="5826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B050"/>
                </a:solidFill>
              </a:rPr>
              <a:t>САНСЕВИЕРИЯ </a:t>
            </a:r>
            <a:r>
              <a:rPr lang="ru-RU" sz="4000" b="1" dirty="0" smtClean="0">
                <a:solidFill>
                  <a:srgbClr val="00B050"/>
                </a:solidFill>
              </a:rPr>
              <a:t>(щучий хвост)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85812"/>
            <a:ext cx="8786844" cy="28315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Освещение: </a:t>
            </a:r>
            <a:r>
              <a:rPr lang="ru-RU" sz="1600" dirty="0" smtClean="0"/>
              <a:t>л</a:t>
            </a:r>
            <a:r>
              <a:rPr lang="ru-RU" sz="1600" dirty="0" smtClean="0"/>
              <a:t>учше </a:t>
            </a:r>
            <a:r>
              <a:rPr lang="ru-RU" sz="1600" dirty="0" smtClean="0"/>
              <a:t>всего яркий непрямой свет, но выдержит и прямое солнце, и некоторое </a:t>
            </a:r>
            <a:r>
              <a:rPr lang="ru-RU" sz="1600" dirty="0" smtClean="0"/>
              <a:t>затенение</a:t>
            </a:r>
            <a:endParaRPr lang="ru-RU" sz="16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ru-RU" sz="1600" b="1" dirty="0">
                <a:solidFill>
                  <a:srgbClr val="C00000"/>
                </a:solidFill>
              </a:rPr>
              <a:t>Температура: </a:t>
            </a:r>
            <a:r>
              <a:rPr lang="ru-RU" sz="1600" dirty="0">
                <a:solidFill>
                  <a:srgbClr val="000000"/>
                </a:solidFill>
              </a:rPr>
              <a:t>весенне-летний период предпочитает умеренную в пределах 18-25°С, в осенне-зимний период температура длительное время не должна опускаться ниже 14-16°С, в случае длительного понижения температуры растение </a:t>
            </a:r>
            <a:r>
              <a:rPr lang="ru-RU" sz="1600" dirty="0" smtClean="0">
                <a:solidFill>
                  <a:srgbClr val="000000"/>
                </a:solidFill>
              </a:rPr>
              <a:t>заболевает</a:t>
            </a:r>
            <a:endParaRPr lang="ru-RU" sz="16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ru-RU" sz="1600" b="1" dirty="0">
                <a:solidFill>
                  <a:srgbClr val="C00000"/>
                </a:solidFill>
              </a:rPr>
              <a:t>Полив: </a:t>
            </a:r>
            <a:r>
              <a:rPr lang="ru-RU" sz="1600" dirty="0">
                <a:solidFill>
                  <a:srgbClr val="000000"/>
                </a:solidFill>
              </a:rPr>
              <a:t>умеренный с весны до осени — почва должна успеть просохнуть. Зимой полив ограниченный. При поливе, особенно зимой нельзя допускать попадания воды в центр розетки — это может вызвать </a:t>
            </a:r>
            <a:r>
              <a:rPr lang="ru-RU" sz="1600" dirty="0" smtClean="0">
                <a:solidFill>
                  <a:srgbClr val="000000"/>
                </a:solidFill>
              </a:rPr>
              <a:t>загнивание</a:t>
            </a:r>
            <a:endParaRPr lang="ru-RU" sz="16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Влажность: </a:t>
            </a:r>
            <a:r>
              <a:rPr lang="ru-RU" sz="1600" dirty="0">
                <a:solidFill>
                  <a:srgbClr val="000000"/>
                </a:solidFill>
              </a:rPr>
              <a:t>Полезно протирать листья влажной </a:t>
            </a:r>
            <a:r>
              <a:rPr lang="ru-RU" sz="1600" dirty="0" smtClean="0">
                <a:solidFill>
                  <a:srgbClr val="000000"/>
                </a:solidFill>
              </a:rPr>
              <a:t>тканью.</a:t>
            </a:r>
            <a:r>
              <a:rPr lang="ru-RU" sz="1600" dirty="0" smtClean="0"/>
              <a:t> Устойчива к сухому </a:t>
            </a:r>
            <a:r>
              <a:rPr lang="ru-RU" sz="1600" dirty="0" smtClean="0"/>
              <a:t>воздуху</a:t>
            </a:r>
          </a:p>
          <a:p>
            <a:pPr>
              <a:defRPr/>
            </a:pPr>
            <a:endParaRPr lang="ru-RU" sz="1600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142844" y="4357694"/>
            <a:ext cx="62151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dirty="0" err="1" smtClean="0">
                <a:latin typeface="Calibri" pitchFamily="34" charset="0"/>
              </a:rPr>
              <a:t>Сансевиерия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>
                <a:latin typeface="Calibri" pitchFamily="34" charset="0"/>
              </a:rPr>
              <a:t>- многолетнее корневищное вечнозеленое травянистое растение с прямостоячими суккулентными ланцетовидными листьями. Цветет обычно весной, в апреле - мае, маленькими белыми цветками, собранными в кистевидные соцветия. По ночам от них исходит достаточно сильный аромат ванили. Все виды этого рода на редкость неприхотливы и очень выносливы. </a:t>
            </a:r>
            <a:endParaRPr lang="ru-RU" sz="1400" dirty="0">
              <a:latin typeface="Calibri" pitchFamily="34" charset="0"/>
            </a:endParaRPr>
          </a:p>
        </p:txBody>
      </p:sp>
      <p:pic>
        <p:nvPicPr>
          <p:cNvPr id="7174" name="Рисунок 22" descr="Sansevieria_Trifasciata_Cv__Laurentii_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000372"/>
            <a:ext cx="2571769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26"/>
          <p:cNvGrpSpPr>
            <a:grpSpLocks/>
          </p:cNvGrpSpPr>
          <p:nvPr/>
        </p:nvGrpSpPr>
        <p:grpSpPr bwMode="auto">
          <a:xfrm>
            <a:off x="571472" y="3214686"/>
            <a:ext cx="3857625" cy="1000125"/>
            <a:chOff x="285750" y="3429000"/>
            <a:chExt cx="3857625" cy="1000125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285750" y="3429000"/>
              <a:ext cx="3857625" cy="1000125"/>
            </a:xfrm>
            <a:prstGeom prst="roundRect">
              <a:avLst/>
            </a:prstGeom>
            <a:solidFill>
              <a:srgbClr val="E4FFC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grpSp>
          <p:nvGrpSpPr>
            <p:cNvPr id="5" name="Группа 28"/>
            <p:cNvGrpSpPr>
              <a:grpSpLocks/>
            </p:cNvGrpSpPr>
            <p:nvPr/>
          </p:nvGrpSpPr>
          <p:grpSpPr bwMode="auto">
            <a:xfrm>
              <a:off x="357188" y="3571875"/>
              <a:ext cx="714375" cy="714375"/>
              <a:chOff x="3571868" y="1357298"/>
              <a:chExt cx="714380" cy="714380"/>
            </a:xfrm>
          </p:grpSpPr>
          <p:sp>
            <p:nvSpPr>
              <p:cNvPr id="40" name="Овал 39"/>
              <p:cNvSpPr/>
              <p:nvPr/>
            </p:nvSpPr>
            <p:spPr>
              <a:xfrm>
                <a:off x="3571868" y="1357298"/>
                <a:ext cx="714380" cy="71438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99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3786181" y="1571613"/>
                <a:ext cx="71437" cy="7143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Овал 41"/>
              <p:cNvSpPr/>
              <p:nvPr/>
            </p:nvSpPr>
            <p:spPr>
              <a:xfrm>
                <a:off x="4000495" y="1571613"/>
                <a:ext cx="71439" cy="7143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Дуга 42"/>
              <p:cNvSpPr/>
              <p:nvPr/>
            </p:nvSpPr>
            <p:spPr>
              <a:xfrm rot="7134702">
                <a:off x="3781419" y="1539861"/>
                <a:ext cx="279402" cy="352427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" name="Группа 30"/>
            <p:cNvGrpSpPr>
              <a:grpSpLocks/>
            </p:cNvGrpSpPr>
            <p:nvPr/>
          </p:nvGrpSpPr>
          <p:grpSpPr bwMode="auto">
            <a:xfrm>
              <a:off x="1857375" y="3643321"/>
              <a:ext cx="1284287" cy="642938"/>
              <a:chOff x="2644775" y="5000625"/>
              <a:chExt cx="1284287" cy="642938"/>
            </a:xfrm>
          </p:grpSpPr>
          <p:sp>
            <p:nvSpPr>
              <p:cNvPr id="37" name="Трапеция 36"/>
              <p:cNvSpPr/>
              <p:nvPr/>
            </p:nvSpPr>
            <p:spPr>
              <a:xfrm rot="18300247">
                <a:off x="2787650" y="4914900"/>
                <a:ext cx="254000" cy="539750"/>
              </a:xfrm>
              <a:prstGeom prst="trapezoid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071812" y="5000625"/>
                <a:ext cx="642938" cy="64293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9" name="Месяц 38"/>
              <p:cNvSpPr/>
              <p:nvPr/>
            </p:nvSpPr>
            <p:spPr>
              <a:xfrm rot="10800000">
                <a:off x="3714750" y="5000625"/>
                <a:ext cx="214312" cy="642938"/>
              </a:xfrm>
              <a:prstGeom prst="moon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7" name="Группа 31"/>
            <p:cNvGrpSpPr>
              <a:grpSpLocks/>
            </p:cNvGrpSpPr>
            <p:nvPr/>
          </p:nvGrpSpPr>
          <p:grpSpPr bwMode="auto">
            <a:xfrm>
              <a:off x="1285879" y="3571875"/>
              <a:ext cx="642939" cy="714375"/>
              <a:chOff x="3071813" y="2214563"/>
              <a:chExt cx="642937" cy="714375"/>
            </a:xfrm>
          </p:grpSpPr>
          <p:sp>
            <p:nvSpPr>
              <p:cNvPr id="33" name="Прямоугольник 32"/>
              <p:cNvSpPr/>
              <p:nvPr/>
            </p:nvSpPr>
            <p:spPr>
              <a:xfrm>
                <a:off x="3071813" y="2214563"/>
                <a:ext cx="428624" cy="71437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34" name="Прямая соединительная линия 33"/>
              <p:cNvCxnSpPr>
                <a:endCxn id="33" idx="2"/>
              </p:cNvCxnSpPr>
              <p:nvPr/>
            </p:nvCxnSpPr>
            <p:spPr>
              <a:xfrm rot="5400000">
                <a:off x="3106738" y="2749551"/>
                <a:ext cx="357187" cy="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5" name="Овал 34"/>
              <p:cNvSpPr/>
              <p:nvPr/>
            </p:nvSpPr>
            <p:spPr>
              <a:xfrm>
                <a:off x="3214688" y="2786063"/>
                <a:ext cx="142875" cy="14287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6" name="TextBox 65"/>
              <p:cNvSpPr txBox="1">
                <a:spLocks noChangeArrowheads="1"/>
              </p:cNvSpPr>
              <p:nvPr/>
            </p:nvSpPr>
            <p:spPr bwMode="auto">
              <a:xfrm>
                <a:off x="3071813" y="2238375"/>
                <a:ext cx="642937" cy="261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r>
                  <a:rPr lang="ru-RU" sz="1100" dirty="0"/>
                  <a:t>18 С</a:t>
                </a:r>
              </a:p>
            </p:txBody>
          </p:sp>
        </p:grpSp>
      </p:grpSp>
      <p:sp>
        <p:nvSpPr>
          <p:cNvPr id="100" name="Прямоугольник 99"/>
          <p:cNvSpPr/>
          <p:nvPr/>
        </p:nvSpPr>
        <p:spPr bwMode="auto">
          <a:xfrm flipV="1">
            <a:off x="2571736" y="3286124"/>
            <a:ext cx="642942" cy="357190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25" name="Овал 24"/>
          <p:cNvSpPr/>
          <p:nvPr/>
        </p:nvSpPr>
        <p:spPr bwMode="auto">
          <a:xfrm>
            <a:off x="3571868" y="3286124"/>
            <a:ext cx="757144" cy="650536"/>
          </a:xfrm>
          <a:prstGeom prst="ellipse">
            <a:avLst/>
          </a:prstGeom>
          <a:solidFill>
            <a:srgbClr val="FFC0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796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B050"/>
                </a:solidFill>
              </a:rPr>
              <a:t>ФИКУС каучуконосный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785813"/>
            <a:ext cx="8643938" cy="2092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Освещение</a:t>
            </a:r>
            <a:r>
              <a:rPr lang="ru-RU" sz="1600" b="1" dirty="0" smtClean="0">
                <a:solidFill>
                  <a:srgbClr val="C00000"/>
                </a:solidFill>
              </a:rPr>
              <a:t>: </a:t>
            </a:r>
            <a:r>
              <a:rPr lang="ru-RU" sz="1600" dirty="0" smtClean="0"/>
              <a:t>все </a:t>
            </a:r>
            <a:r>
              <a:rPr lang="ru-RU" sz="1600" dirty="0" smtClean="0"/>
              <a:t>разновидности фикуса каучуконосного предпочитают светлое место, с защитой от прямых солнечных </a:t>
            </a:r>
            <a:r>
              <a:rPr lang="ru-RU" sz="1600" dirty="0" smtClean="0"/>
              <a:t>лучей</a:t>
            </a:r>
            <a:endParaRPr lang="ru-RU" sz="16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Температура: </a:t>
            </a:r>
            <a:r>
              <a:rPr lang="ru-RU" sz="1600" dirty="0">
                <a:solidFill>
                  <a:schemeClr val="tx1"/>
                </a:solidFill>
              </a:rPr>
              <a:t>в весенне-летний период 23-25°C, зимой большинству видов нужна температура 12-15°C, но они неплохо переносят зимовку и в тепле жилого </a:t>
            </a:r>
            <a:r>
              <a:rPr lang="ru-RU" sz="1600" dirty="0" smtClean="0">
                <a:solidFill>
                  <a:schemeClr val="tx1"/>
                </a:solidFill>
              </a:rPr>
              <a:t>помещения</a:t>
            </a:r>
            <a:endParaRPr lang="ru-RU" sz="160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Полив: </a:t>
            </a:r>
            <a:r>
              <a:rPr lang="ru-RU" sz="1600" dirty="0" smtClean="0"/>
              <a:t>умеренный</a:t>
            </a:r>
            <a:r>
              <a:rPr lang="ru-RU" sz="1600" dirty="0" smtClean="0"/>
              <a:t>, не любит переувлажнения почвы. Вода комнатной температуры, хорошо </a:t>
            </a:r>
            <a:r>
              <a:rPr lang="ru-RU" sz="1600" dirty="0" smtClean="0"/>
              <a:t>отстоянная</a:t>
            </a:r>
            <a:endParaRPr lang="ru-RU" sz="1600" dirty="0"/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Влажность: </a:t>
            </a:r>
            <a:r>
              <a:rPr lang="ru-RU" sz="1600" dirty="0" smtClean="0"/>
              <a:t>л</a:t>
            </a:r>
            <a:r>
              <a:rPr lang="ru-RU" sz="1600" dirty="0" smtClean="0"/>
              <a:t>истья </a:t>
            </a:r>
            <a:r>
              <a:rPr lang="ru-RU" sz="1600" dirty="0" smtClean="0"/>
              <a:t>необходимо регулярно протирать влажной </a:t>
            </a:r>
            <a:r>
              <a:rPr lang="ru-RU" sz="1600" dirty="0" smtClean="0"/>
              <a:t>губкой, опрыскивать</a:t>
            </a:r>
            <a:endParaRPr lang="ru-RU" sz="16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12293" name="Прямоугольник 5"/>
          <p:cNvSpPr>
            <a:spLocks noChangeArrowheads="1"/>
          </p:cNvSpPr>
          <p:nvPr/>
        </p:nvSpPr>
        <p:spPr bwMode="auto">
          <a:xfrm>
            <a:off x="357188" y="4071938"/>
            <a:ext cx="55006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latin typeface="Calibri" pitchFamily="34" charset="0"/>
              </a:rPr>
              <a:t>Фикус не любит перемен, поэтому лучше сразу определить для него постоянное место и, по возможности, не переносить, не передвигать и не тревожить. Летом фикус можно выносить на свежий воздух, балкон или террасу. Для фикуса подходит светлое место с </a:t>
            </a:r>
            <a:r>
              <a:rPr lang="ru-RU" sz="1600" dirty="0" err="1">
                <a:latin typeface="Calibri" pitchFamily="34" charset="0"/>
              </a:rPr>
              <a:t>притенением</a:t>
            </a:r>
            <a:r>
              <a:rPr lang="ru-RU" sz="1600" dirty="0">
                <a:latin typeface="Calibri" pitchFamily="34" charset="0"/>
              </a:rPr>
              <a:t> от прямых солнечных лучей летом. </a:t>
            </a:r>
          </a:p>
        </p:txBody>
      </p:sp>
      <p:grpSp>
        <p:nvGrpSpPr>
          <p:cNvPr id="3" name="Группа 31"/>
          <p:cNvGrpSpPr>
            <a:grpSpLocks/>
          </p:cNvGrpSpPr>
          <p:nvPr/>
        </p:nvGrpSpPr>
        <p:grpSpPr bwMode="auto">
          <a:xfrm>
            <a:off x="285720" y="2928934"/>
            <a:ext cx="4357687" cy="1000125"/>
            <a:chOff x="285750" y="3357563"/>
            <a:chExt cx="4357688" cy="1000125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85750" y="3357563"/>
              <a:ext cx="4357688" cy="1000125"/>
            </a:xfrm>
            <a:prstGeom prst="roundRect">
              <a:avLst/>
            </a:prstGeom>
            <a:solidFill>
              <a:srgbClr val="E4FFC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5" name="Группа 16"/>
            <p:cNvGrpSpPr>
              <a:grpSpLocks/>
            </p:cNvGrpSpPr>
            <p:nvPr/>
          </p:nvGrpSpPr>
          <p:grpSpPr bwMode="auto">
            <a:xfrm>
              <a:off x="428625" y="3500438"/>
              <a:ext cx="714375" cy="714375"/>
              <a:chOff x="3571868" y="1357298"/>
              <a:chExt cx="714380" cy="71438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3571868" y="1357298"/>
                <a:ext cx="714380" cy="71438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99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3786181" y="1571611"/>
                <a:ext cx="71439" cy="7143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4000496" y="1571611"/>
                <a:ext cx="71437" cy="7143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Дуга 10"/>
              <p:cNvSpPr/>
              <p:nvPr/>
            </p:nvSpPr>
            <p:spPr>
              <a:xfrm rot="7134702">
                <a:off x="3781419" y="1539861"/>
                <a:ext cx="279402" cy="352427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2" name="Овал 11"/>
            <p:cNvSpPr/>
            <p:nvPr/>
          </p:nvSpPr>
          <p:spPr>
            <a:xfrm>
              <a:off x="3786188" y="3429000"/>
              <a:ext cx="785812" cy="78581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7" name="Группа 16"/>
            <p:cNvGrpSpPr>
              <a:grpSpLocks/>
            </p:cNvGrpSpPr>
            <p:nvPr/>
          </p:nvGrpSpPr>
          <p:grpSpPr bwMode="auto">
            <a:xfrm>
              <a:off x="1364097" y="3643317"/>
              <a:ext cx="696490" cy="357191"/>
              <a:chOff x="4666097" y="2286005"/>
              <a:chExt cx="696490" cy="357191"/>
            </a:xfrm>
          </p:grpSpPr>
          <p:sp>
            <p:nvSpPr>
              <p:cNvPr id="18" name="Блок-схема: ручное управление 17"/>
              <p:cNvSpPr/>
              <p:nvPr/>
            </p:nvSpPr>
            <p:spPr>
              <a:xfrm rot="5212044">
                <a:off x="4704990" y="2327508"/>
                <a:ext cx="257175" cy="334962"/>
              </a:xfrm>
              <a:prstGeom prst="flowChartManualOperation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13" name="Группа 83"/>
              <p:cNvGrpSpPr>
                <a:grpSpLocks/>
              </p:cNvGrpSpPr>
              <p:nvPr/>
            </p:nvGrpSpPr>
            <p:grpSpPr bwMode="auto">
              <a:xfrm>
                <a:off x="5159382" y="2286005"/>
                <a:ext cx="203205" cy="357191"/>
                <a:chOff x="5296066" y="2232419"/>
                <a:chExt cx="286716" cy="446492"/>
              </a:xfrm>
            </p:grpSpPr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 flipV="1">
                  <a:off x="5296066" y="2232419"/>
                  <a:ext cx="224007" cy="53575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 flipV="1">
                  <a:off x="5296073" y="2411013"/>
                  <a:ext cx="286709" cy="9923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>
                  <a:off x="5296073" y="2589608"/>
                  <a:ext cx="201595" cy="89303"/>
                </a:xfrm>
                <a:prstGeom prst="line">
                  <a:avLst/>
                </a:prstGeom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Группа 56"/>
            <p:cNvGrpSpPr>
              <a:grpSpLocks/>
            </p:cNvGrpSpPr>
            <p:nvPr/>
          </p:nvGrpSpPr>
          <p:grpSpPr bwMode="auto">
            <a:xfrm>
              <a:off x="2286000" y="3571875"/>
              <a:ext cx="1262063" cy="642938"/>
              <a:chOff x="4238569" y="5003736"/>
              <a:chExt cx="1262126" cy="642942"/>
            </a:xfrm>
          </p:grpSpPr>
          <p:sp>
            <p:nvSpPr>
              <p:cNvPr id="28" name="Трапеция 27"/>
              <p:cNvSpPr/>
              <p:nvPr/>
            </p:nvSpPr>
            <p:spPr>
              <a:xfrm rot="18300247">
                <a:off x="4381457" y="4917999"/>
                <a:ext cx="254002" cy="539777"/>
              </a:xfrm>
              <a:prstGeom prst="trapezoid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4643401" y="5003736"/>
                <a:ext cx="642970" cy="64294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0" name="Месяц 29"/>
              <p:cNvSpPr/>
              <p:nvPr/>
            </p:nvSpPr>
            <p:spPr>
              <a:xfrm rot="10800000">
                <a:off x="5286371" y="5003736"/>
                <a:ext cx="214323" cy="642942"/>
              </a:xfrm>
              <a:prstGeom prst="moon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4643401" y="5357751"/>
                <a:ext cx="642970" cy="285752"/>
              </a:xfrm>
              <a:prstGeom prst="rect">
                <a:avLst/>
              </a:prstGeom>
              <a:blipFill>
                <a:blip r:embed="rId3" cstate="email"/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pic>
        <p:nvPicPr>
          <p:cNvPr id="8198" name="Рисунок 32" descr="2269540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857496"/>
            <a:ext cx="27622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14" name="Трапеция 13"/>
          <p:cNvSpPr/>
          <p:nvPr/>
        </p:nvSpPr>
        <p:spPr>
          <a:xfrm rot="10800000">
            <a:off x="2500313" y="4429125"/>
            <a:ext cx="428625" cy="357188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572560" cy="107157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B050"/>
                </a:solidFill>
              </a:rPr>
              <a:t>ЭУХАРИС (амазонская лилия)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7" name="Рисунок 26" descr="фото Эухариса">
            <a:hlinkClick r:id="rId3" tooltip="&quot;Эухарис&quot;"/>
          </p:cNvPr>
          <p:cNvPicPr/>
          <p:nvPr/>
        </p:nvPicPr>
        <p:blipFill>
          <a:blip r:embed="rId4" cstate="print"/>
          <a:srcRect t="7975" b="6135"/>
          <a:stretch>
            <a:fillRect/>
          </a:stretch>
        </p:blipFill>
        <p:spPr bwMode="auto">
          <a:xfrm>
            <a:off x="7000892" y="3429000"/>
            <a:ext cx="20002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000109"/>
            <a:ext cx="90011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Освещение: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яркий рассеянный. Может переносить затенение. От прямых солнечных лучей следует защитить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Температура: </a:t>
            </a:r>
            <a:r>
              <a:rPr lang="ru-RU" sz="1600" dirty="0" smtClean="0"/>
              <a:t>в период роста не должна опускаться ниже 18°С. Сильные перепады температур вызывают измельчание цветков. Помните, что температура 7-10°С уже считается </a:t>
            </a:r>
            <a:r>
              <a:rPr lang="ru-RU" sz="1600" dirty="0" smtClean="0"/>
              <a:t>повреждающей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Полив: </a:t>
            </a:r>
            <a:r>
              <a:rPr lang="ru-RU" sz="1600" dirty="0" smtClean="0"/>
              <a:t>умеренный, без </a:t>
            </a:r>
            <a:r>
              <a:rPr lang="ru-RU" sz="1600" dirty="0" smtClean="0"/>
              <a:t>переувлажнения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Влажность : </a:t>
            </a:r>
            <a:r>
              <a:rPr lang="ru-RU" sz="1600" dirty="0" smtClean="0"/>
              <a:t>несущественна, однако полезно опрыскивание, обмывание растения. В период цветения либо не опрыскивают, либо опрыскивают </a:t>
            </a:r>
            <a:r>
              <a:rPr lang="ru-RU" sz="1600" dirty="0" smtClean="0"/>
              <a:t>осторожно</a:t>
            </a:r>
            <a:endParaRPr lang="ru-RU" sz="16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3786190"/>
            <a:ext cx="67866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Это многолетние луковичные растения. Листья крупные, красиво изогнутые, темно-зеленые, широкоовальные с длинными черешками. </a:t>
            </a:r>
          </a:p>
          <a:p>
            <a:pPr algn="just"/>
            <a:r>
              <a:rPr lang="ru-RU" sz="1600" dirty="0" smtClean="0"/>
              <a:t>Цветение </a:t>
            </a:r>
            <a:r>
              <a:rPr lang="ru-RU" sz="1600" dirty="0" err="1" smtClean="0"/>
              <a:t>эухариса</a:t>
            </a:r>
            <a:r>
              <a:rPr lang="ru-RU" sz="1600" dirty="0" smtClean="0"/>
              <a:t> варьируется у различных видов, обычно цветение наступает в феврале — марте. Раскрываются цветки поочередно, и поэтому цветение продолжительное. </a:t>
            </a:r>
          </a:p>
          <a:p>
            <a:pPr algn="just"/>
            <a:r>
              <a:rPr lang="ru-RU" sz="1600" dirty="0" smtClean="0"/>
              <a:t>Во время периодов покоя его сочная темная зелень листьев станет прекрасным фоном для композиции из горшечных растений. В зимнем саду </a:t>
            </a:r>
            <a:r>
              <a:rPr lang="ru-RU" sz="1600" dirty="0" err="1" smtClean="0"/>
              <a:t>эухарис</a:t>
            </a:r>
            <a:r>
              <a:rPr lang="ru-RU" sz="1600" dirty="0" smtClean="0"/>
              <a:t> лучше размещать под пологом крупных растений.</a:t>
            </a:r>
          </a:p>
        </p:txBody>
      </p:sp>
      <p:grpSp>
        <p:nvGrpSpPr>
          <p:cNvPr id="30" name="Группа 253"/>
          <p:cNvGrpSpPr>
            <a:grpSpLocks/>
          </p:cNvGrpSpPr>
          <p:nvPr/>
        </p:nvGrpSpPr>
        <p:grpSpPr bwMode="auto">
          <a:xfrm>
            <a:off x="500034" y="2857496"/>
            <a:ext cx="4214842" cy="1026448"/>
            <a:chOff x="214282" y="3214686"/>
            <a:chExt cx="4357688" cy="1339079"/>
          </a:xfrm>
        </p:grpSpPr>
        <p:sp>
          <p:nvSpPr>
            <p:cNvPr id="33" name="Скругленный прямоугольник 32"/>
            <p:cNvSpPr/>
            <p:nvPr/>
          </p:nvSpPr>
          <p:spPr bwMode="auto">
            <a:xfrm>
              <a:off x="214282" y="3214686"/>
              <a:ext cx="4357688" cy="1214446"/>
            </a:xfrm>
            <a:prstGeom prst="roundRect">
              <a:avLst/>
            </a:prstGeom>
            <a:solidFill>
              <a:srgbClr val="E4FFC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" name="TextBox 102"/>
            <p:cNvSpPr txBox="1">
              <a:spLocks noChangeArrowheads="1"/>
            </p:cNvSpPr>
            <p:nvPr/>
          </p:nvSpPr>
          <p:spPr bwMode="auto">
            <a:xfrm>
              <a:off x="1142976" y="4071943"/>
              <a:ext cx="2136774" cy="481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b="1" dirty="0"/>
            </a:p>
          </p:txBody>
        </p:sp>
      </p:grpSp>
      <p:sp>
        <p:nvSpPr>
          <p:cNvPr id="56" name="TextBox 102"/>
          <p:cNvSpPr txBox="1">
            <a:spLocks noChangeArrowheads="1"/>
          </p:cNvSpPr>
          <p:nvPr/>
        </p:nvSpPr>
        <p:spPr bwMode="auto">
          <a:xfrm>
            <a:off x="1775532" y="3595575"/>
            <a:ext cx="19265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dirty="0"/>
          </a:p>
        </p:txBody>
      </p:sp>
      <p:sp>
        <p:nvSpPr>
          <p:cNvPr id="57" name="Овал 56"/>
          <p:cNvSpPr/>
          <p:nvPr/>
        </p:nvSpPr>
        <p:spPr bwMode="auto">
          <a:xfrm>
            <a:off x="857224" y="3000372"/>
            <a:ext cx="715538" cy="641890"/>
          </a:xfrm>
          <a:prstGeom prst="ellipse">
            <a:avLst/>
          </a:prstGeom>
          <a:solidFill>
            <a:srgbClr val="FFC0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58" name="Овал 57"/>
          <p:cNvSpPr/>
          <p:nvPr/>
        </p:nvSpPr>
        <p:spPr bwMode="auto">
          <a:xfrm>
            <a:off x="3857620" y="3000372"/>
            <a:ext cx="715537" cy="641890"/>
          </a:xfrm>
          <a:prstGeom prst="ellipse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59" name="Прямоугольник 58"/>
          <p:cNvSpPr/>
          <p:nvPr/>
        </p:nvSpPr>
        <p:spPr bwMode="auto">
          <a:xfrm>
            <a:off x="1714480" y="2857496"/>
            <a:ext cx="390525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 b="1" dirty="0"/>
          </a:p>
        </p:txBody>
      </p:sp>
      <p:sp>
        <p:nvSpPr>
          <p:cNvPr id="61" name="Овал 60"/>
          <p:cNvSpPr/>
          <p:nvPr/>
        </p:nvSpPr>
        <p:spPr bwMode="auto">
          <a:xfrm flipV="1">
            <a:off x="1857356" y="3429000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cxnSp>
        <p:nvCxnSpPr>
          <p:cNvPr id="62" name="Прямая соединительная линия 61"/>
          <p:cNvCxnSpPr/>
          <p:nvPr/>
        </p:nvCxnSpPr>
        <p:spPr bwMode="auto">
          <a:xfrm rot="5400000">
            <a:off x="1818463" y="3325017"/>
            <a:ext cx="2206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 flipH="1">
            <a:off x="1714480" y="2928934"/>
            <a:ext cx="5000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18 С</a:t>
            </a:r>
            <a:endParaRPr lang="ru-RU" sz="1200" b="1" dirty="0"/>
          </a:p>
        </p:txBody>
      </p:sp>
      <p:sp>
        <p:nvSpPr>
          <p:cNvPr id="69" name="Трапеция 68"/>
          <p:cNvSpPr/>
          <p:nvPr/>
        </p:nvSpPr>
        <p:spPr bwMode="auto">
          <a:xfrm rot="18300247">
            <a:off x="2267089" y="3044487"/>
            <a:ext cx="202998" cy="408386"/>
          </a:xfrm>
          <a:prstGeom prst="trapezoid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70" name="Прямоугольник 69"/>
          <p:cNvSpPr/>
          <p:nvPr/>
        </p:nvSpPr>
        <p:spPr bwMode="auto">
          <a:xfrm>
            <a:off x="2428860" y="3143248"/>
            <a:ext cx="585788" cy="5254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72" name="Прямоугольник 71"/>
          <p:cNvSpPr/>
          <p:nvPr/>
        </p:nvSpPr>
        <p:spPr bwMode="auto">
          <a:xfrm flipV="1">
            <a:off x="2428860" y="3357562"/>
            <a:ext cx="571504" cy="285749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73" name="Блок-схема: ручное управление 72"/>
          <p:cNvSpPr/>
          <p:nvPr/>
        </p:nvSpPr>
        <p:spPr bwMode="auto">
          <a:xfrm rot="5212044">
            <a:off x="3267051" y="3104586"/>
            <a:ext cx="211137" cy="304800"/>
          </a:xfrm>
          <a:prstGeom prst="flowChartManualOpe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cxnSp>
        <p:nvCxnSpPr>
          <p:cNvPr id="74" name="Прямая соединительная линия 73"/>
          <p:cNvCxnSpPr/>
          <p:nvPr/>
        </p:nvCxnSpPr>
        <p:spPr bwMode="auto">
          <a:xfrm flipV="1">
            <a:off x="3571868" y="3000372"/>
            <a:ext cx="142876" cy="714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 bwMode="auto">
          <a:xfrm>
            <a:off x="3571868" y="3357564"/>
            <a:ext cx="142876" cy="7143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 bwMode="auto">
          <a:xfrm rot="10800000">
            <a:off x="3571868" y="3214684"/>
            <a:ext cx="142876" cy="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 bwMode="auto">
          <a:xfrm rot="7134702">
            <a:off x="1052990" y="3105814"/>
            <a:ext cx="290489" cy="360618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Овал 27"/>
          <p:cNvSpPr/>
          <p:nvPr/>
        </p:nvSpPr>
        <p:spPr bwMode="auto">
          <a:xfrm flipV="1">
            <a:off x="1000100" y="3214686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36" name="Месяц 35"/>
          <p:cNvSpPr/>
          <p:nvPr/>
        </p:nvSpPr>
        <p:spPr bwMode="auto">
          <a:xfrm rot="10800000">
            <a:off x="3000364" y="3143248"/>
            <a:ext cx="195262" cy="525463"/>
          </a:xfrm>
          <a:prstGeom prst="mo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31" name="Овал 30"/>
          <p:cNvSpPr/>
          <p:nvPr/>
        </p:nvSpPr>
        <p:spPr bwMode="auto">
          <a:xfrm flipH="1" flipV="1">
            <a:off x="1357287" y="3143246"/>
            <a:ext cx="45719" cy="71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7643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+mj-lt"/>
              </a:rPr>
              <a:t>БРИОФИЛЛЮМ ( </a:t>
            </a:r>
            <a:r>
              <a:rPr lang="ru-RU" sz="4000" b="1" dirty="0" err="1" smtClean="0">
                <a:solidFill>
                  <a:srgbClr val="00B050"/>
                </a:solidFill>
                <a:latin typeface="+mj-lt"/>
              </a:rPr>
              <a:t>Каланхоэ</a:t>
            </a:r>
            <a:r>
              <a:rPr lang="ru-RU" sz="4000" b="1" dirty="0" smtClean="0">
                <a:solidFill>
                  <a:srgbClr val="00B050"/>
                </a:solidFill>
                <a:latin typeface="+mj-lt"/>
              </a:rPr>
              <a:t>)</a:t>
            </a:r>
            <a:endParaRPr lang="ru-RU" sz="40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8" name="Рисунок 7" descr="http://www.plantopedia.ru/upload/plantopedia/04_Home_Plants/K/kalanchoe_POU240310_2_128.jpg"/>
          <p:cNvPicPr/>
          <p:nvPr/>
        </p:nvPicPr>
        <p:blipFill>
          <a:blip r:embed="rId3" cstate="print"/>
          <a:srcRect l="17084" t="2222" r="21412"/>
          <a:stretch>
            <a:fillRect/>
          </a:stretch>
        </p:blipFill>
        <p:spPr bwMode="auto">
          <a:xfrm>
            <a:off x="6858016" y="2928934"/>
            <a:ext cx="2143140" cy="250033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42844" y="4786322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dirty="0" smtClean="0"/>
              <a:t>Семейство Толстянковые. Родина — остров Мадагаскар. Стебель прямой, листья мясистые, расположенные на, стебле крестообразно, темно-зеленые, блестящие. Края листьев зазубрены. Во впадинах между 56 зубцами расположены на взрослых листьях выводковые почки. Цветет зимой. 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857232"/>
            <a:ext cx="80724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Освещение: </a:t>
            </a:r>
            <a:r>
              <a:rPr lang="ru-RU" sz="1600" dirty="0" smtClean="0"/>
              <a:t>светолюбивое</a:t>
            </a:r>
            <a:endParaRPr lang="ru-RU" sz="1600" dirty="0" smtClean="0"/>
          </a:p>
          <a:p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" y="1142984"/>
            <a:ext cx="53654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Температура: </a:t>
            </a:r>
            <a:endParaRPr lang="ru-RU" sz="1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1142984"/>
            <a:ext cx="75724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/>
              <a:t>каланхоэ</a:t>
            </a:r>
            <a:r>
              <a:rPr lang="ru-RU" sz="1600" dirty="0" smtClean="0"/>
              <a:t> очень выносливо и даже при +10 градусах способно находиться на балконе. Таким образом, растение подходит для выращивания на свежем воздухе на протяжении весны, лета и осени. Наиболее комфортная температура для растения летом не выше 25 градусов, а зимой – не ниже 12 </a:t>
            </a:r>
            <a:r>
              <a:rPr lang="ru-RU" sz="1600" dirty="0" smtClean="0"/>
              <a:t>градусов</a:t>
            </a:r>
            <a:endParaRPr lang="ru-RU" sz="1600" dirty="0" smtClean="0"/>
          </a:p>
          <a:p>
            <a:endParaRPr lang="ru-RU" sz="1400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214931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Полив: 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читывая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, что листья и стебли растения способны накапливать и удерживать влагу, недлительный период засухи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каланхоэ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переносит довольно легко. А вот чрезмерный полив может навредить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растению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2857496"/>
            <a:ext cx="75723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Влажность: </a:t>
            </a:r>
            <a:r>
              <a:rPr lang="ru-RU" sz="1600" dirty="0" smtClean="0"/>
              <a:t>засухоустойчивое и нетребовательно к влажности </a:t>
            </a:r>
            <a:endParaRPr lang="ru-RU" sz="1600" dirty="0"/>
          </a:p>
        </p:txBody>
      </p:sp>
      <p:grpSp>
        <p:nvGrpSpPr>
          <p:cNvPr id="33" name="Группа 278"/>
          <p:cNvGrpSpPr>
            <a:grpSpLocks/>
          </p:cNvGrpSpPr>
          <p:nvPr/>
        </p:nvGrpSpPr>
        <p:grpSpPr bwMode="auto">
          <a:xfrm>
            <a:off x="214282" y="3286124"/>
            <a:ext cx="4143376" cy="1687799"/>
            <a:chOff x="4429124" y="357166"/>
            <a:chExt cx="4000528" cy="1535503"/>
          </a:xfrm>
        </p:grpSpPr>
        <p:grpSp>
          <p:nvGrpSpPr>
            <p:cNvPr id="34" name="Группа 255"/>
            <p:cNvGrpSpPr>
              <a:grpSpLocks/>
            </p:cNvGrpSpPr>
            <p:nvPr/>
          </p:nvGrpSpPr>
          <p:grpSpPr bwMode="auto">
            <a:xfrm>
              <a:off x="4429124" y="357166"/>
              <a:ext cx="4000528" cy="1285884"/>
              <a:chOff x="285750" y="3357563"/>
              <a:chExt cx="4357688" cy="1285884"/>
            </a:xfrm>
          </p:grpSpPr>
          <p:sp>
            <p:nvSpPr>
              <p:cNvPr id="36" name="Скругленный прямоугольник 35"/>
              <p:cNvSpPr/>
              <p:nvPr/>
            </p:nvSpPr>
            <p:spPr>
              <a:xfrm>
                <a:off x="285750" y="3357563"/>
                <a:ext cx="4357688" cy="1285884"/>
              </a:xfrm>
              <a:prstGeom prst="roundRect">
                <a:avLst/>
              </a:prstGeom>
              <a:solidFill>
                <a:srgbClr val="E4FFC9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37" name="Группа 16"/>
              <p:cNvGrpSpPr>
                <a:grpSpLocks/>
              </p:cNvGrpSpPr>
              <p:nvPr/>
            </p:nvGrpSpPr>
            <p:grpSpPr bwMode="auto">
              <a:xfrm>
                <a:off x="363571" y="3500438"/>
                <a:ext cx="779432" cy="714375"/>
                <a:chOff x="3506811" y="1357298"/>
                <a:chExt cx="779437" cy="714380"/>
              </a:xfrm>
            </p:grpSpPr>
            <p:sp>
              <p:nvSpPr>
                <p:cNvPr id="45" name="Овал 7"/>
                <p:cNvSpPr/>
                <p:nvPr/>
              </p:nvSpPr>
              <p:spPr>
                <a:xfrm>
                  <a:off x="3506811" y="1357298"/>
                  <a:ext cx="779437" cy="71438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990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1" name="Овал 50"/>
                <p:cNvSpPr/>
                <p:nvPr/>
              </p:nvSpPr>
              <p:spPr>
                <a:xfrm>
                  <a:off x="3786948" y="1571614"/>
                  <a:ext cx="70899" cy="714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7" name="Овал 56"/>
                <p:cNvSpPr/>
                <p:nvPr/>
              </p:nvSpPr>
              <p:spPr>
                <a:xfrm>
                  <a:off x="4001375" y="1571614"/>
                  <a:ext cx="70899" cy="7143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8" name="Дуга 57"/>
                <p:cNvSpPr/>
                <p:nvPr/>
              </p:nvSpPr>
              <p:spPr>
                <a:xfrm rot="7134702">
                  <a:off x="3782125" y="1539695"/>
                  <a:ext cx="279404" cy="352768"/>
                </a:xfrm>
                <a:prstGeom prst="arc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38" name="Группа 56"/>
              <p:cNvGrpSpPr>
                <a:grpSpLocks/>
              </p:cNvGrpSpPr>
              <p:nvPr/>
            </p:nvGrpSpPr>
            <p:grpSpPr bwMode="auto">
              <a:xfrm>
                <a:off x="2286483" y="3571876"/>
                <a:ext cx="1262346" cy="642942"/>
                <a:chOff x="4239050" y="5003745"/>
                <a:chExt cx="1262409" cy="642947"/>
              </a:xfrm>
            </p:grpSpPr>
            <p:sp>
              <p:nvSpPr>
                <p:cNvPr id="40" name="Трапеция 39"/>
                <p:cNvSpPr/>
                <p:nvPr/>
              </p:nvSpPr>
              <p:spPr>
                <a:xfrm rot="18300247">
                  <a:off x="4381823" y="4918122"/>
                  <a:ext cx="254004" cy="539550"/>
                </a:xfrm>
                <a:prstGeom prst="trapezoid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42" name="Прямоугольник 41"/>
                <p:cNvSpPr/>
                <p:nvPr/>
              </p:nvSpPr>
              <p:spPr>
                <a:xfrm>
                  <a:off x="4643712" y="5003745"/>
                  <a:ext cx="643310" cy="64294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43" name="Месяц 42"/>
                <p:cNvSpPr/>
                <p:nvPr/>
              </p:nvSpPr>
              <p:spPr>
                <a:xfrm rot="10800000">
                  <a:off x="5287022" y="5003745"/>
                  <a:ext cx="214437" cy="642947"/>
                </a:xfrm>
                <a:prstGeom prst="moon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44" name="Прямоугольник 43"/>
                <p:cNvSpPr/>
                <p:nvPr/>
              </p:nvSpPr>
              <p:spPr>
                <a:xfrm>
                  <a:off x="4643712" y="5357763"/>
                  <a:ext cx="643310" cy="285754"/>
                </a:xfrm>
                <a:prstGeom prst="rect">
                  <a:avLst/>
                </a:prstGeom>
                <a:blipFill>
                  <a:blip r:embed="rId4" cstate="email"/>
                  <a:stretch>
                    <a:fillRect/>
                  </a:stretch>
                </a:blip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35" name="TextBox 120"/>
            <p:cNvSpPr txBox="1">
              <a:spLocks noChangeArrowheads="1"/>
            </p:cNvSpPr>
            <p:nvPr/>
          </p:nvSpPr>
          <p:spPr bwMode="auto">
            <a:xfrm>
              <a:off x="4842975" y="1304659"/>
              <a:ext cx="3515270" cy="588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3A1A"/>
                  </a:solidFill>
                </a:rPr>
                <a:t>БРИОФИЛЛЮМ ( </a:t>
              </a:r>
              <a:r>
                <a:rPr lang="ru-RU" b="1" dirty="0" err="1" smtClean="0">
                  <a:solidFill>
                    <a:srgbClr val="003A1A"/>
                  </a:solidFill>
                </a:rPr>
                <a:t>Каланхоэ</a:t>
              </a:r>
              <a:r>
                <a:rPr lang="ru-RU" b="1" dirty="0" smtClean="0">
                  <a:solidFill>
                    <a:srgbClr val="003A1A"/>
                  </a:solidFill>
                </a:rPr>
                <a:t>)</a:t>
              </a:r>
            </a:p>
            <a:p>
              <a:pPr algn="ctr"/>
              <a:r>
                <a:rPr lang="ru-RU" sz="1600" b="1" dirty="0" smtClean="0"/>
                <a:t> </a:t>
              </a:r>
              <a:r>
                <a:rPr lang="ru-RU" b="1" dirty="0" smtClean="0"/>
                <a:t>   </a:t>
              </a:r>
              <a:endParaRPr lang="ru-RU" b="1" dirty="0"/>
            </a:p>
          </p:txBody>
        </p:sp>
      </p:grpSp>
      <p:sp>
        <p:nvSpPr>
          <p:cNvPr id="59" name="Пятно 1 58"/>
          <p:cNvSpPr/>
          <p:nvPr/>
        </p:nvSpPr>
        <p:spPr bwMode="auto">
          <a:xfrm>
            <a:off x="3500430" y="3500438"/>
            <a:ext cx="785818" cy="723885"/>
          </a:xfrm>
          <a:prstGeom prst="irregularSeal1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 bwMode="auto">
          <a:xfrm>
            <a:off x="1142976" y="3429000"/>
            <a:ext cx="390525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 b="1" dirty="0"/>
          </a:p>
        </p:txBody>
      </p:sp>
      <p:sp>
        <p:nvSpPr>
          <p:cNvPr id="75" name="Овал 74"/>
          <p:cNvSpPr/>
          <p:nvPr/>
        </p:nvSpPr>
        <p:spPr bwMode="auto">
          <a:xfrm>
            <a:off x="1285852" y="4071942"/>
            <a:ext cx="142875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cxnSp>
        <p:nvCxnSpPr>
          <p:cNvPr id="76" name="Прямая соединительная линия 75"/>
          <p:cNvCxnSpPr/>
          <p:nvPr/>
        </p:nvCxnSpPr>
        <p:spPr bwMode="auto">
          <a:xfrm rot="5400000">
            <a:off x="1179490" y="3963990"/>
            <a:ext cx="357187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1071538" y="3429000"/>
            <a:ext cx="1000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10-25С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5" name="Рисунок 4" descr="фикус-Бенджамина-F.Benjamin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0391" y="2786058"/>
            <a:ext cx="2233609" cy="280458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0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ФИКУС </a:t>
            </a:r>
            <a:r>
              <a:rPr lang="ru-RU" sz="4000" b="1" dirty="0" err="1" smtClean="0">
                <a:solidFill>
                  <a:srgbClr val="00B050"/>
                </a:solidFill>
              </a:rPr>
              <a:t>Бенджамина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14356"/>
            <a:ext cx="85725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Освещение: </a:t>
            </a:r>
            <a:r>
              <a:rPr lang="ru-RU" sz="1600" dirty="0" smtClean="0"/>
              <a:t>яркий рассеянный свет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Температура: </a:t>
            </a:r>
            <a:r>
              <a:rPr lang="ru-RU" sz="1600" dirty="0" smtClean="0"/>
              <a:t>о</a:t>
            </a:r>
            <a:r>
              <a:rPr lang="ru-RU" sz="1600" dirty="0" smtClean="0"/>
              <a:t>птимальный </a:t>
            </a:r>
            <a:r>
              <a:rPr lang="ru-RU" sz="1600" dirty="0" smtClean="0"/>
              <a:t>температурный режим, при котором хорошо растут и развиваются фикусы 15–25 ̊</a:t>
            </a:r>
            <a:r>
              <a:rPr lang="ru-RU" sz="1600" dirty="0" smtClean="0"/>
              <a:t>C</a:t>
            </a:r>
            <a:endParaRPr lang="ru-RU" sz="1600" dirty="0" smtClean="0"/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Полив: </a:t>
            </a:r>
            <a:r>
              <a:rPr lang="ru-RU" sz="1600" dirty="0" smtClean="0"/>
              <a:t>ф</a:t>
            </a:r>
            <a:r>
              <a:rPr lang="ru-RU" sz="1600" dirty="0" smtClean="0"/>
              <a:t>икус </a:t>
            </a:r>
            <a:r>
              <a:rPr lang="ru-RU" sz="1600" dirty="0" smtClean="0"/>
              <a:t>требует много, особенно летом и в период активного роста, поэтому  ни в коем случае не допускайте пересыхания почвы. Осенью и  зимой – полив надо сократить, делая это в достаточной степени один раз в </a:t>
            </a:r>
            <a:r>
              <a:rPr lang="ru-RU" sz="1600" dirty="0" smtClean="0"/>
              <a:t>неделю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Влажность: </a:t>
            </a:r>
            <a:r>
              <a:rPr lang="ru-RU" sz="1600" dirty="0" smtClean="0"/>
              <a:t>в</a:t>
            </a:r>
            <a:r>
              <a:rPr lang="ru-RU" sz="1600" dirty="0" smtClean="0"/>
              <a:t>лажность </a:t>
            </a:r>
            <a:r>
              <a:rPr lang="ru-RU" sz="1600" dirty="0" smtClean="0"/>
              <a:t>воздуха зависит от температуры окружающей среды, чем выше температура, тем более высокая нужна </a:t>
            </a:r>
            <a:r>
              <a:rPr lang="ru-RU" sz="1600" dirty="0" smtClean="0"/>
              <a:t>влажность</a:t>
            </a:r>
            <a:endParaRPr lang="ru-RU" sz="1600" dirty="0" smtClean="0"/>
          </a:p>
          <a:p>
            <a:pPr>
              <a:defRPr/>
            </a:pPr>
            <a:endParaRPr lang="ru-RU" sz="20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857628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Летом </a:t>
            </a:r>
            <a:r>
              <a:rPr lang="ru-RU" sz="1600" dirty="0" smtClean="0"/>
              <a:t>допускается выращивать фикус на свежем воздухе. Но температура не должна  опускаться  ниже15 градусов  Цельсия, тогда придется вечером заносить фикус в дом.</a:t>
            </a:r>
          </a:p>
          <a:p>
            <a:pPr algn="just"/>
            <a:r>
              <a:rPr lang="ru-RU" sz="1600" dirty="0" smtClean="0"/>
              <a:t>Пересадка </a:t>
            </a:r>
            <a:r>
              <a:rPr lang="ru-RU" sz="1600" dirty="0" smtClean="0"/>
              <a:t>фикуса улучшает жизнедеятельность и продуктивность растения. Молодые растения необходимо пересаживать ежегодно, после достижения четырехлетнего возраста –раз в 2 года. </a:t>
            </a:r>
          </a:p>
          <a:p>
            <a:pPr algn="just"/>
            <a:r>
              <a:rPr lang="ru-RU" sz="1600" dirty="0" smtClean="0"/>
              <a:t>Основные признаки необходимости пересадки: земля быстро пересыхает, желтеют листья и оголяется ствол, корни не помещаются в горшке, торчат на поверхности.</a:t>
            </a:r>
            <a:endParaRPr lang="ru-RU" sz="1600" dirty="0"/>
          </a:p>
        </p:txBody>
      </p:sp>
      <p:grpSp>
        <p:nvGrpSpPr>
          <p:cNvPr id="12" name="Группа 31"/>
          <p:cNvGrpSpPr>
            <a:grpSpLocks/>
          </p:cNvGrpSpPr>
          <p:nvPr/>
        </p:nvGrpSpPr>
        <p:grpSpPr bwMode="auto">
          <a:xfrm>
            <a:off x="285720" y="2786058"/>
            <a:ext cx="4357687" cy="1143007"/>
            <a:chOff x="285750" y="3357563"/>
            <a:chExt cx="4357688" cy="1000125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85750" y="3357563"/>
              <a:ext cx="4357688" cy="1000125"/>
            </a:xfrm>
            <a:prstGeom prst="roundRect">
              <a:avLst/>
            </a:prstGeom>
            <a:solidFill>
              <a:srgbClr val="E4FFC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4" name="Группа 16"/>
            <p:cNvGrpSpPr>
              <a:grpSpLocks/>
            </p:cNvGrpSpPr>
            <p:nvPr/>
          </p:nvGrpSpPr>
          <p:grpSpPr bwMode="auto">
            <a:xfrm>
              <a:off x="428625" y="3500438"/>
              <a:ext cx="714375" cy="714375"/>
              <a:chOff x="3571868" y="1357298"/>
              <a:chExt cx="714380" cy="714380"/>
            </a:xfrm>
          </p:grpSpPr>
          <p:sp>
            <p:nvSpPr>
              <p:cNvPr id="27" name="Овал 7"/>
              <p:cNvSpPr/>
              <p:nvPr/>
            </p:nvSpPr>
            <p:spPr>
              <a:xfrm>
                <a:off x="3571868" y="1357298"/>
                <a:ext cx="714380" cy="71438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99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3786181" y="1571611"/>
                <a:ext cx="71439" cy="7143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4000496" y="1571611"/>
                <a:ext cx="71437" cy="7143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0" name="Дуга 29"/>
              <p:cNvSpPr/>
              <p:nvPr/>
            </p:nvSpPr>
            <p:spPr>
              <a:xfrm rot="7134702">
                <a:off x="3781419" y="1539861"/>
                <a:ext cx="279402" cy="352427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" name="Овал 14"/>
            <p:cNvSpPr/>
            <p:nvPr/>
          </p:nvSpPr>
          <p:spPr>
            <a:xfrm>
              <a:off x="3786188" y="3429000"/>
              <a:ext cx="785812" cy="78581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7" name="Группа 56"/>
            <p:cNvGrpSpPr>
              <a:grpSpLocks/>
            </p:cNvGrpSpPr>
            <p:nvPr/>
          </p:nvGrpSpPr>
          <p:grpSpPr bwMode="auto">
            <a:xfrm>
              <a:off x="2406871" y="3571867"/>
              <a:ext cx="1141193" cy="642937"/>
              <a:chOff x="4359444" y="5003736"/>
              <a:chExt cx="1141250" cy="642942"/>
            </a:xfrm>
          </p:grpSpPr>
          <p:sp>
            <p:nvSpPr>
              <p:cNvPr id="18" name="Трапеция 17"/>
              <p:cNvSpPr/>
              <p:nvPr/>
            </p:nvSpPr>
            <p:spPr>
              <a:xfrm rot="18300247">
                <a:off x="4473415" y="4993064"/>
                <a:ext cx="193086" cy="421027"/>
              </a:xfrm>
              <a:prstGeom prst="trapezoid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4643401" y="5003736"/>
                <a:ext cx="642970" cy="64294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" name="Месяц 19"/>
              <p:cNvSpPr/>
              <p:nvPr/>
            </p:nvSpPr>
            <p:spPr>
              <a:xfrm rot="10800000">
                <a:off x="5286371" y="5003736"/>
                <a:ext cx="214323" cy="642942"/>
              </a:xfrm>
              <a:prstGeom prst="moon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4643401" y="5003746"/>
                <a:ext cx="642970" cy="639757"/>
              </a:xfrm>
              <a:prstGeom prst="rect">
                <a:avLst/>
              </a:prstGeom>
              <a:blipFill>
                <a:blip r:embed="rId4" cstate="email">
                  <a:lum bright="10000"/>
                </a:blip>
                <a:stretch>
                  <a:fillRect/>
                </a:stretch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31" name="Прямоугольник 30"/>
          <p:cNvSpPr/>
          <p:nvPr/>
        </p:nvSpPr>
        <p:spPr bwMode="auto">
          <a:xfrm>
            <a:off x="1285852" y="3000372"/>
            <a:ext cx="428628" cy="7969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000" b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auto">
          <a:xfrm rot="5400000">
            <a:off x="1318397" y="3467893"/>
            <a:ext cx="3635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 bwMode="auto">
          <a:xfrm>
            <a:off x="1428728" y="3643314"/>
            <a:ext cx="130175" cy="1158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35" name="Прямоугольник 34"/>
          <p:cNvSpPr/>
          <p:nvPr/>
        </p:nvSpPr>
        <p:spPr>
          <a:xfrm>
            <a:off x="1285852" y="3000372"/>
            <a:ext cx="5000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3A1A"/>
                </a:solidFill>
              </a:rPr>
              <a:t>15 с</a:t>
            </a:r>
            <a:endParaRPr lang="ru-RU" sz="1200" b="1" dirty="0">
              <a:solidFill>
                <a:srgbClr val="003A1A"/>
              </a:solidFill>
            </a:endParaRPr>
          </a:p>
        </p:txBody>
      </p:sp>
      <p:sp>
        <p:nvSpPr>
          <p:cNvPr id="36" name="Блок-схема: ручное управление 35"/>
          <p:cNvSpPr/>
          <p:nvPr/>
        </p:nvSpPr>
        <p:spPr bwMode="auto">
          <a:xfrm rot="5212044">
            <a:off x="1838290" y="3247464"/>
            <a:ext cx="211137" cy="304800"/>
          </a:xfrm>
          <a:prstGeom prst="flowChartManualOpe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cxnSp>
        <p:nvCxnSpPr>
          <p:cNvPr id="37" name="Прямая соединительная линия 36"/>
          <p:cNvCxnSpPr/>
          <p:nvPr/>
        </p:nvCxnSpPr>
        <p:spPr bwMode="auto">
          <a:xfrm rot="5400000" flipH="1" flipV="1">
            <a:off x="2143107" y="3214687"/>
            <a:ext cx="71440" cy="714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 bwMode="auto">
          <a:xfrm flipV="1">
            <a:off x="2143108" y="3429000"/>
            <a:ext cx="142876" cy="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 bwMode="auto">
          <a:xfrm>
            <a:off x="2143108" y="3571876"/>
            <a:ext cx="142876" cy="714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5" name="Рисунок 4" descr="Названия комнатных домашних цветов с картинками"/>
          <p:cNvPicPr/>
          <p:nvPr/>
        </p:nvPicPr>
        <p:blipFill>
          <a:blip r:embed="rId3" cstate="print"/>
          <a:srcRect l="80640" t="46308" r="842" b="5369"/>
          <a:stretch>
            <a:fillRect/>
          </a:stretch>
        </p:blipFill>
        <p:spPr bwMode="auto">
          <a:xfrm>
            <a:off x="7429520" y="3714752"/>
            <a:ext cx="1571636" cy="257176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00100" y="0"/>
            <a:ext cx="76438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ДРАЦЕНА </a:t>
            </a:r>
            <a:r>
              <a:rPr lang="ru-RU" sz="4000" b="1" dirty="0" err="1" smtClean="0">
                <a:solidFill>
                  <a:srgbClr val="00B050"/>
                </a:solidFill>
              </a:rPr>
              <a:t>Маргината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71480"/>
            <a:ext cx="871543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Освещение: </a:t>
            </a:r>
            <a:r>
              <a:rPr lang="ru-RU" sz="1600" dirty="0" smtClean="0"/>
              <a:t>и</a:t>
            </a:r>
            <a:r>
              <a:rPr lang="ru-RU" sz="1600" dirty="0" smtClean="0"/>
              <a:t>нтенсивное</a:t>
            </a:r>
            <a:r>
              <a:rPr lang="ru-RU" sz="1600" dirty="0" smtClean="0"/>
              <a:t>, но 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/>
              <a:t>с</a:t>
            </a:r>
            <a:r>
              <a:rPr lang="ru-RU" sz="1600" dirty="0" smtClean="0"/>
              <a:t>ледует </a:t>
            </a:r>
            <a:r>
              <a:rPr lang="ru-RU" sz="1600" dirty="0" smtClean="0"/>
              <a:t>избегать прямых солнечных </a:t>
            </a:r>
            <a:r>
              <a:rPr lang="ru-RU" sz="1600" dirty="0" smtClean="0"/>
              <a:t>лучей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Температура: </a:t>
            </a:r>
            <a:r>
              <a:rPr lang="ru-RU" sz="1600" dirty="0" smtClean="0"/>
              <a:t>з</a:t>
            </a:r>
            <a:r>
              <a:rPr lang="ru-RU" sz="1600" dirty="0" smtClean="0"/>
              <a:t>имой </a:t>
            </a:r>
            <a:r>
              <a:rPr lang="ru-RU" sz="1600" dirty="0" smtClean="0"/>
              <a:t>растения содержат при температуре не ниже 15°С. Особенно опасна для драцен низкая температура почвы. Летом их выносят на свежий </a:t>
            </a:r>
            <a:r>
              <a:rPr lang="ru-RU" sz="1600" dirty="0" smtClean="0"/>
              <a:t>воздух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Полив: </a:t>
            </a:r>
            <a:r>
              <a:rPr lang="ru-RU" sz="1600" dirty="0" smtClean="0"/>
              <a:t>с</a:t>
            </a:r>
            <a:r>
              <a:rPr lang="ru-RU" sz="1600" dirty="0" smtClean="0"/>
              <a:t> </a:t>
            </a:r>
            <a:r>
              <a:rPr lang="ru-RU" sz="1600" dirty="0" smtClean="0"/>
              <a:t>апреля по октябрь, когда драцены активно растут, их умеренно поливают водой комнатной температуры, не допуская избытка воды в горшке. Зимой поливают редко, всего 1 - 2 </a:t>
            </a:r>
            <a:r>
              <a:rPr lang="ru-RU" sz="1600" dirty="0" smtClean="0"/>
              <a:t>раза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Влажность </a:t>
            </a:r>
            <a:r>
              <a:rPr lang="ru-RU" sz="1600" b="1" dirty="0" smtClean="0">
                <a:solidFill>
                  <a:srgbClr val="C00000"/>
                </a:solidFill>
              </a:rPr>
              <a:t>: </a:t>
            </a:r>
            <a:r>
              <a:rPr lang="ru-RU" sz="1600" dirty="0" smtClean="0"/>
              <a:t>д</a:t>
            </a:r>
            <a:r>
              <a:rPr lang="ru-RU" sz="1600" dirty="0" smtClean="0"/>
              <a:t>рацены </a:t>
            </a:r>
            <a:r>
              <a:rPr lang="ru-RU" sz="1600" dirty="0" smtClean="0"/>
              <a:t>растения влажного климата, поэтому их нужно регулярно опрыскивать. Драцена </a:t>
            </a:r>
            <a:r>
              <a:rPr lang="ru-RU" sz="1600" dirty="0" err="1" smtClean="0"/>
              <a:t>Маргината</a:t>
            </a:r>
            <a:r>
              <a:rPr lang="ru-RU" sz="1600" dirty="0" smtClean="0"/>
              <a:t>  хорошо переносит сухой воздух. Если кончики листьев начали желтеть, то это значит, что драцене не хватает </a:t>
            </a:r>
            <a:r>
              <a:rPr lang="ru-RU" sz="1600" dirty="0" smtClean="0"/>
              <a:t>влажности </a:t>
            </a:r>
            <a:endParaRPr lang="ru-RU" sz="1600" dirty="0" smtClean="0"/>
          </a:p>
          <a:p>
            <a:pPr>
              <a:defRPr/>
            </a:pPr>
            <a:endParaRPr lang="ru-RU" sz="1400" dirty="0" smtClean="0"/>
          </a:p>
        </p:txBody>
      </p:sp>
      <p:grpSp>
        <p:nvGrpSpPr>
          <p:cNvPr id="9" name="Группа 26"/>
          <p:cNvGrpSpPr>
            <a:grpSpLocks/>
          </p:cNvGrpSpPr>
          <p:nvPr/>
        </p:nvGrpSpPr>
        <p:grpSpPr bwMode="auto">
          <a:xfrm>
            <a:off x="142844" y="2928934"/>
            <a:ext cx="4429156" cy="1143008"/>
            <a:chOff x="285750" y="3429000"/>
            <a:chExt cx="3857625" cy="1000125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85750" y="3429000"/>
              <a:ext cx="3857625" cy="1000125"/>
            </a:xfrm>
            <a:prstGeom prst="roundRect">
              <a:avLst/>
            </a:prstGeom>
            <a:solidFill>
              <a:srgbClr val="E4FFC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grpSp>
          <p:nvGrpSpPr>
            <p:cNvPr id="11" name="Группа 28"/>
            <p:cNvGrpSpPr>
              <a:grpSpLocks/>
            </p:cNvGrpSpPr>
            <p:nvPr/>
          </p:nvGrpSpPr>
          <p:grpSpPr bwMode="auto">
            <a:xfrm>
              <a:off x="357188" y="3571875"/>
              <a:ext cx="714375" cy="714375"/>
              <a:chOff x="3571868" y="1357298"/>
              <a:chExt cx="714380" cy="714380"/>
            </a:xfrm>
          </p:grpSpPr>
          <p:sp>
            <p:nvSpPr>
              <p:cNvPr id="22" name="Овал 21"/>
              <p:cNvSpPr/>
              <p:nvPr/>
            </p:nvSpPr>
            <p:spPr>
              <a:xfrm>
                <a:off x="3571868" y="1357298"/>
                <a:ext cx="714380" cy="71438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99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786181" y="1571613"/>
                <a:ext cx="71437" cy="7143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4000495" y="1571613"/>
                <a:ext cx="71439" cy="7143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5" name="Дуга 24"/>
              <p:cNvSpPr/>
              <p:nvPr/>
            </p:nvSpPr>
            <p:spPr>
              <a:xfrm rot="7134702">
                <a:off x="3781419" y="1539861"/>
                <a:ext cx="279402" cy="352427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1" name="Месяц 20"/>
            <p:cNvSpPr/>
            <p:nvPr/>
          </p:nvSpPr>
          <p:spPr bwMode="auto">
            <a:xfrm rot="10800000">
              <a:off x="3085639" y="3616523"/>
              <a:ext cx="199532" cy="517922"/>
            </a:xfrm>
            <a:prstGeom prst="moon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grpSp>
          <p:nvGrpSpPr>
            <p:cNvPr id="14" name="Группа 31"/>
            <p:cNvGrpSpPr>
              <a:grpSpLocks/>
            </p:cNvGrpSpPr>
            <p:nvPr/>
          </p:nvGrpSpPr>
          <p:grpSpPr bwMode="auto">
            <a:xfrm>
              <a:off x="1143005" y="3571876"/>
              <a:ext cx="672494" cy="733428"/>
              <a:chOff x="2928940" y="2214564"/>
              <a:chExt cx="672492" cy="733428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2928940" y="2214564"/>
                <a:ext cx="428624" cy="71437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16" name="Прямая соединительная линия 15"/>
              <p:cNvCxnSpPr/>
              <p:nvPr/>
            </p:nvCxnSpPr>
            <p:spPr>
              <a:xfrm rot="5400000">
                <a:off x="2958058" y="2649540"/>
                <a:ext cx="357187" cy="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7" name="Овал 16"/>
              <p:cNvSpPr/>
              <p:nvPr/>
            </p:nvSpPr>
            <p:spPr>
              <a:xfrm>
                <a:off x="3069347" y="2805117"/>
                <a:ext cx="142875" cy="14287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8" name="TextBox 65"/>
              <p:cNvSpPr txBox="1">
                <a:spLocks noChangeArrowheads="1"/>
              </p:cNvSpPr>
              <p:nvPr/>
            </p:nvSpPr>
            <p:spPr bwMode="auto">
              <a:xfrm>
                <a:off x="2936326" y="2238375"/>
                <a:ext cx="665106" cy="2585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r>
                  <a:rPr lang="ru-RU" sz="1200" b="1" dirty="0" smtClean="0"/>
                  <a:t>15 </a:t>
                </a:r>
                <a:r>
                  <a:rPr lang="ru-RU" sz="1200" b="1" dirty="0"/>
                  <a:t>С</a:t>
                </a:r>
              </a:p>
            </p:txBody>
          </p:sp>
        </p:grpSp>
      </p:grpSp>
      <p:sp>
        <p:nvSpPr>
          <p:cNvPr id="26" name="Прямоугольник 25"/>
          <p:cNvSpPr/>
          <p:nvPr/>
        </p:nvSpPr>
        <p:spPr>
          <a:xfrm>
            <a:off x="142844" y="4214818"/>
            <a:ext cx="76438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Многолетнее растение с толстым одревесневающим, обычно не ветвящимся </a:t>
            </a:r>
            <a:r>
              <a:rPr lang="ru-RU" sz="1600" dirty="0" err="1" smtClean="0"/>
              <a:t>густооблиственным</a:t>
            </a:r>
            <a:r>
              <a:rPr lang="ru-RU" sz="1600" dirty="0" smtClean="0"/>
              <a:t> стволом. По мере роста старые листья отмирают и опадают, оставляя на стволе четкие следы. Листья длиной до 50 см, шириной 5 см. </a:t>
            </a:r>
          </a:p>
          <a:p>
            <a:r>
              <a:rPr lang="ru-RU" sz="1600" dirty="0" smtClean="0"/>
              <a:t>Драцена растет медленно и во взрослом состоянии достигает в высоту чуть более 1 м. Разведение драцены на окнах не представляет сложностей, следует избегать прямых солнечных . Чаще всего драцены размножают верхушечными черенками, отрезками стеблей и отводками. </a:t>
            </a:r>
          </a:p>
          <a:p>
            <a:r>
              <a:rPr lang="ru-RU" sz="1600" dirty="0" smtClean="0"/>
              <a:t>Лечебные </a:t>
            </a:r>
            <a:r>
              <a:rPr lang="ru-RU" sz="1600" dirty="0" smtClean="0"/>
              <a:t>свойства. Драцена поглощает из воздуха бензол, формальдегид и </a:t>
            </a:r>
            <a:r>
              <a:rPr lang="ru-RU" sz="1600" dirty="0" err="1" smtClean="0"/>
              <a:t>трихлорэтилен</a:t>
            </a:r>
            <a:r>
              <a:rPr lang="ru-RU" sz="1600" dirty="0" smtClean="0"/>
              <a:t>.</a:t>
            </a:r>
          </a:p>
          <a:p>
            <a:endParaRPr lang="ru-RU" sz="1600" dirty="0"/>
          </a:p>
        </p:txBody>
      </p:sp>
      <p:sp>
        <p:nvSpPr>
          <p:cNvPr id="89" name="Блок-схема: ручное управление 88"/>
          <p:cNvSpPr/>
          <p:nvPr/>
        </p:nvSpPr>
        <p:spPr bwMode="auto">
          <a:xfrm rot="5212044">
            <a:off x="1745415" y="3270881"/>
            <a:ext cx="271464" cy="318975"/>
          </a:xfrm>
          <a:prstGeom prst="flowChartManualOpe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90" name="Прямая соединительная линия 89"/>
          <p:cNvCxnSpPr/>
          <p:nvPr/>
        </p:nvCxnSpPr>
        <p:spPr bwMode="auto">
          <a:xfrm flipV="1">
            <a:off x="2071670" y="3286124"/>
            <a:ext cx="142876" cy="4921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 bwMode="auto">
          <a:xfrm flipV="1">
            <a:off x="2071670" y="3429000"/>
            <a:ext cx="192371" cy="837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 bwMode="auto">
          <a:xfrm>
            <a:off x="2143108" y="3571876"/>
            <a:ext cx="185795" cy="4356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3" name="Трапеция 92"/>
          <p:cNvSpPr/>
          <p:nvPr/>
        </p:nvSpPr>
        <p:spPr bwMode="auto">
          <a:xfrm rot="18300247">
            <a:off x="2581801" y="3072258"/>
            <a:ext cx="268113" cy="512989"/>
          </a:xfrm>
          <a:prstGeom prst="trapezoid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5" name="Прямоугольник 94"/>
          <p:cNvSpPr/>
          <p:nvPr/>
        </p:nvSpPr>
        <p:spPr bwMode="auto">
          <a:xfrm>
            <a:off x="2857488" y="3143248"/>
            <a:ext cx="571504" cy="6174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96" name="Прямоугольник 95"/>
          <p:cNvSpPr/>
          <p:nvPr/>
        </p:nvSpPr>
        <p:spPr bwMode="auto">
          <a:xfrm>
            <a:off x="2857488" y="3429000"/>
            <a:ext cx="571504" cy="285752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31" name="Овал 30"/>
          <p:cNvSpPr/>
          <p:nvPr/>
        </p:nvSpPr>
        <p:spPr bwMode="auto">
          <a:xfrm>
            <a:off x="3786182" y="3071810"/>
            <a:ext cx="747166" cy="68659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1031</Words>
  <PresentationFormat>Экран (4:3)</PresentationFormat>
  <Paragraphs>102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УСЛОВНЫЕ ОБОЗНАЧЕНИЯ</vt:lpstr>
      <vt:lpstr>САНСЕВИЕРИЯ (щучий хвост)</vt:lpstr>
      <vt:lpstr>ФИКУС каучуконосный</vt:lpstr>
      <vt:lpstr>ЭУХАРИС (амазонская лилия)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Gulnora</cp:lastModifiedBy>
  <cp:revision>54</cp:revision>
  <dcterms:modified xsi:type="dcterms:W3CDTF">2017-09-10T10:45:01Z</dcterms:modified>
</cp:coreProperties>
</file>