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90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53639" y="610136"/>
            <a:ext cx="3057248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?</a:t>
            </a:r>
            <a:endParaRPr lang="ru-RU" sz="40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969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Как же получилось, что </a:t>
            </a:r>
            <a:r>
              <a:rPr lang="ru-RU" sz="2400" b="1" dirty="0" smtClean="0"/>
              <a:t>негритянская </a:t>
            </a:r>
            <a:r>
              <a:rPr lang="ru-RU" sz="2400" b="1" dirty="0"/>
              <a:t>музыка становится интересной и популярной в стране, где процветала расовая нетерпимость?</a:t>
            </a:r>
            <a:endParaRPr lang="ru-RU" sz="2400" dirty="0"/>
          </a:p>
        </p:txBody>
      </p:sp>
      <p:pic>
        <p:nvPicPr>
          <p:cNvPr id="4" name="Picture 5" descr="kol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49174" y="2345287"/>
            <a:ext cx="4187460" cy="3394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7" descr="jamestown080_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36634" y="2345287"/>
            <a:ext cx="4608694" cy="339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42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62309"/>
            <a:ext cx="8915400" cy="554891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b="1" dirty="0"/>
              <a:t>Люди, хотевшие изменить свою жизнь освоить новые земли, отправляйся в Америку. Она сулила им свободу. На </a:t>
            </a:r>
            <a:r>
              <a:rPr lang="ru-RU" sz="2400" b="1" dirty="0" smtClean="0"/>
              <a:t>кораблях</a:t>
            </a:r>
            <a:r>
              <a:rPr lang="ru-RU" sz="2400" b="1" dirty="0"/>
              <a:t>, державших курс в Новый Свет, плыли люди разных нац2иональностей, звучала разная речь, а вместе с ней слышались и старинная шотландская баллада, и английские гимны, библейские псалмы, итальянские мадригалы, испанские романсы, французские менуэты. А в Америке запели о том же, что в Европе, возносили молитвы Господу, пели о любви, звучали колыбельные, погребальные, плясовые песни.</a:t>
            </a:r>
            <a:endParaRPr lang="ru-RU" sz="2400" dirty="0"/>
          </a:p>
          <a:p>
            <a:pPr lvl="0"/>
            <a:r>
              <a:rPr lang="ru-RU" sz="2400" b="1" dirty="0"/>
              <a:t>О своей невероятно тяжёлой жизни рабы негры рассказывали в свих песнях-молитвах – </a:t>
            </a:r>
            <a:r>
              <a:rPr lang="ru-RU" sz="2400" b="1" dirty="0" err="1"/>
              <a:t>спиричуэлсах</a:t>
            </a:r>
            <a:r>
              <a:rPr lang="ru-RU" sz="2400" b="1" dirty="0"/>
              <a:t>, обращаясь к Богу. Раб обращался к небу, подняв голову, полный чувства собственного достоинства.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09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6791" y="624110"/>
            <a:ext cx="4387821" cy="572493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Композиция картины очень проста. Мы видим африканского негра, который обращается к богу в трудный момент жизни. Взгляд его обращён внутрь себя. </a:t>
            </a:r>
            <a:br>
              <a:rPr lang="ru-RU" sz="1800" dirty="0" smtClean="0"/>
            </a:br>
            <a:r>
              <a:rPr lang="ru-RU" sz="1800" dirty="0" smtClean="0"/>
              <a:t>«Чисти меня, Господи, - светлыми слезами,</a:t>
            </a:r>
            <a:br>
              <a:rPr lang="ru-RU" sz="1800" dirty="0" smtClean="0"/>
            </a:br>
            <a:r>
              <a:rPr lang="ru-RU" sz="1800" dirty="0"/>
              <a:t>Чисти </a:t>
            </a:r>
            <a:r>
              <a:rPr lang="ru-RU" sz="1800" dirty="0" smtClean="0"/>
              <a:t>меня, Господи, - добрыми делами.</a:t>
            </a:r>
            <a:br>
              <a:rPr lang="ru-RU" sz="1800" dirty="0" smtClean="0"/>
            </a:br>
            <a:r>
              <a:rPr lang="ru-RU" sz="1800" dirty="0"/>
              <a:t>Чисти </a:t>
            </a:r>
            <a:r>
              <a:rPr lang="ru-RU" sz="1800" dirty="0" smtClean="0"/>
              <a:t>меня, Господи, -чисти днём и ночью»</a:t>
            </a:r>
            <a:br>
              <a:rPr lang="ru-RU" sz="1800" dirty="0" smtClean="0"/>
            </a:br>
            <a:r>
              <a:rPr lang="ru-RU" sz="1800" dirty="0" smtClean="0"/>
              <a:t>Фигура негра светится внутренним светом своей искренней молитвы. И свет всегда побеждает!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232" y="1301420"/>
            <a:ext cx="5636685" cy="42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62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86086"/>
            <a:ext cx="8911687" cy="1670517"/>
          </a:xfrm>
        </p:spPr>
        <p:txBody>
          <a:bodyPr>
            <a:noAutofit/>
          </a:bodyPr>
          <a:lstStyle/>
          <a:p>
            <a:pPr lvl="0"/>
            <a:r>
              <a:rPr lang="ru-RU" sz="2400" b="1" dirty="0"/>
              <a:t>(Звучит молитва </a:t>
            </a:r>
            <a:r>
              <a:rPr lang="ru-RU" sz="2400" b="1" dirty="0" err="1" smtClean="0"/>
              <a:t>спиричуэлс</a:t>
            </a:r>
            <a:r>
              <a:rPr lang="ru-RU" sz="2400" b="1" dirty="0" smtClean="0"/>
              <a:t> в исполнении </a:t>
            </a:r>
            <a:r>
              <a:rPr lang="ru-RU" sz="2400" b="1" dirty="0" err="1" smtClean="0"/>
              <a:t>Махелии</a:t>
            </a:r>
            <a:r>
              <a:rPr lang="ru-RU" sz="2400" b="1" dirty="0" smtClean="0"/>
              <a:t> Джексон)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u="sng" dirty="0"/>
              <a:t>О чём она?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u="sng" dirty="0"/>
              <a:t>Каков характер у музыки?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3657" y="2156603"/>
            <a:ext cx="5844705" cy="4383529"/>
          </a:xfrm>
        </p:spPr>
      </p:pic>
    </p:spTree>
    <p:extLst>
      <p:ext uri="{BB962C8B-B14F-4D97-AF65-F5344CB8AC3E}">
        <p14:creationId xmlns:p14="http://schemas.microsoft.com/office/powerpoint/2010/main" val="35690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76886"/>
          </a:xfrm>
        </p:spPr>
        <p:txBody>
          <a:bodyPr/>
          <a:lstStyle/>
          <a:p>
            <a:r>
              <a:rPr lang="ru-RU" dirty="0" smtClean="0"/>
              <a:t>Слушание «Блюз западной окраины»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00996"/>
            <a:ext cx="4001369" cy="4410226"/>
          </a:xfrm>
        </p:spPr>
        <p:txBody>
          <a:bodyPr>
            <a:normAutofit/>
          </a:bodyPr>
          <a:lstStyle/>
          <a:p>
            <a:pPr lvl="0"/>
            <a:r>
              <a:rPr lang="ru-RU" sz="2000" b="1" dirty="0"/>
              <a:t>«Блюз наполняет меня с головы до ног, я печален сегодня, я полон мрачных предчувствий, когда я еду на западную окраину, где меня ждёт так много страданий…» – об этом поёт </a:t>
            </a:r>
            <a:r>
              <a:rPr lang="ru-RU" sz="2000" b="1" dirty="0" smtClean="0"/>
              <a:t>Л </a:t>
            </a:r>
            <a:r>
              <a:rPr lang="ru-RU" sz="2000" b="1" dirty="0"/>
              <a:t>. </a:t>
            </a:r>
            <a:r>
              <a:rPr lang="ru-RU" sz="2000" b="1" dirty="0" err="1" smtClean="0"/>
              <a:t>Армстронг</a:t>
            </a:r>
            <a:endParaRPr lang="ru-RU" sz="2000" b="1" dirty="0" smtClean="0"/>
          </a:p>
          <a:p>
            <a:pPr lvl="0"/>
            <a:r>
              <a:rPr lang="ru-RU" sz="2000" b="1" dirty="0" smtClean="0"/>
              <a:t>Какие инструменты участвовали в импровизации мелодии?</a:t>
            </a:r>
          </a:p>
          <a:p>
            <a:pPr lvl="0"/>
            <a:endParaRPr lang="ru-RU" sz="2000" dirty="0"/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207" y="1500996"/>
            <a:ext cx="5080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Слушание «Регтайм кленового листа», музыка Скотта </a:t>
            </a:r>
            <a:r>
              <a:rPr lang="ru-RU" dirty="0" err="1" smtClean="0"/>
              <a:t>Джоплина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009955"/>
            <a:ext cx="3476596" cy="39012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 какой музыке можно отнести это произведение: К лёгкой или серьёзной?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5808" y="2009955"/>
            <a:ext cx="4356339" cy="435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9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1611"/>
          </a:xfrm>
        </p:spPr>
        <p:txBody>
          <a:bodyPr/>
          <a:lstStyle/>
          <a:p>
            <a:r>
              <a:rPr lang="ru-RU" dirty="0" smtClean="0"/>
              <a:t>Луи </a:t>
            </a:r>
            <a:r>
              <a:rPr lang="ru-RU" dirty="0" err="1" smtClean="0"/>
              <a:t>Армстронг</a:t>
            </a:r>
            <a:r>
              <a:rPr lang="ru-RU" dirty="0" smtClean="0"/>
              <a:t> – Король джаза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5894" y="1302955"/>
            <a:ext cx="7177178" cy="5382885"/>
          </a:xfrm>
        </p:spPr>
      </p:pic>
    </p:spTree>
    <p:extLst>
      <p:ext uri="{BB962C8B-B14F-4D97-AF65-F5344CB8AC3E}">
        <p14:creationId xmlns:p14="http://schemas.microsoft.com/office/powerpoint/2010/main" val="364374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078" y="1"/>
            <a:ext cx="9162043" cy="6871532"/>
          </a:xfrm>
        </p:spPr>
      </p:pic>
    </p:spTree>
    <p:extLst>
      <p:ext uri="{BB962C8B-B14F-4D97-AF65-F5344CB8AC3E}">
        <p14:creationId xmlns:p14="http://schemas.microsoft.com/office/powerpoint/2010/main" val="404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440" y="0"/>
            <a:ext cx="9030726" cy="6773047"/>
          </a:xfrm>
        </p:spPr>
      </p:pic>
    </p:spTree>
    <p:extLst>
      <p:ext uri="{BB962C8B-B14F-4D97-AF65-F5344CB8AC3E}">
        <p14:creationId xmlns:p14="http://schemas.microsoft.com/office/powerpoint/2010/main" val="107597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rpp.nashaucheba.ru/pars_docs/refs/73/72268/img1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9212" y="0"/>
            <a:ext cx="9453263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650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57360" y="3027680"/>
            <a:ext cx="2834640" cy="2397760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ХХ-</a:t>
            </a:r>
            <a:r>
              <a:rPr lang="ru-RU" sz="7200" b="1" dirty="0" err="1" smtClean="0"/>
              <a:t>го</a:t>
            </a:r>
            <a:r>
              <a:rPr lang="ru-RU" sz="7200" b="1" dirty="0" smtClean="0"/>
              <a:t> века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0561" y="4226560"/>
            <a:ext cx="2987040" cy="2336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Выполнила учитель музыки: Погорелая Татьяна Ивановна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14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6116"/>
          </a:xfrm>
        </p:spPr>
        <p:txBody>
          <a:bodyPr/>
          <a:lstStyle/>
          <a:p>
            <a:r>
              <a:rPr lang="ru-RU" dirty="0" smtClean="0"/>
              <a:t>Симфоджаз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1" y="1725283"/>
            <a:ext cx="2629769" cy="4185939"/>
          </a:xfrm>
        </p:spPr>
        <p:txBody>
          <a:bodyPr/>
          <a:lstStyle/>
          <a:p>
            <a:r>
              <a:rPr lang="ru-RU" dirty="0" smtClean="0"/>
              <a:t>Слушание «Первый концерт для фортепиано с оркестром» фрагмент</a:t>
            </a:r>
          </a:p>
          <a:p>
            <a:r>
              <a:rPr lang="ru-RU" dirty="0" smtClean="0"/>
              <a:t>В чём заключена драматургия?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377" y="1656270"/>
            <a:ext cx="6843623" cy="51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28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816" y="0"/>
            <a:ext cx="9309648" cy="6982237"/>
          </a:xfrm>
        </p:spPr>
      </p:pic>
    </p:spTree>
    <p:extLst>
      <p:ext uri="{BB962C8B-B14F-4D97-AF65-F5344CB8AC3E}">
        <p14:creationId xmlns:p14="http://schemas.microsoft.com/office/powerpoint/2010/main" val="718666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7875"/>
          </a:xfrm>
        </p:spPr>
        <p:txBody>
          <a:bodyPr/>
          <a:lstStyle/>
          <a:p>
            <a:r>
              <a:rPr lang="ru-RU" b="1" dirty="0" smtClean="0"/>
              <a:t>Джаз в </a:t>
            </a:r>
            <a:r>
              <a:rPr lang="ru-RU" b="1" dirty="0" err="1" smtClean="0"/>
              <a:t>Росии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42536"/>
            <a:ext cx="8915400" cy="4168686"/>
          </a:xfrm>
        </p:spPr>
        <p:txBody>
          <a:bodyPr/>
          <a:lstStyle/>
          <a:p>
            <a:pPr lvl="0"/>
            <a:r>
              <a:rPr lang="ru-RU" sz="3200" b="1" dirty="0"/>
              <a:t>История джаза в нашей стране связана с именем </a:t>
            </a:r>
            <a:r>
              <a:rPr lang="ru-RU" sz="3200" b="1" i="1" u="sng" dirty="0"/>
              <a:t>Леонида Утёсова . </a:t>
            </a:r>
            <a:endParaRPr lang="ru-RU" sz="3200" dirty="0"/>
          </a:p>
          <a:p>
            <a:pPr lvl="0"/>
            <a:r>
              <a:rPr lang="ru-RU" sz="3200" b="1" dirty="0"/>
              <a:t>В 1927 году был создан в Москве джаз-оркестр Александра </a:t>
            </a:r>
            <a:r>
              <a:rPr lang="ru-RU" sz="3200" b="1" dirty="0" err="1"/>
              <a:t>Цфасмана</a:t>
            </a:r>
            <a:r>
              <a:rPr lang="ru-RU" sz="3200" b="1" dirty="0"/>
              <a:t>. </a:t>
            </a:r>
            <a:endParaRPr lang="ru-RU" sz="3200" dirty="0"/>
          </a:p>
          <a:p>
            <a:pPr lvl="0"/>
            <a:r>
              <a:rPr lang="ru-RU" sz="3200" b="1" dirty="0"/>
              <a:t>Современные джазовые коллективы – </a:t>
            </a:r>
            <a:r>
              <a:rPr lang="ru-RU" sz="3200" b="1" u="sng" dirty="0"/>
              <a:t>«Ленинградский Диксиленд»,</a:t>
            </a:r>
            <a:r>
              <a:rPr lang="ru-RU" sz="3200" b="1" dirty="0"/>
              <a:t> «Каданс» Германа Лукьянова.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164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98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Леонид Осипович Утёсов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07698"/>
            <a:ext cx="9211724" cy="5451894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/>
              <a:t>Эстрадный </a:t>
            </a:r>
            <a:r>
              <a:rPr lang="ru-RU" sz="2400" b="1" dirty="0"/>
              <a:t>певец, актер театра и кино Утесов Леонид Осипович (настоящее имя Лазарь Иосифович </a:t>
            </a:r>
            <a:r>
              <a:rPr lang="ru-RU" sz="2400" b="1" dirty="0" err="1"/>
              <a:t>Вайсбейн</a:t>
            </a:r>
            <a:r>
              <a:rPr lang="ru-RU" sz="2400" b="1" dirty="0"/>
              <a:t>) родился 9 марта 1895 года в Одессе.</a:t>
            </a:r>
            <a:endParaRPr lang="ru-RU" sz="2400" dirty="0"/>
          </a:p>
          <a:p>
            <a:r>
              <a:rPr lang="ru-RU" sz="2400" b="1" dirty="0"/>
              <a:t>В 1928 году после поездки в Париж, где впервые услышал профессиональный джаз, собрал музыкантов и стал готовить джазовую программу. 8 марта 1929 года на сцене Малого оперного </a:t>
            </a:r>
            <a:r>
              <a:rPr lang="ru-RU" sz="2400" b="1" dirty="0" smtClean="0"/>
              <a:t>театра</a:t>
            </a:r>
            <a:br>
              <a:rPr lang="ru-RU" sz="2400" b="1" dirty="0" smtClean="0"/>
            </a:br>
            <a:r>
              <a:rPr lang="ru-RU" sz="2400" b="1" dirty="0" smtClean="0"/>
              <a:t>(г. Ленинград) </a:t>
            </a:r>
            <a:r>
              <a:rPr lang="ru-RU" sz="2400" b="1" dirty="0"/>
              <a:t>дебютировал театрализованный джаз Леонида Утесова с программой «</a:t>
            </a:r>
            <a:r>
              <a:rPr lang="ru-RU" sz="2400" b="1" dirty="0" err="1"/>
              <a:t>Теа</a:t>
            </a:r>
            <a:r>
              <a:rPr lang="ru-RU" sz="2400" b="1" dirty="0"/>
              <a:t>-джаз». Это был совершенно новый для эстрады того периода жанр. Утесов совмещал </a:t>
            </a:r>
            <a:r>
              <a:rPr lang="ru-RU" sz="2400" b="1" dirty="0" err="1"/>
              <a:t>дирижирование</a:t>
            </a:r>
            <a:r>
              <a:rPr lang="ru-RU" sz="2400" b="1" dirty="0"/>
              <a:t> с конферансом, танцами, пением, игрой на скрипке, чтением стихов. Разыгрывались разнообразные сценки между музыкантами и дирижером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048909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Слушание песни «У Чёрного моря» в исполнении </a:t>
            </a:r>
            <a:r>
              <a:rPr lang="ru-RU" dirty="0" err="1" smtClean="0"/>
              <a:t>Л.О.Утёсова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873" y="1905000"/>
            <a:ext cx="4880035" cy="488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2301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29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014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520593"/>
            <a:ext cx="8911687" cy="911392"/>
          </a:xfrm>
        </p:spPr>
        <p:txBody>
          <a:bodyPr/>
          <a:lstStyle/>
          <a:p>
            <a:r>
              <a:rPr lang="ru-RU" b="1" dirty="0" smtClean="0"/>
              <a:t>Ленинградский </a:t>
            </a:r>
            <a:r>
              <a:rPr lang="ru-RU" b="1" dirty="0"/>
              <a:t>Д</a:t>
            </a:r>
            <a:r>
              <a:rPr lang="ru-RU" b="1" dirty="0" smtClean="0"/>
              <a:t>иксиленд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7103" y="1314119"/>
            <a:ext cx="8082950" cy="541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90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«Каданс» – коллектив Германа Лукьянова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4521" y="1809463"/>
            <a:ext cx="7151298" cy="4827126"/>
          </a:xfrm>
        </p:spPr>
      </p:pic>
    </p:spTree>
    <p:extLst>
      <p:ext uri="{BB962C8B-B14F-4D97-AF65-F5344CB8AC3E}">
        <p14:creationId xmlns:p14="http://schemas.microsoft.com/office/powerpoint/2010/main" val="2786896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568015"/>
          </a:xfrm>
        </p:spPr>
        <p:txBody>
          <a:bodyPr>
            <a:normAutofit fontScale="90000"/>
          </a:bodyPr>
          <a:lstStyle/>
          <a:p>
            <a:r>
              <a:rPr lang="ru-RU" dirty="0"/>
              <a:t>Игорь Михайлович </a:t>
            </a:r>
            <a:r>
              <a:rPr lang="ru-RU" dirty="0" smtClean="0"/>
              <a:t>Бриль – известный композитор джазовой музыки, народный артист РФ.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5622" y="2192124"/>
            <a:ext cx="5926347" cy="4648116"/>
          </a:xfrm>
        </p:spPr>
      </p:pic>
    </p:spTree>
    <p:extLst>
      <p:ext uri="{BB962C8B-B14F-4D97-AF65-F5344CB8AC3E}">
        <p14:creationId xmlns:p14="http://schemas.microsoft.com/office/powerpoint/2010/main" val="30908370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1879" y="624109"/>
            <a:ext cx="4839419" cy="5215973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Чекасин</a:t>
            </a:r>
            <a:r>
              <a:rPr lang="ru-RU" sz="3200" dirty="0" smtClean="0"/>
              <a:t> Владимир Николаевич - </a:t>
            </a:r>
            <a:r>
              <a:rPr lang="ru-RU" sz="3200" dirty="0"/>
              <a:t>известный композитор джазовой </a:t>
            </a:r>
            <a:r>
              <a:rPr lang="ru-RU" sz="3200" dirty="0" smtClean="0"/>
              <a:t>музыки. Написал 60 альбомов с оригинальной музыкой.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0089" y="526210"/>
            <a:ext cx="4405943" cy="5874590"/>
          </a:xfrm>
        </p:spPr>
      </p:pic>
    </p:spTree>
    <p:extLst>
      <p:ext uri="{BB962C8B-B14F-4D97-AF65-F5344CB8AC3E}">
        <p14:creationId xmlns:p14="http://schemas.microsoft.com/office/powerpoint/2010/main" val="2778142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Цель урока: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Сформировать у учащихся представление о джазе как уникальном явлении культуры двадцатого столетия.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53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097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Лариса Долина – современная джазовая певица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653" y="1733909"/>
            <a:ext cx="7401464" cy="4936777"/>
          </a:xfrm>
        </p:spPr>
      </p:pic>
    </p:spTree>
    <p:extLst>
      <p:ext uri="{BB962C8B-B14F-4D97-AF65-F5344CB8AC3E}">
        <p14:creationId xmlns:p14="http://schemas.microsoft.com/office/powerpoint/2010/main" val="2378904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8260"/>
          </a:xfrm>
        </p:spPr>
        <p:txBody>
          <a:bodyPr/>
          <a:lstStyle/>
          <a:p>
            <a:r>
              <a:rPr lang="ru-RU" dirty="0" smtClean="0"/>
              <a:t>Сёстры </a:t>
            </a:r>
            <a:r>
              <a:rPr lang="ru-RU" dirty="0" err="1" smtClean="0"/>
              <a:t>Толмачёвы</a:t>
            </a:r>
            <a:r>
              <a:rPr lang="ru-RU" dirty="0" smtClean="0"/>
              <a:t> из г. Курска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524" y="1383101"/>
            <a:ext cx="6737238" cy="5233795"/>
          </a:xfrm>
        </p:spPr>
      </p:pic>
    </p:spTree>
    <p:extLst>
      <p:ext uri="{BB962C8B-B14F-4D97-AF65-F5344CB8AC3E}">
        <p14:creationId xmlns:p14="http://schemas.microsoft.com/office/powerpoint/2010/main" val="2726725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721611"/>
          </a:xfrm>
        </p:spPr>
        <p:txBody>
          <a:bodyPr>
            <a:normAutofit/>
          </a:bodyPr>
          <a:lstStyle/>
          <a:p>
            <a:r>
              <a:rPr lang="ru-RU" dirty="0" smtClean="0"/>
              <a:t>Ирина </a:t>
            </a:r>
            <a:r>
              <a:rPr lang="ru-RU" dirty="0" err="1" smtClean="0"/>
              <a:t>Отиева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389" y="1420355"/>
            <a:ext cx="6836125" cy="5127094"/>
          </a:xfrm>
        </p:spPr>
      </p:pic>
    </p:spTree>
    <p:extLst>
      <p:ext uri="{BB962C8B-B14F-4D97-AF65-F5344CB8AC3E}">
        <p14:creationId xmlns:p14="http://schemas.microsoft.com/office/powerpoint/2010/main" val="34960250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05442"/>
            <a:ext cx="8915400" cy="550578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Мы с вами прослушали ряд джазовых произведений</a:t>
            </a:r>
          </a:p>
          <a:p>
            <a:r>
              <a:rPr lang="ru-RU" dirty="0" smtClean="0"/>
              <a:t>Что вы можете сказать о джазе?</a:t>
            </a:r>
          </a:p>
          <a:p>
            <a:r>
              <a:rPr lang="ru-RU" dirty="0" smtClean="0"/>
              <a:t>Давайте подумаем, джаз музыка лёгкая или серьёзная?</a:t>
            </a:r>
          </a:p>
          <a:p>
            <a:r>
              <a:rPr lang="ru-RU" dirty="0" smtClean="0"/>
              <a:t>В чём особенности джазовой музыки?</a:t>
            </a:r>
          </a:p>
          <a:p>
            <a:r>
              <a:rPr lang="ru-RU" dirty="0" smtClean="0"/>
              <a:t>Назовите истоки джаза.</a:t>
            </a:r>
          </a:p>
          <a:p>
            <a:r>
              <a:rPr lang="ru-RU" dirty="0" smtClean="0"/>
              <a:t>Тесты к уроку.</a:t>
            </a:r>
          </a:p>
          <a:p>
            <a:r>
              <a:rPr lang="ru-RU" dirty="0" smtClean="0"/>
              <a:t>Домашнее задание. Подготовить сообщение о джазовом музыканте.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4355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00332"/>
            <a:ext cx="8915400" cy="54108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/>
              <a:t>До свидания!</a:t>
            </a:r>
          </a:p>
          <a:p>
            <a:pPr marL="0" indent="0" algn="ctr">
              <a:buNone/>
            </a:pPr>
            <a:r>
              <a:rPr lang="ru-RU" sz="6600" dirty="0" smtClean="0"/>
              <a:t> </a:t>
            </a:r>
          </a:p>
          <a:p>
            <a:pPr marL="0" indent="0" algn="ctr">
              <a:buNone/>
            </a:pPr>
            <a:r>
              <a:rPr lang="ru-RU" sz="6600" dirty="0" smtClean="0"/>
              <a:t>Спасибо за урок!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79211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джаз?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12498"/>
            <a:ext cx="8915400" cy="2170981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sz="2400" b="1" dirty="0" smtClean="0"/>
              <a:t>Луи </a:t>
            </a:r>
            <a:r>
              <a:rPr lang="ru-RU" altLang="ru-RU" sz="2400" b="1" dirty="0" err="1" smtClean="0"/>
              <a:t>Армстронг</a:t>
            </a:r>
            <a:r>
              <a:rPr lang="ru-RU" altLang="ru-RU" sz="2400" b="1" dirty="0" smtClean="0"/>
              <a:t> </a:t>
            </a:r>
            <a:r>
              <a:rPr lang="ru-RU" altLang="ru-RU" sz="2400" dirty="0" smtClean="0"/>
              <a:t>сказал: «</a:t>
            </a:r>
            <a:r>
              <a:rPr lang="ru-RU" altLang="ru-RU" sz="2400" b="1" dirty="0" smtClean="0"/>
              <a:t>Если вы, слушая эту музыку, не притоптываете ногой,  вам никогда не понять что такое джаз».</a:t>
            </a:r>
            <a:endParaRPr lang="ru-RU" altLang="ru-RU" sz="2400" dirty="0"/>
          </a:p>
          <a:p>
            <a:r>
              <a:rPr lang="ru-RU" sz="2400" dirty="0" smtClean="0"/>
              <a:t>Джаз (с английского): Энергичный, грубый, беспорядочный возник в результате сплава традиций европейской и афроамериканской музыки.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211" y="3683479"/>
            <a:ext cx="3878207" cy="29086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92" y="3680564"/>
            <a:ext cx="3930620" cy="291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1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 в котором появился впервые джаз – Новый Орлеан на юге США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475" y="1898378"/>
            <a:ext cx="7315200" cy="480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23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2984"/>
          </a:xfrm>
        </p:spPr>
        <p:txBody>
          <a:bodyPr/>
          <a:lstStyle/>
          <a:p>
            <a:r>
              <a:rPr lang="ru-RU" dirty="0" smtClean="0"/>
              <a:t>Улицы Нового Орлеана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5" y="1337094"/>
            <a:ext cx="3775590" cy="2527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356" y="1337093"/>
            <a:ext cx="4827931" cy="42096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3930019"/>
            <a:ext cx="2927981" cy="292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8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1611"/>
          </a:xfrm>
        </p:spPr>
        <p:txBody>
          <a:bodyPr/>
          <a:lstStyle/>
          <a:p>
            <a:r>
              <a:rPr lang="ru-RU" altLang="ru-RU" dirty="0"/>
              <a:t>ХАРАКТЕРНЫЕ ЧЕРТЫ ДЖАЗА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endParaRPr lang="ru-RU" altLang="ru-RU" dirty="0" smtClean="0"/>
          </a:p>
          <a:p>
            <a:pPr>
              <a:buNone/>
              <a:defRPr/>
            </a:pPr>
            <a:r>
              <a:rPr lang="ru-RU" altLang="ru-RU" sz="2400" dirty="0" smtClean="0"/>
              <a:t>-   Импровизация</a:t>
            </a:r>
            <a:endParaRPr lang="ru-RU" altLang="ru-RU" sz="2400" dirty="0"/>
          </a:p>
          <a:p>
            <a:pPr>
              <a:buFontTx/>
              <a:buChar char="-"/>
              <a:defRPr/>
            </a:pPr>
            <a:r>
              <a:rPr lang="ru-RU" altLang="ru-RU" sz="2400" dirty="0" smtClean="0"/>
              <a:t>Сложный </a:t>
            </a:r>
            <a:r>
              <a:rPr lang="ru-RU" altLang="ru-RU" sz="2400" dirty="0"/>
              <a:t>ритм, акценты</a:t>
            </a:r>
            <a:r>
              <a:rPr lang="ru-RU" altLang="ru-RU" sz="2400" dirty="0" smtClean="0"/>
              <a:t>.</a:t>
            </a:r>
          </a:p>
          <a:p>
            <a:pPr>
              <a:buFontTx/>
              <a:buChar char="-"/>
              <a:defRPr/>
            </a:pPr>
            <a:r>
              <a:rPr lang="ru-RU" altLang="ru-RU" sz="2400" dirty="0" smtClean="0"/>
              <a:t>Свинг </a:t>
            </a:r>
            <a:r>
              <a:rPr lang="ru-RU" altLang="ru-RU" sz="2400" dirty="0"/>
              <a:t>(качание)- причудливая манера джазовых музыкантов  «произносить» звуки как бы невпопад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2940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8528" y="422694"/>
            <a:ext cx="9046084" cy="5771072"/>
          </a:xfrm>
        </p:spPr>
        <p:txBody>
          <a:bodyPr>
            <a:normAutofit/>
          </a:bodyPr>
          <a:lstStyle/>
          <a:p>
            <a:r>
              <a:rPr lang="ru-RU" sz="3200" b="1" dirty="0"/>
              <a:t>Особенности джазовой музыки заключаются в сплаве элементов двух музыкальных культур в мелодии и гармонии можно узнать влияние «белой» (европейской) культуры, а вот сложная ритмическая структура, неустойчивая высота звука, грубоватый «нечистый» тембр звучания, манера полного безразличного погружения в музыку – это влияние африканской культуры.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8173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4743"/>
          </a:xfrm>
        </p:spPr>
        <p:txBody>
          <a:bodyPr/>
          <a:lstStyle/>
          <a:p>
            <a:r>
              <a:rPr lang="ru-RU" dirty="0" smtClean="0"/>
              <a:t>Истоки джаза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11215"/>
            <a:ext cx="8915400" cy="4600007"/>
          </a:xfrm>
        </p:spPr>
        <p:txBody>
          <a:bodyPr/>
          <a:lstStyle/>
          <a:p>
            <a:pPr lvl="0"/>
            <a:r>
              <a:rPr lang="ru-RU" sz="2000" b="1" dirty="0"/>
              <a:t>- СПИРИЧУЭЛСЫ– </a:t>
            </a:r>
            <a:r>
              <a:rPr lang="ru-RU" sz="2000" b="1" i="1" dirty="0"/>
              <a:t>песни североамериканских негров религиозного содержания, </a:t>
            </a:r>
            <a:r>
              <a:rPr lang="ru-RU" sz="2000" b="1" i="1" dirty="0" err="1"/>
              <a:t>госпелы</a:t>
            </a:r>
            <a:r>
              <a:rPr lang="ru-RU" sz="2000" b="1" i="1" dirty="0"/>
              <a:t> (</a:t>
            </a:r>
            <a:r>
              <a:rPr lang="ru-RU" sz="2000" b="1" i="1" dirty="0" err="1"/>
              <a:t>уорк-сонги</a:t>
            </a:r>
            <a:r>
              <a:rPr lang="ru-RU" sz="2000" b="1" i="1" dirty="0"/>
              <a:t> – трудовые песни).</a:t>
            </a:r>
            <a:endParaRPr lang="ru-RU" sz="2000" dirty="0"/>
          </a:p>
          <a:p>
            <a:r>
              <a:rPr lang="ru-RU" sz="2000" b="1" dirty="0"/>
              <a:t>- БЛЮЗЫ </a:t>
            </a:r>
            <a:r>
              <a:rPr lang="ru-RU" sz="2000" b="1" i="1" dirty="0"/>
              <a:t>(от сочетания двух слов: «</a:t>
            </a:r>
            <a:r>
              <a:rPr lang="ru-RU" sz="2000" b="1" i="1" dirty="0" err="1"/>
              <a:t>блу</a:t>
            </a:r>
            <a:r>
              <a:rPr lang="ru-RU" sz="2000" b="1" i="1" dirty="0"/>
              <a:t>», «</a:t>
            </a:r>
            <a:r>
              <a:rPr lang="ru-RU" sz="2000" b="1" i="1" dirty="0" err="1"/>
              <a:t>девл</a:t>
            </a:r>
            <a:r>
              <a:rPr lang="ru-RU" sz="2000" b="1" i="1" dirty="0"/>
              <a:t>» – меланхолия, хандра) – народная песня американских негров с грустным , печальным оттенком. Блюзы пелись обычно в сопровождении банджо или гитары</a:t>
            </a:r>
            <a:endParaRPr lang="ru-RU" sz="2000" dirty="0"/>
          </a:p>
          <a:p>
            <a:r>
              <a:rPr lang="ru-RU" sz="2000" b="1" dirty="0"/>
              <a:t>- РЕГТАЙМЫ </a:t>
            </a:r>
            <a:r>
              <a:rPr lang="ru-RU" sz="2000" b="1" i="1" dirty="0"/>
              <a:t>(рваный ритм) – танцевальная музыка особого склада – это попытка </a:t>
            </a:r>
            <a:r>
              <a:rPr lang="ru-RU" sz="2000" b="1" i="1" dirty="0" err="1"/>
              <a:t>негретянских</a:t>
            </a:r>
            <a:r>
              <a:rPr lang="ru-RU" sz="2000" b="1" i="1" dirty="0"/>
              <a:t> музыкантов использовать перекрёстные ритмы африканской музыки при исполнении полек, кадрилей и других танцев.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83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270</TotalTime>
  <Words>738</Words>
  <Application>Microsoft Office PowerPoint</Application>
  <PresentationFormat>Широкоэкранный</PresentationFormat>
  <Paragraphs>59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Century Gothic</vt:lpstr>
      <vt:lpstr>Wingdings 3</vt:lpstr>
      <vt:lpstr>Легкий дым</vt:lpstr>
      <vt:lpstr>Презентация PowerPoint</vt:lpstr>
      <vt:lpstr>ХХ-го века</vt:lpstr>
      <vt:lpstr>Цель урока:</vt:lpstr>
      <vt:lpstr>Что такое джаз?</vt:lpstr>
      <vt:lpstr>Город в котором появился впервые джаз – Новый Орлеан на юге США</vt:lpstr>
      <vt:lpstr>Улицы Нового Орлеана</vt:lpstr>
      <vt:lpstr>ХАРАКТЕРНЫЕ ЧЕРТЫ ДЖАЗА</vt:lpstr>
      <vt:lpstr>Презентация PowerPoint</vt:lpstr>
      <vt:lpstr>Истоки джаза</vt:lpstr>
      <vt:lpstr>Как же получилось, что негритянская музыка становится интересной и популярной в стране, где процветала расовая нетерпимость?</vt:lpstr>
      <vt:lpstr>Презентация PowerPoint</vt:lpstr>
      <vt:lpstr>Композиция картины очень проста. Мы видим африканского негра, который обращается к богу в трудный момент жизни. Взгляд его обращён внутрь себя.  «Чисти меня, Господи, - светлыми слезами, Чисти меня, Господи, - добрыми делами. Чисти меня, Господи, -чисти днём и ночью» Фигура негра светится внутренним светом своей искренней молитвы. И свет всегда побеждает! </vt:lpstr>
      <vt:lpstr>(Звучит молитва спиричуэлс в исполнении Махелии Джексон) О чём она? Каков характер у музыки? </vt:lpstr>
      <vt:lpstr>Слушание «Блюз западной окраины»</vt:lpstr>
      <vt:lpstr>Слушание «Регтайм кленового листа», музыка Скотта Джоплина</vt:lpstr>
      <vt:lpstr>Луи Армстронг – Король джаза</vt:lpstr>
      <vt:lpstr>Презентация PowerPoint</vt:lpstr>
      <vt:lpstr>Презентация PowerPoint</vt:lpstr>
      <vt:lpstr>Презентация PowerPoint</vt:lpstr>
      <vt:lpstr>Симфоджаз</vt:lpstr>
      <vt:lpstr>Презентация PowerPoint</vt:lpstr>
      <vt:lpstr>Джаз в Росии</vt:lpstr>
      <vt:lpstr>Леонид Осипович Утёсов </vt:lpstr>
      <vt:lpstr>Слушание песни «У Чёрного моря» в исполнении Л.О.Утёсова</vt:lpstr>
      <vt:lpstr>Презентация PowerPoint</vt:lpstr>
      <vt:lpstr>Ленинградский Диксиленд</vt:lpstr>
      <vt:lpstr>«Каданс» – коллектив Германа Лукьянова</vt:lpstr>
      <vt:lpstr>Игорь Михайлович Бриль – известный композитор джазовой музыки, народный артист РФ.</vt:lpstr>
      <vt:lpstr>Чекасин Владимир Николаевич - известный композитор джазовой музыки. Написал 60 альбомов с оригинальной музыкой.</vt:lpstr>
      <vt:lpstr>Лариса Долина – современная джазовая певица</vt:lpstr>
      <vt:lpstr>Сёстры Толмачёвы из г. Курска</vt:lpstr>
      <vt:lpstr>Ирина Отиева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19</cp:revision>
  <dcterms:created xsi:type="dcterms:W3CDTF">2017-12-02T19:30:33Z</dcterms:created>
  <dcterms:modified xsi:type="dcterms:W3CDTF">2018-08-11T19:41:44Z</dcterms:modified>
</cp:coreProperties>
</file>