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1" r:id="rId3"/>
    <p:sldId id="262" r:id="rId4"/>
    <p:sldId id="263" r:id="rId5"/>
    <p:sldId id="258" r:id="rId6"/>
    <p:sldId id="260" r:id="rId7"/>
    <p:sldId id="264" r:id="rId8"/>
    <p:sldId id="282" r:id="rId9"/>
    <p:sldId id="265" r:id="rId10"/>
    <p:sldId id="266" r:id="rId11"/>
    <p:sldId id="283" r:id="rId12"/>
    <p:sldId id="284" r:id="rId13"/>
    <p:sldId id="285" r:id="rId14"/>
    <p:sldId id="286" r:id="rId15"/>
    <p:sldId id="287" r:id="rId16"/>
    <p:sldId id="288" r:id="rId17"/>
    <p:sldId id="278" r:id="rId18"/>
    <p:sldId id="289" r:id="rId19"/>
    <p:sldId id="267" r:id="rId20"/>
    <p:sldId id="279" r:id="rId21"/>
    <p:sldId id="269" r:id="rId22"/>
    <p:sldId id="268" r:id="rId23"/>
    <p:sldId id="270" r:id="rId24"/>
    <p:sldId id="281" r:id="rId25"/>
    <p:sldId id="272" r:id="rId26"/>
    <p:sldId id="274" r:id="rId27"/>
    <p:sldId id="275" r:id="rId28"/>
    <p:sldId id="276" r:id="rId29"/>
    <p:sldId id="277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DFFF"/>
    <a:srgbClr val="FFFF00"/>
    <a:srgbClr val="33C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9764" autoAdjust="0"/>
    <p:restoredTop sz="94660"/>
  </p:normalViewPr>
  <p:slideViewPr>
    <p:cSldViewPr>
      <p:cViewPr>
        <p:scale>
          <a:sx n="90" d="100"/>
          <a:sy n="90" d="100"/>
        </p:scale>
        <p:origin x="-438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11.08.2018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11.08.2018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11.08.2018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11.08.2018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11.08.2018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11.08.2018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11.08.2018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11.08.2018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11.08.2018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11.08.2018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11.08.2018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653380" y="262741"/>
            <a:ext cx="8239099" cy="633251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rgbClr val="85D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09" name="Rectangle 1"/>
          <p:cNvSpPr>
            <a:spLocks noChangeArrowheads="1"/>
          </p:cNvSpPr>
          <p:nvPr userDrawn="1"/>
        </p:nvSpPr>
        <p:spPr bwMode="auto">
          <a:xfrm>
            <a:off x="21200" y="6619885"/>
            <a:ext cx="109517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7" name="Picture 2" descr="http://img-fotki.yandex.ru/get/6709/16969765.141/0_74c93_8f7b4ea4_M.png"/>
          <p:cNvPicPr>
            <a:picLocks noChangeAspect="1" noChangeArrowheads="1"/>
          </p:cNvPicPr>
          <p:nvPr userDrawn="1"/>
        </p:nvPicPr>
        <p:blipFill>
          <a:blip r:embed="rId14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213247"/>
            <a:ext cx="1656184" cy="15788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img-fotki.yandex.ru/get/30086/200418627.15e/0_16ef74_4acbfbc4_orig.png"/>
          <p:cNvPicPr>
            <a:picLocks noChangeAspect="1" noChangeArrowheads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97923" y="1047750"/>
            <a:ext cx="848375" cy="476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115616" y="332656"/>
            <a:ext cx="7742664" cy="5091668"/>
            <a:chOff x="1115616" y="2146448"/>
            <a:chExt cx="7165477" cy="3675163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2146448"/>
              <a:ext cx="7165477" cy="73310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582096" y="2978053"/>
              <a:ext cx="5689695" cy="28435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40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Формирование 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40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духовно- </a:t>
              </a:r>
              <a:r>
                <a:rPr lang="ru-RU" sz="4000" b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нравственных  основ  </a:t>
              </a:r>
              <a:r>
                <a:rPr lang="ru-RU" sz="40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у </a:t>
              </a:r>
              <a:r>
                <a:rPr lang="ru-RU" sz="4000" b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детей </a:t>
              </a:r>
              <a:endPara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40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дошкольного </a:t>
              </a:r>
              <a:r>
                <a:rPr lang="ru-RU" sz="4000" b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возраста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Автор </a:t>
              </a:r>
              <a:r>
                <a:rPr lang="ru-RU" sz="1600" b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: </a:t>
              </a:r>
              <a:r>
                <a:rPr lang="ru-RU" sz="1600" b="1" dirty="0" err="1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Шепенева</a:t>
              </a:r>
              <a:r>
                <a:rPr lang="ru-RU" sz="16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Елена Васильевна, 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b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6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 старший воспитатель, 2017г.</a:t>
              </a:r>
              <a:endPara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1691680" y="332656"/>
            <a:ext cx="73448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</a:t>
            </a:r>
            <a:b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 детский сад «Планета детства»</a:t>
            </a:r>
            <a:b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Тамбовская  область Тамбовский  район 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р.п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Новая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Ляда</a:t>
            </a:r>
            <a:b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556792"/>
            <a:ext cx="67687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</a:pPr>
            <a:r>
              <a:rPr lang="ru-RU" alt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Педагоги нашего детского сада </a:t>
            </a:r>
            <a:r>
              <a:rPr lang="ru-RU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делают  </a:t>
            </a:r>
            <a:r>
              <a:rPr lang="ru-RU" alt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первые шаги в </a:t>
            </a:r>
            <a:r>
              <a:rPr lang="ru-RU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духовно – нравственном  воспитании детей дошкольного возраста. </a:t>
            </a:r>
            <a:r>
              <a:rPr lang="ru-RU" alt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 не менее, мы хотим поделиться своим небольшим опытом</a:t>
            </a:r>
            <a:r>
              <a:rPr lang="ru-RU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Arial" charset="0"/>
              <a:buNone/>
            </a:pPr>
            <a:endParaRPr lang="ru-RU" alt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Очень актуально сегодня звучат слова Н.А. Добролюбова: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«Разумное воспитание требует, чтобы уже в самом раннем возрасте, еще прежде, чем дети станут хорошо сознавать себя, внушалось им стремление ко всему доброму, истинному. Прекрасному и благородному, они как бы инстинктивно должны в это время привыкать к нравственной жизни. Когда в людях, привыкших таким образом делать хорошее, раскроется впоследствии самосознание, и они будут исполнять свой долг, как образованные люди, по собственному убеждению, по любви, по свободному расположению, все же и в этом случае, ранние привычки будут служить основанием, на котором зиждется жизненное знание нравственности и благородства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». </a:t>
            </a:r>
          </a:p>
          <a:p>
            <a:pPr algn="just">
              <a:buFont typeface="Arial" charset="0"/>
              <a:buNone/>
            </a:pPr>
            <a:endParaRPr lang="ru-RU" alt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</a:pPr>
            <a:endParaRPr lang="ru-RU" alt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</a:pPr>
            <a:endParaRPr lang="ru-RU" alt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476673"/>
            <a:ext cx="69127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ОПЫТА РАБОТЫ ПЕДАГОГИЧЕСКОГО КОЛЛЕКТИВА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4257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332657"/>
            <a:ext cx="64807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ДЕНЬ ВЕЛИКОЙ ПОБЕДЫ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855877"/>
            <a:ext cx="69847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     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преддверии празднования Дня Победы в нашем детском саду прошла литературно-музыкальная программа «Это нужно живым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оспитанники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исполнили песни военных лет, танцевали, читали стихи о войне, продемонстрировали игру «На привале», концерт завершился праздничным салютом над детским садом.</a:t>
            </a:r>
          </a:p>
        </p:txBody>
      </p:sp>
      <p:pic>
        <p:nvPicPr>
          <p:cNvPr id="4" name="Рисунок 3" descr="C:\Users\ДС\Desktop\Семинар ДНВ 17\День Победы\12..JPG"/>
          <p:cNvPicPr/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6" y="3000372"/>
            <a:ext cx="2826060" cy="1761338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  <p:pic>
        <p:nvPicPr>
          <p:cNvPr id="6" name="Рисунок 5" descr="C:\Users\ДС\Desktop\Семинар ДНВ 17\День Победы\7..JPG"/>
          <p:cNvPicPr/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42" y="4000504"/>
            <a:ext cx="2520280" cy="1728193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271151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260649"/>
            <a:ext cx="50943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ДЕНЬ ПАМЯТИ И СКОРБИ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836712"/>
            <a:ext cx="76328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МАДОУ детский сад «Планета детства» поддержал акцию «Свеча памяти», почтил память героев, которые отдали свои жизни за наше светлое настоящее и будущее. С воспитанниками старших групп была проведена беседа о самой кровопролитной в мировой истории войне, которая продолжалась 1418 дней и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ночей.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ДС\Desktop\Семинар ДНВ 17\День памяти и скорби\3.JPG"/>
          <p:cNvPicPr/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28" y="2643182"/>
            <a:ext cx="2581066" cy="1656183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  <p:pic>
        <p:nvPicPr>
          <p:cNvPr id="5" name="Рисунок 4" descr="C:\Users\ДС\Desktop\Семинар ДНВ 17\День памяти и скорби\2.JPG"/>
          <p:cNvPicPr/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2" y="3500438"/>
            <a:ext cx="3208660" cy="2152723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277825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88641"/>
            <a:ext cx="61926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ПРАЗДНИК СВЯТОЙ ТРОИЦЫ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620688"/>
            <a:ext cx="77768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Благодаря 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Празднику  Святой Троицы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мы в нашем детском саду знакомим наших воспитанников с обычаями празднования Троицы, воспитывая тем самым любовь к русской народной культуре, ее традициям, уважение друг к другу, заботу о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нашей природе -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матушки. </a:t>
            </a:r>
          </a:p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русская красавица – березка стала главной героиней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праздника. 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ДС\Desktop\Семинар ДНВ 17\Троица\4.JPG"/>
          <p:cNvPicPr/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6" y="3929066"/>
            <a:ext cx="2778128" cy="204787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5" name="Рисунок 4" descr="C:\Users\ДС\Desktop\Семинар ДНВ 17\Троица\3.JPG"/>
          <p:cNvPicPr/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04" y="2714620"/>
            <a:ext cx="2736304" cy="2326555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297870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332656"/>
            <a:ext cx="69127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ДЕНЬ СЕМЬИ, ЛЮБВИ И ВЕРНОСТИ  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692697"/>
            <a:ext cx="727280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нашем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дошкольном учреждении  этот день не остался без внимания. Педагоги и воспитанники подготовили выставку детских рисунков «Я и моя семья».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этот день для наших воспитанников педагогические сотрудники устраивали конкурсы, викторины, соревнования, демонстрировали сценки, в которых участники вживались  в роли  будущих мам и пап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ДС\Desktop\Семинар ДНВ 17\День семьи\1..JPG"/>
          <p:cNvPicPr/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2092" y="2704186"/>
            <a:ext cx="2675957" cy="1752600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  <p:pic>
        <p:nvPicPr>
          <p:cNvPr id="5" name="Рисунок 4" descr="C:\Users\ДС\Desktop\Семинар ДНВ 17\День семьи\3..JPG"/>
          <p:cNvPicPr/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0205" y="2612054"/>
            <a:ext cx="2539990" cy="1936863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  <p:pic>
        <p:nvPicPr>
          <p:cNvPr id="6" name="Рисунок 5" descr="C:\Users\ДС\Desktop\Семинар ДНВ 17\День семьи\6..JPG"/>
          <p:cNvPicPr/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0205" y="4751740"/>
            <a:ext cx="2592288" cy="1785077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31650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260649"/>
            <a:ext cx="62646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ПРАЗДНИК  «ЯБЛОЧНЫЙ СПАС»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783869"/>
            <a:ext cx="7200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духовно- нравственного воспитания  в  дошкольном учреждении прошел народный  праздник «Славный урожай» с элементами фольклора.  Воспитанники познакомились с русскими традициями, посвященные сбору и заготовки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урожая. В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фойе детского сада как всегда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была организована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рисунков «Наш урожай».  </a:t>
            </a:r>
          </a:p>
        </p:txBody>
      </p:sp>
      <p:pic>
        <p:nvPicPr>
          <p:cNvPr id="4" name="Рисунок 3" descr="C:\Users\ДС\Desktop\Семинар ДНВ 17\Яблочный Спас\1.JPG"/>
          <p:cNvPicPr/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68" y="2500306"/>
            <a:ext cx="2481712" cy="1757645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  <p:pic>
        <p:nvPicPr>
          <p:cNvPr id="5" name="Рисунок 4" descr="C:\Users\ДС\Desktop\Семинар ДНВ 17\Яблочный Спас\4.JPG"/>
          <p:cNvPicPr/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18" y="4500570"/>
            <a:ext cx="2448272" cy="1657350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  <p:pic>
        <p:nvPicPr>
          <p:cNvPr id="6" name="Рисунок 5" descr="C:\Users\ДС\Desktop\Семинар ДНВ 17\Яблочный Спас\8.JPG"/>
          <p:cNvPicPr/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4" y="4572008"/>
            <a:ext cx="2376264" cy="1657350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338971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332656"/>
            <a:ext cx="6696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ДЕНЬ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НАРОДНОГО ЕДИНСТВА 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764704"/>
            <a:ext cx="77048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Народного Единства— это важный праздник для нашего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народа.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 и воспитанники старших групп подготовили досуг, посвященный Дню Народного Единства. Воспитанники читали стихи и пели песни о Родине, состязались в силе и ловкости. 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Наша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научить детей с уважением относиться к истории нашей страны, знать своих героев. </a:t>
            </a:r>
          </a:p>
        </p:txBody>
      </p:sp>
      <p:pic>
        <p:nvPicPr>
          <p:cNvPr id="4" name="Рисунок 3" descr="C:\Users\ДС\Desktop\Семинар ДНВ 17\День народного единства\1.JPG"/>
          <p:cNvPicPr/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212976"/>
            <a:ext cx="3240360" cy="2520280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  <p:pic>
        <p:nvPicPr>
          <p:cNvPr id="5" name="Рисунок 4" descr="C:\Users\ДС\Desktop\Семинар ДНВ 17\День народного единства\3.JPG"/>
          <p:cNvPicPr/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212976"/>
            <a:ext cx="3096344" cy="2520280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113125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476673"/>
            <a:ext cx="7416824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ФОТОКОНКУРС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 СЕМЬЯ - ЗЕРКАЛО ДУШИ 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ноябре 2016 г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«Межрегиональный центр возрождения духовно-нравственного наследия «Преображение»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проводил заочный  региональный фотоконкурс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«Семья – зеркало души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целях выполнения плана мероприятий по реализации проекта «Возрождение духовно-нравственного наследия в условиях открытой социально-образовательной среды» на 2016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год. Наши педагоги приняли участие в номинациях «Три, четыре, пять» (Сафонова О.В.), «Наша дружная семья- праздник дома удался»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(Селедкина Н.В.), «Материнство - это звучит гордо!» (Рябова Е.А.)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User\Desktop\Семинар ДНВ 17\Конкурс Семья -зеркало души 16\семья Синько.jpg"/>
          <p:cNvPicPr/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789040"/>
            <a:ext cx="2020186" cy="2985874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  <p:pic>
        <p:nvPicPr>
          <p:cNvPr id="4" name="Рисунок 3" descr="C:\Users\User\Desktop\Семинар ДНВ 17\Конкурс Семья -зеркало души 16\большая семья Колесниковых.jpg"/>
          <p:cNvPicPr/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179299"/>
            <a:ext cx="3314700" cy="2205355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  <p:pic>
        <p:nvPicPr>
          <p:cNvPr id="5" name="Рисунок 4" descr="C:\Users\User\Desktop\Семинар ДНВ 17\Конкурс Семья -зеркало души 16\1.jpeg"/>
          <p:cNvPicPr/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894291"/>
            <a:ext cx="2016224" cy="2880623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339272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548681"/>
            <a:ext cx="56166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ФОТОКОНКУРС 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 СЕМЬЯ - ЗЕРКАЛО ДУШИ  </a:t>
            </a:r>
          </a:p>
        </p:txBody>
      </p:sp>
      <p:pic>
        <p:nvPicPr>
          <p:cNvPr id="3" name="Рисунок 2" descr="C:\Users\ДС\Desktop\сертификаты\2 место Колесникова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844824"/>
            <a:ext cx="2736304" cy="4104456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  <p:pic>
        <p:nvPicPr>
          <p:cNvPr id="4" name="Рисунок 3" descr="C:\Users\ДС\Desktop\сертификаты\Слайд23.JPG"/>
          <p:cNvPicPr/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359" y="1700808"/>
            <a:ext cx="2905125" cy="2016224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  <p:pic>
        <p:nvPicPr>
          <p:cNvPr id="5" name="Рисунок 4" descr="C:\Users\ДС\Desktop\сертификаты\Слайд24.JPG"/>
          <p:cNvPicPr/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219" y="4077072"/>
            <a:ext cx="2905125" cy="2178685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24171114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332657"/>
            <a:ext cx="756084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АКЦИЯ « ПОМОГИТЕ ПЕРНАТЫМ ДРУЗЬЯМ »</a:t>
            </a:r>
          </a:p>
          <a:p>
            <a:pPr algn="ctr"/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ноябре 2016 года все возрастные группы приняли участие  в смотре- конкурсе « Помогите пернатым друзьям»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ДС\Desktop\Семинар ДНВ 17\фото кормушки\20170113_090013.jpg"/>
          <p:cNvPicPr/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794" y="2500306"/>
            <a:ext cx="2788805" cy="1827551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  <p:pic>
        <p:nvPicPr>
          <p:cNvPr id="7" name="Рисунок 6" descr="C:\Users\ДС\Desktop\Семинар ДНВ 17\фото кормушки\20170113_090437.jpg"/>
          <p:cNvPicPr/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4" y="4572008"/>
            <a:ext cx="3166745" cy="1781175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245484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620688"/>
            <a:ext cx="62646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ДОШКОЛЬНЫЙ ВОЗРАСТ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2551837"/>
            <a:ext cx="633670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ошкольный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 – важнейший период становления личности, когда закладываются предпосылки гражданских качеств, формируются ответственность и способность ребенка к уважению и пониманию других людей</a:t>
            </a:r>
          </a:p>
        </p:txBody>
      </p:sp>
      <p:pic>
        <p:nvPicPr>
          <p:cNvPr id="1026" name="Picture 2" descr="D:\Мои документы\Фотографии детский сад\Сюжетно-ролевые игры\P309014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461267"/>
            <a:ext cx="3731640" cy="2798730"/>
          </a:xfrm>
          <a:prstGeom prst="rect">
            <a:avLst/>
          </a:prstGeom>
          <a:noFill/>
          <a:ln w="28575">
            <a:solidFill>
              <a:srgbClr val="00206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730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362761"/>
            <a:ext cx="741682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ДЕНЬ МАТЕРИ 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«МОЯ ЛЮБИМАЯ МАМОЧКА»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Дошкольники очень 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любят поздравлять своих мам. 25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ноября 2016г.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нашем детском саду  был проведен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праздник,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посвященный Дню Матери. На праздник были приглашены мамы  воспитанников.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данного праздника —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поддержать семейные  традиции и закрепить  семейные устои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/>
              <a:t>          </a:t>
            </a:r>
            <a:endParaRPr lang="ru-RU" dirty="0"/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</p:txBody>
      </p:sp>
      <p:pic>
        <p:nvPicPr>
          <p:cNvPr id="3" name="Рисунок 2" descr="C:\Users\User\Desktop\Семинар ДНВ 17\день Матери\5.jpg"/>
          <p:cNvPicPr/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8" y="4572008"/>
            <a:ext cx="2785890" cy="1584177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  <p:pic>
        <p:nvPicPr>
          <p:cNvPr id="5" name="Рисунок 4" descr="C:\Users\User\Desktop\Семинар ДНВ 17\день Матери\8.jpg"/>
          <p:cNvPicPr/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70" y="2786058"/>
            <a:ext cx="2520280" cy="1719139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95194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48680"/>
            <a:ext cx="8064896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МУНИЦИПАЛЬНЫЙ  КОНКУРС ЧТЕЦОВ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Шестого  декабря 2016г. на базе МАДОУ детского сада «Маленькая страна » проходил  муниципальный  конкурс чтецов среди воспитанников муниципальных дошкольных образовательных учреждений Тамбовского района. Воспитанница   МАДОУ детского сада «Планета детства» Михайлова Любовь прочитала стихотворение 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Л.А.Фетисова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«Ангел мой, хранитель мой…»  и заняла почетное  3 место  в номинации «Моя семья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alt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User\Desktop\Семинар ДНВ 17\конкурс чтецов\1.JPG"/>
          <p:cNvPicPr/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717032"/>
            <a:ext cx="3096344" cy="2016224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  <p:pic>
        <p:nvPicPr>
          <p:cNvPr id="4" name="Рисунок 3" descr="C:\Users\User\Desktop\Семинар ДНВ 17\конкурс чтецов\_DSC06442.JPG"/>
          <p:cNvPicPr/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508813"/>
            <a:ext cx="2190750" cy="2921000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138681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332657"/>
            <a:ext cx="7056784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АКЦИЯ «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ПОМОГИ ДЕТЯМ С ОВЗ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just"/>
            <a:endParaRPr lang="ru-RU" alt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22 декабря 2016 </a:t>
            </a:r>
            <a:r>
              <a:rPr lang="ru-RU" alt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года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студия спортивно-бального танца «Визави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принимала участие в Новогоднем утреннике «Веселые снежинки» для детей, имеющих ограниченные возможности здоровья.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Благодарность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  коллектива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участие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заведующий 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студия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спортивно-бального танца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Визави» были отмечены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благодарностью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  ТОГБОУ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Центра лечебной педагогики и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дифференцированного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обучения» </a:t>
            </a:r>
          </a:p>
          <a:p>
            <a:pPr algn="just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User\Desktop\Семинар ДНВ 17\центр Детей с ОВЗ\Рисунок (235) (1).jpg"/>
          <p:cNvPicPr/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204864"/>
            <a:ext cx="2854804" cy="3744416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  <p:pic>
        <p:nvPicPr>
          <p:cNvPr id="4" name="Рисунок 3" descr="C:\Users\ДС\Desktop\Семинар ДНВ 17\фото  концерт с ОВЗ\RSQXadGdXIk.jpg"/>
          <p:cNvPicPr/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437112"/>
            <a:ext cx="2736304" cy="1979532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24459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548681"/>
            <a:ext cx="76328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КОНКУРС 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 ВСТРЕЧАЕМ РОЖДЕСТВО»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980728"/>
            <a:ext cx="69127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январе  2017 </a:t>
            </a:r>
            <a:r>
              <a:rPr lang="ru-RU" alt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года все возрастные группы приняли участие  в </a:t>
            </a:r>
            <a:r>
              <a:rPr lang="ru-RU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смотре - </a:t>
            </a:r>
            <a:r>
              <a:rPr lang="ru-RU" alt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конкурсе </a:t>
            </a:r>
            <a:r>
              <a:rPr lang="ru-RU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«Встречаем Рождество». Данный конкурс  состоял из номинаций: «Рождественский венок», «Рождественский сапожок», «Рождественская открытка», «Рождественский вертеп», «Рождественская </a:t>
            </a:r>
            <a:r>
              <a:rPr lang="ru-RU" alt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вытыканка</a:t>
            </a:r>
            <a:r>
              <a:rPr lang="ru-RU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algn="ctr"/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User\Desktop\Семинар ДНВ 17\выставка Рождество\IMG_20161228_133709.jpg"/>
          <p:cNvPicPr/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6" y="3000372"/>
            <a:ext cx="3096344" cy="2628292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  <p:pic>
        <p:nvPicPr>
          <p:cNvPr id="5" name="Рисунок 4" descr="C:\Users\User\Desktop\Семинар ДНВ 17\выставка Рождество\IMG_20161228_133910.jpg"/>
          <p:cNvPicPr/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816932"/>
            <a:ext cx="3744416" cy="2736304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221019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332656"/>
            <a:ext cx="66247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НОМИНАЦИЯ  «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РОЖДЕСТВЕНСКИЙ  ВЕРТЕП»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User\Desktop\Семинар ДНВ 17\выставка Рождество\IMG_20161228_134144.jpg"/>
          <p:cNvPicPr/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66" y="1571612"/>
            <a:ext cx="3258381" cy="2376264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  <p:pic>
        <p:nvPicPr>
          <p:cNvPr id="6" name="Рисунок 5" descr="C:\Users\User\Desktop\Семинар ДНВ 17\выставка Рождество\IMG_20161228_133945.jpg"/>
          <p:cNvPicPr/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8" y="4000504"/>
            <a:ext cx="3240359" cy="2325868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287163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404665"/>
            <a:ext cx="75608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НОМИНАЦИЯ  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«РОЖДЕСТВЕНСКИЕ ВЫТЫКАНКИ»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User\Desktop\Семинар ДНВ 17\вытынанки\IMG_20161227_165014.jpg"/>
          <p:cNvPicPr/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6" y="1928802"/>
            <a:ext cx="2334766" cy="3242818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  <p:pic>
        <p:nvPicPr>
          <p:cNvPr id="8" name="Рисунок 7" descr="C:\Users\User\Desktop\Семинар ДНВ 17\вытынанки\IMG_20161227_164841.jpg"/>
          <p:cNvPicPr/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32" y="1857365"/>
            <a:ext cx="2301406" cy="3286148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383648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88640"/>
            <a:ext cx="57606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СОЦИАЛЬНОЕ ПАРТНЕРСТВО 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711860"/>
            <a:ext cx="72728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нашем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дошкольном учреждении 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нарабатывается   система взаимодействия с объектами социального окружения, которая способствует наиболее оптимальному развитию творческих способностей детей и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взрослых. Это творческое объединение «Артист», «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Тамбовконцерт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 студенческий театр «Вздор», Тамбовский молодежный театр.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ДС\Desktop\Семинар ДНВ 17\Концерт День победы\S1190035.JPG"/>
          <p:cNvPicPr/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794" y="2786058"/>
            <a:ext cx="2520280" cy="1758071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  <p:pic>
        <p:nvPicPr>
          <p:cNvPr id="6" name="Рисунок 5" descr="C:\Users\ДС\Desktop\Семинар ДНВ 17\Тамбовский молодежный театр\P4280150.JPG"/>
          <p:cNvPicPr/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6" y="4572008"/>
            <a:ext cx="2476500" cy="1857375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289251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476672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МИР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ТЕПЛА И ДОБРОТЫ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1196752"/>
            <a:ext cx="6984776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«…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Духовно – нравственное воспитание , утверждение идеалов добра, милосердия и справедливости,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является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важнейшей миссией не только религиозной организации, но и общества в целом. Такие ценности во все времена скрепляли наше Отечество, формировали моральные традиции и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моральные устои»                                                                             </a:t>
            </a:r>
          </a:p>
          <a:p>
            <a:pPr algn="just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В.В. Путин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i="1" dirty="0">
              <a:solidFill>
                <a:srgbClr val="002060"/>
              </a:solidFill>
            </a:endParaRPr>
          </a:p>
          <a:p>
            <a:endParaRPr lang="ru-RU" i="1" dirty="0" smtClean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 descr="C:\Users\ДС\Desktop\IMG_20170119_150554.jpg"/>
          <p:cNvPicPr/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005064"/>
            <a:ext cx="3168352" cy="2098520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77428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548680"/>
            <a:ext cx="55446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ИНФОРМАЦИОННЫЕ ИСТОЧНИКИ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918012"/>
            <a:ext cx="68407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Артёмова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 Е.И.  Духовно – нравственное  воспитание дошкольников //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Дошк.педагогика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– 2012. – № 7.</a:t>
            </a:r>
          </a:p>
          <a:p>
            <a:pPr algn="just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Алёшина  Н.В.  Патриотическое  воспитание  дошкольников. – М., 2003.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3.Дорохина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Н.  Взаимодействие  со  старшим  поколением  семьи  в  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воспитании дошкольников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// 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Дошк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 Воспитание. – 2007. –  № 10.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4.Буренина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А.И.  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Колунтаева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 Л.И.  Проектирование  интегративной  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программы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предшкольного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образования:  метод. Пособие. – СПб.: ЛОИРО, 2007.</a:t>
            </a:r>
          </a:p>
          <a:p>
            <a:pPr algn="just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Интернет  ресурсы.</a:t>
            </a:r>
          </a:p>
        </p:txBody>
      </p:sp>
    </p:spTree>
    <p:extLst>
      <p:ext uri="{BB962C8B-B14F-4D97-AF65-F5344CB8AC3E}">
        <p14:creationId xmlns="" xmlns:p14="http://schemas.microsoft.com/office/powerpoint/2010/main" val="336428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03648" y="764704"/>
            <a:ext cx="5904656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7200" kern="10" dirty="0" smtClean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002060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  <a:p>
            <a:pPr algn="ctr"/>
            <a:r>
              <a:rPr lang="ru-RU" sz="6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СПАСИБО </a:t>
            </a:r>
            <a:endParaRPr lang="ru-RU" sz="6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002060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  <a:p>
            <a:pPr algn="ctr"/>
            <a:r>
              <a:rPr lang="ru-RU" sz="6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ЗА ВНИМАНИЕ!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308304" y="47251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0764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005064"/>
            <a:ext cx="2952328" cy="2220224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620689"/>
            <a:ext cx="65527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 ДУХОВНО- НРАВСТВЕННОМ ВОСПИТАНИИ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79712" y="1700809"/>
            <a:ext cx="59046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«Трудно не согласиться с теми, кто утверждает , что без христианства, православной веры , без возникшей на  их базе культуры вряд ли состоялась бы  Россия. Поэтому важно  вернуться к этим первоисточникам, когда мы вновь обретаем себя, ищем нравственные основы жизни»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Президент  РФ  </a:t>
            </a:r>
            <a:r>
              <a:rPr lang="ru-RU" sz="1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В.В.Путин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1996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967062"/>
            <a:ext cx="5886400" cy="2529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</a:rPr>
              <a:t>« …Духовно-нравственное воспитание, утверждение идеалов добра, милосердия и справедливости, - являются важнейшей миссией не только религиозной организации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, но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</a:rPr>
              <a:t>и общества в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целом.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</a:rPr>
              <a:t>Такие ценности во все времена скрепляли наше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Отечество, формировали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</a:rPr>
              <a:t>национальные традиции и моральные  устои . Сегодня они позволяют России сохранить свои исторические корни и культурно-духовную самостоятельность.</a:t>
            </a:r>
          </a:p>
          <a:p>
            <a:pPr algn="just">
              <a:lnSpc>
                <a:spcPct val="80000"/>
              </a:lnSpc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</a:rPr>
              <a:t>	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</a:rPr>
              <a:t>                        Премьер-министр  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</a:rPr>
              <a:t>РФ Д.А.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</a:rPr>
              <a:t>Медведев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156" y="4437112"/>
            <a:ext cx="1644650" cy="2000250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476672"/>
            <a:ext cx="66247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 ДУХОВНО- НРАВСТВЕННОМ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ВОСПИТАНИИ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413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1556792"/>
            <a:ext cx="65527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Новый министр образования и науки РФ Ольга Васильева 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потребовала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изменить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ФГОСы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(федеральные государственные образовательные стандарты ) в части духовно-нравственного воспитания и социализации школьников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Внеурочное время надо использовать, чтобы развивать учеников с духовно-нравственной точки зрения, чтобы они стали «действительно гражданами нашей страны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" name="Рисунок 2" descr="C:\Users\User\Desktop\фото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992" y="4000504"/>
            <a:ext cx="3810000" cy="2162175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1403648" y="692697"/>
            <a:ext cx="66967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 ДУХОВНО- НРАВСТВЕННОМ ВОСПИТАНИИ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214414" y="1643050"/>
            <a:ext cx="6715172" cy="3972237"/>
            <a:chOff x="607288" y="-815361"/>
            <a:chExt cx="7925152" cy="522759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860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70C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526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0070C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683568" y="260649"/>
            <a:ext cx="7704856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q"/>
            </a:pPr>
            <a:endParaRPr lang="ru-RU" altLang="ru-RU" b="1" dirty="0" smtClean="0">
              <a:solidFill>
                <a:srgbClr val="990033"/>
              </a:solidFill>
              <a:latin typeface="Georgia" pitchFamily="18" charset="0"/>
            </a:endParaRPr>
          </a:p>
          <a:p>
            <a:r>
              <a:rPr lang="ru-RU" b="1" dirty="0">
                <a:solidFill>
                  <a:srgbClr val="990033"/>
                </a:solidFill>
                <a:latin typeface="Georgia" pitchFamily="18" charset="0"/>
              </a:rPr>
              <a:t> </a:t>
            </a:r>
            <a:r>
              <a:rPr lang="ru-RU" b="1" dirty="0" smtClean="0">
                <a:solidFill>
                  <a:srgbClr val="990033"/>
                </a:solidFill>
                <a:latin typeface="Georgia" pitchFamily="18" charset="0"/>
              </a:rPr>
              <a:t>                  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 ДОКУМЕНТЫ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itchFamily="2" charset="2"/>
              <a:buChar char="q"/>
            </a:pPr>
            <a:endParaRPr lang="ru-RU" altLang="ru-RU" b="1" dirty="0">
              <a:solidFill>
                <a:srgbClr val="990033"/>
              </a:solidFill>
              <a:latin typeface="Georgia" pitchFamily="18" charset="0"/>
            </a:endParaRPr>
          </a:p>
          <a:p>
            <a:pPr algn="just"/>
            <a:r>
              <a:rPr lang="ru-RU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Духовно – нравственное воспитание  формируется  с учётом новых         требований к организации </a:t>
            </a:r>
            <a:r>
              <a:rPr lang="ru-RU" alt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alt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образовательного </a:t>
            </a:r>
            <a:r>
              <a:rPr lang="ru-RU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процесса, которые отражены в  </a:t>
            </a:r>
            <a:r>
              <a:rPr lang="ru-RU" alt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нормативных документах</a:t>
            </a:r>
            <a:r>
              <a:rPr lang="ru-RU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altLang="ru-RU" b="1" dirty="0" smtClean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Федеральный </a:t>
            </a:r>
            <a:r>
              <a:rPr lang="ru-RU" alt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закон «Об образовании в 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РФ»</a:t>
            </a:r>
            <a:endParaRPr lang="ru-RU" alt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Концепция </a:t>
            </a:r>
            <a:r>
              <a:rPr lang="ru-RU" alt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модернизации Российского образования</a:t>
            </a:r>
            <a:endParaRPr lang="ru-RU" alt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Федеральный </a:t>
            </a:r>
            <a:r>
              <a:rPr lang="ru-RU" alt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государственный образовательный стандарт дошкольного 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образования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Примерная общеобразовательная  программа воспитания, обучения детей дошкольного возраста</a:t>
            </a:r>
          </a:p>
          <a:p>
            <a:pPr marL="457200" indent="-457200">
              <a:buFont typeface="Wingdings" pitchFamily="2" charset="2"/>
              <a:buChar char="q"/>
            </a:pPr>
            <a:endParaRPr lang="ru-RU" altLang="ru-RU" b="1" dirty="0">
              <a:solidFill>
                <a:srgbClr val="002060"/>
              </a:solidFill>
              <a:latin typeface="Georgia" pitchFamily="18" charset="0"/>
            </a:endParaRPr>
          </a:p>
          <a:p>
            <a:pPr marL="457200" indent="-457200">
              <a:buFont typeface="Wingdings" pitchFamily="2" charset="2"/>
              <a:buChar char="q"/>
            </a:pPr>
            <a:endParaRPr lang="ru-RU" altLang="ru-RU" b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marL="457200" indent="-457200">
              <a:buFont typeface="Wingdings" pitchFamily="2" charset="2"/>
              <a:buChar char="q"/>
            </a:pPr>
            <a:endParaRPr lang="ru-RU" altLang="ru-RU" b="1" dirty="0">
              <a:solidFill>
                <a:srgbClr val="990033"/>
              </a:solidFill>
              <a:latin typeface="Georgia" pitchFamily="18" charset="0"/>
            </a:endParaRPr>
          </a:p>
          <a:p>
            <a:pPr marL="457200" indent="-457200">
              <a:buFont typeface="Wingdings" pitchFamily="2" charset="2"/>
              <a:buChar char="q"/>
            </a:pPr>
            <a:endParaRPr lang="ru-RU" altLang="ru-RU" b="1" dirty="0">
              <a:solidFill>
                <a:srgbClr val="990033"/>
              </a:solidFill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5085780"/>
            <a:ext cx="2646051" cy="1274424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999893"/>
            <a:ext cx="6048672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</a:pPr>
            <a:r>
              <a:rPr lang="ru-RU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Данная </a:t>
            </a:r>
            <a:r>
              <a:rPr lang="ru-RU" alt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программа рассчитана на  дошкольников 4-7 лет. </a:t>
            </a:r>
            <a:r>
              <a:rPr lang="ru-RU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течение трех лет обучения  дети получают первоначальные представления </a:t>
            </a:r>
            <a:r>
              <a:rPr lang="ru-RU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 духовно- нравственном воспитании. </a:t>
            </a:r>
          </a:p>
          <a:p>
            <a:pPr algn="just">
              <a:buFont typeface="Arial" charset="0"/>
              <a:buNone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Основная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по внедрению основ духовно-нравственного воспитания в работе с детьми дошкольного возраста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Char char="-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условий для развития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гармоничной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личности ребенка,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обладающей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системой национальных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базовых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ценностей.</a:t>
            </a:r>
          </a:p>
          <a:p>
            <a:pPr algn="just">
              <a:buFont typeface="Arial" charset="0"/>
              <a:buNone/>
            </a:pP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</a:pP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None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476672"/>
            <a:ext cx="64087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«ТРОПИНКА ДОБРА»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C:\Users\User\Desktop\сертификаты ШЕВ\сертификат Рп Тропинка Добра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44208" y="3284984"/>
            <a:ext cx="2402658" cy="3384376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149429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10068" y="404665"/>
            <a:ext cx="61926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РАЗВИВАЮЩАЯ ПРЕДМЕТНО-  ПРОСТРАНСТВЕННАЯ СРЕДА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1358772"/>
            <a:ext cx="64087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 пространственная развивающая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среда в группах создана с учетом возрастных, гендерных особенностей детей; содержательно насыщенна, трансформируема,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полифункциональна</a:t>
            </a:r>
            <a:r>
              <a:rPr lang="ru-RU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вариативна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доступна и безопасна.</a:t>
            </a:r>
          </a:p>
        </p:txBody>
      </p:sp>
      <p:pic>
        <p:nvPicPr>
          <p:cNvPr id="6" name="Рисунок 5" descr="C:\Users\ДС\Desktop\Семинар ДНВ 17\фото ППРсреда\20170113_091759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0188" y="2776126"/>
            <a:ext cx="4032448" cy="2808312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293324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476672"/>
            <a:ext cx="74888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РАЗВИВАЮЩАЯ ПРЕДМЕТНО-  ПРОСТРАНСТВЕННАЯ СРЕДА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ДС\Desktop\Семинар ДНВ 17\фото ППРсреда\20170113_092605.jpg"/>
          <p:cNvPicPr/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686" y="3857628"/>
            <a:ext cx="2880320" cy="2156867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  <p:pic>
        <p:nvPicPr>
          <p:cNvPr id="6" name="Рисунок 5" descr="C:\Users\ДС\Desktop\Семинар ДНВ 17\фото ППРсреда\20170113_092534.jpg"/>
          <p:cNvPicPr/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56" y="1643050"/>
            <a:ext cx="3211994" cy="1997710"/>
          </a:xfrm>
          <a:prstGeom prst="rect">
            <a:avLst/>
          </a:prstGeom>
          <a:solidFill>
            <a:srgbClr val="002060"/>
          </a:solidFill>
          <a:ln w="28575">
            <a:solidFill>
              <a:srgbClr val="00206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59140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70C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775</TotalTime>
  <Words>1209</Words>
  <Application>Microsoft Office PowerPoint</Application>
  <PresentationFormat>Экран (4:3)</PresentationFormat>
  <Paragraphs>139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Alexandr</cp:lastModifiedBy>
  <cp:revision>160</cp:revision>
  <dcterms:created xsi:type="dcterms:W3CDTF">2014-07-06T18:18:01Z</dcterms:created>
  <dcterms:modified xsi:type="dcterms:W3CDTF">2018-08-11T16:45:37Z</dcterms:modified>
</cp:coreProperties>
</file>