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575D-0056-43C2-AB9B-4CD5FA6AE37A}" type="datetimeFigureOut">
              <a:rPr lang="ru-RU" smtClean="0"/>
              <a:t>11.08.2018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1CE5-33F3-4B22-9534-436E4E31F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6679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575D-0056-43C2-AB9B-4CD5FA6AE37A}" type="datetimeFigureOut">
              <a:rPr lang="ru-RU" smtClean="0"/>
              <a:t>11.08.2018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1CE5-33F3-4B22-9534-436E4E31F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972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575D-0056-43C2-AB9B-4CD5FA6AE37A}" type="datetimeFigureOut">
              <a:rPr lang="ru-RU" smtClean="0"/>
              <a:t>11.08.2018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1CE5-33F3-4B22-9534-436E4E31F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236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575D-0056-43C2-AB9B-4CD5FA6AE37A}" type="datetimeFigureOut">
              <a:rPr lang="ru-RU" smtClean="0"/>
              <a:t>11.08.2018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1CE5-33F3-4B22-9534-436E4E31F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824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575D-0056-43C2-AB9B-4CD5FA6AE37A}" type="datetimeFigureOut">
              <a:rPr lang="ru-RU" smtClean="0"/>
              <a:t>11.08.2018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1CE5-33F3-4B22-9534-436E4E31F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943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575D-0056-43C2-AB9B-4CD5FA6AE37A}" type="datetimeFigureOut">
              <a:rPr lang="ru-RU" smtClean="0"/>
              <a:t>11.08.2018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1CE5-33F3-4B22-9534-436E4E31F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360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575D-0056-43C2-AB9B-4CD5FA6AE37A}" type="datetimeFigureOut">
              <a:rPr lang="ru-RU" smtClean="0"/>
              <a:t>11.08.2018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1CE5-33F3-4B22-9534-436E4E31F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2555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575D-0056-43C2-AB9B-4CD5FA6AE37A}" type="datetimeFigureOut">
              <a:rPr lang="ru-RU" smtClean="0"/>
              <a:t>11.08.2018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1CE5-33F3-4B22-9534-436E4E31F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726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575D-0056-43C2-AB9B-4CD5FA6AE37A}" type="datetimeFigureOut">
              <a:rPr lang="ru-RU" smtClean="0"/>
              <a:t>11.08.2018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1CE5-33F3-4B22-9534-436E4E31F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4395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575D-0056-43C2-AB9B-4CD5FA6AE37A}" type="datetimeFigureOut">
              <a:rPr lang="ru-RU" smtClean="0"/>
              <a:t>11.08.2018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1CE5-33F3-4B22-9534-436E4E31F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6269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9575D-0056-43C2-AB9B-4CD5FA6AE37A}" type="datetimeFigureOut">
              <a:rPr lang="ru-RU" smtClean="0"/>
              <a:t>11.08.2018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41CE5-33F3-4B22-9534-436E4E31F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184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9575D-0056-43C2-AB9B-4CD5FA6AE37A}" type="datetimeFigureOut">
              <a:rPr lang="ru-RU" smtClean="0"/>
              <a:t>11.08.2018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41CE5-33F3-4B22-9534-436E4E31F8C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550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znanija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otorelax.ru/kak-dobyvayut-neft-v-arktike-platforma-prirazlomnaya/" TargetMode="External"/><Relationship Id="rId5" Type="http://schemas.openxmlformats.org/officeDocument/2006/relationships/hyperlink" Target="https://specnazspn.livejournal.com/977320.html" TargetMode="External"/><Relationship Id="rId4" Type="http://schemas.openxmlformats.org/officeDocument/2006/relationships/hyperlink" Target="http://www.polnaja-jenciklopedija.ru/zhizn-okeana/biologicheskie-resursy-severnogo-ledovitogo-okeana-i-antarkticheskih-vod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195" y="260648"/>
            <a:ext cx="9071394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ПРИРОДНЫЕ БОГАТСТВА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СЕВЕРНОГО   ЛЕДОВИТОГО</a:t>
            </a:r>
          </a:p>
          <a:p>
            <a:pPr algn="ctr"/>
            <a:r>
              <a:rPr lang="ru-RU" sz="6000" b="1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ОКЕАНА</a:t>
            </a:r>
            <a:endParaRPr lang="ru-RU" sz="6000" b="1" dirty="0">
              <a:ln w="12700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80312" y="4941168"/>
            <a:ext cx="1728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mtClean="0">
                <a:solidFill>
                  <a:schemeClr val="bg1">
                    <a:lumMod val="95000"/>
                  </a:schemeClr>
                </a:solidFill>
              </a:rPr>
              <a:t>Штейнцайг </a:t>
            </a:r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</a:rPr>
              <a:t>Константин</a:t>
            </a:r>
            <a:endParaRPr lang="ru-RU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67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3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60648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Georgia" pitchFamily="18" charset="0"/>
              </a:rPr>
              <a:t>Сложные климатические условия ограничивают использование природных богатств океана. 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412776"/>
            <a:ext cx="4283968" cy="54452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500" y="1628800"/>
            <a:ext cx="46705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Georgia" pitchFamily="18" charset="0"/>
              </a:rPr>
              <a:t>Но все же в зоне шельфа у берегов России, Канады и США уже разведаны месторождения нефти и природного газа</a:t>
            </a:r>
            <a:r>
              <a:rPr lang="ru-RU" sz="2800" dirty="0" smtClean="0">
                <a:latin typeface="Georgia" pitchFamily="18" charset="0"/>
              </a:rPr>
              <a:t>.</a:t>
            </a:r>
          </a:p>
          <a:p>
            <a:pPr algn="ctr"/>
            <a:r>
              <a:rPr lang="ru-RU" sz="2800" dirty="0" smtClean="0">
                <a:latin typeface="Georgia" pitchFamily="18" charset="0"/>
              </a:rPr>
              <a:t>В местах где формируются донные отложения, образованные наносами рек, найдены россыпные месторождения тяжелых металлов (олова и др.).</a:t>
            </a:r>
            <a:endParaRPr lang="ru-RU" sz="28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72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3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92" y="25121"/>
            <a:ext cx="48283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Georgia" pitchFamily="18" charset="0"/>
              </a:rPr>
              <a:t>Биологические ресурсы океана незначительны. Лучше всего освоен и используется органический мир приатлантического района. Здесь выла­вливают рыбу, охотятся на тюленей.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24456"/>
            <a:ext cx="3833456" cy="2616334"/>
          </a:xfrm>
          <a:prstGeom prst="roundRect">
            <a:avLst/>
          </a:prstGeom>
          <a:effectLst>
            <a:softEdge rad="1143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553" y="3645024"/>
            <a:ext cx="3744416" cy="2837115"/>
          </a:xfrm>
          <a:prstGeom prst="roundRect">
            <a:avLst/>
          </a:prstGeom>
          <a:effectLst>
            <a:softEdge rad="114300"/>
          </a:effectLst>
        </p:spPr>
      </p:pic>
      <p:sp>
        <p:nvSpPr>
          <p:cNvPr id="5" name="TextBox 4"/>
          <p:cNvSpPr txBox="1"/>
          <p:nvPr/>
        </p:nvSpPr>
        <p:spPr>
          <a:xfrm>
            <a:off x="4190969" y="3133664"/>
            <a:ext cx="47982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Georgia" pitchFamily="18" charset="0"/>
              </a:rPr>
              <a:t>Уже много лет в Баренцевом море разводят камчатского краба.</a:t>
            </a:r>
          </a:p>
          <a:p>
            <a:pPr algn="ctr"/>
            <a:r>
              <a:rPr lang="ru-RU" sz="2800" dirty="0">
                <a:latin typeface="Georgia" pitchFamily="18" charset="0"/>
              </a:rPr>
              <a:t>В морях Северного Ледовитого океана в промышленных масштабах добывают ламинарию или морскую капусту.</a:t>
            </a:r>
          </a:p>
        </p:txBody>
      </p:sp>
    </p:spTree>
    <p:extLst>
      <p:ext uri="{BB962C8B-B14F-4D97-AF65-F5344CB8AC3E}">
        <p14:creationId xmlns:p14="http://schemas.microsoft.com/office/powerpoint/2010/main" val="333993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3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457458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Georgia" pitchFamily="18" charset="0"/>
              </a:rPr>
              <a:t>Главными судоходными магистралями являются Северный морской путь (Россия) и Северо-Западный вдоль побережья США и Канады.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0310" y="-99392"/>
            <a:ext cx="3359685" cy="2664296"/>
          </a:xfrm>
          <a:prstGeom prst="round2Diag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01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3" y="940826"/>
            <a:ext cx="3200044" cy="3024336"/>
          </a:xfrm>
          <a:prstGeom prst="round2DiagRect">
            <a:avLst>
              <a:gd name="adj1" fmla="val 49650"/>
              <a:gd name="adj2" fmla="val 0"/>
            </a:avLst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49352"/>
            <a:ext cx="4560373" cy="3731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60373" y="3772082"/>
            <a:ext cx="457982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dirty="0">
                <a:solidFill>
                  <a:prstClr val="black"/>
                </a:solidFill>
                <a:latin typeface="Georgia" pitchFamily="18" charset="0"/>
              </a:rPr>
              <a:t>Несмотря на применение современных методов и технических </a:t>
            </a:r>
            <a:r>
              <a:rPr lang="ru-RU" sz="2800" dirty="0" smtClean="0">
                <a:solidFill>
                  <a:prstClr val="black"/>
                </a:solidFill>
                <a:latin typeface="Georgia" pitchFamily="18" charset="0"/>
              </a:rPr>
              <a:t>средств, </a:t>
            </a:r>
            <a:r>
              <a:rPr lang="ru-RU" sz="2800" dirty="0">
                <a:solidFill>
                  <a:prstClr val="black"/>
                </a:solidFill>
                <a:latin typeface="Georgia" pitchFamily="18" charset="0"/>
              </a:rPr>
              <a:t>работа полярников в Северном Ледовитом океане остается сложной и довольно опасной.</a:t>
            </a:r>
          </a:p>
        </p:txBody>
      </p:sp>
    </p:spTree>
    <p:extLst>
      <p:ext uri="{BB962C8B-B14F-4D97-AF65-F5344CB8AC3E}">
        <p14:creationId xmlns:p14="http://schemas.microsoft.com/office/powerpoint/2010/main" val="255228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3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908720"/>
            <a:ext cx="80648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Список используемой информации</a:t>
            </a:r>
            <a:r>
              <a:rPr lang="en-US" sz="2800" dirty="0" smtClean="0">
                <a:latin typeface="Georgia" pitchFamily="18" charset="0"/>
              </a:rPr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Georgia" pitchFamily="18" charset="0"/>
                <a:hlinkClick r:id="rId3"/>
              </a:rPr>
              <a:t>https://</a:t>
            </a:r>
            <a:r>
              <a:rPr lang="en-US" sz="2800" dirty="0" smtClean="0">
                <a:latin typeface="Georgia" pitchFamily="18" charset="0"/>
                <a:hlinkClick r:id="rId3"/>
              </a:rPr>
              <a:t>znanija.com</a:t>
            </a:r>
            <a:endParaRPr lang="en-US" sz="2800" dirty="0" smtClean="0">
              <a:latin typeface="Georg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Georgia" pitchFamily="18" charset="0"/>
                <a:hlinkClick r:id="rId4"/>
              </a:rPr>
              <a:t>http://</a:t>
            </a:r>
            <a:r>
              <a:rPr lang="en-US" sz="2800" dirty="0" smtClean="0">
                <a:latin typeface="Georgia" pitchFamily="18" charset="0"/>
                <a:hlinkClick r:id="rId4"/>
              </a:rPr>
              <a:t>www.polnaja-jenciklopedija.ru/zhizn-okeana/biologicheskie-resursy-severnogo-ledovitogo-okeana-i-antarkticheskih-vod.html</a:t>
            </a:r>
            <a:endParaRPr lang="en-US" sz="2800" dirty="0" smtClean="0">
              <a:latin typeface="Georg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Georgia" pitchFamily="18" charset="0"/>
                <a:hlinkClick r:id="rId5"/>
              </a:rPr>
              <a:t>https://</a:t>
            </a:r>
            <a:r>
              <a:rPr lang="en-US" sz="2800" dirty="0" smtClean="0">
                <a:latin typeface="Georgia" pitchFamily="18" charset="0"/>
                <a:hlinkClick r:id="rId5"/>
              </a:rPr>
              <a:t>specnazspn.livejournal.com/977320.html</a:t>
            </a:r>
            <a:endParaRPr lang="en-US" sz="2800" dirty="0" smtClean="0">
              <a:latin typeface="Georg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>
                <a:latin typeface="Georgia" pitchFamily="18" charset="0"/>
                <a:hlinkClick r:id="rId6"/>
              </a:rPr>
              <a:t>http://fotorelax.ru/kak-dobyvayut-neft-v-arktike-platforma-prirazlomnaya</a:t>
            </a:r>
            <a:r>
              <a:rPr lang="en-US" sz="2800" dirty="0" smtClean="0">
                <a:latin typeface="Georgia" pitchFamily="18" charset="0"/>
                <a:hlinkClick r:id="rId6"/>
              </a:rPr>
              <a:t>/</a:t>
            </a:r>
            <a:endParaRPr lang="en-US" sz="2800" dirty="0" smtClean="0">
              <a:latin typeface="Georgia" pitchFamily="18" charset="0"/>
            </a:endParaRPr>
          </a:p>
          <a:p>
            <a:endParaRPr lang="ru-RU" sz="28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8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161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par</dc:creator>
  <cp:lastModifiedBy>par</cp:lastModifiedBy>
  <cp:revision>8</cp:revision>
  <dcterms:created xsi:type="dcterms:W3CDTF">2017-12-10T15:51:12Z</dcterms:created>
  <dcterms:modified xsi:type="dcterms:W3CDTF">2018-08-11T10:46:04Z</dcterms:modified>
</cp:coreProperties>
</file>