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D88EF118-BC19-45C6-8728-C802799E7657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3BCCC63-CB50-4312-8C36-5E5AA57BB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Понятие о художественном методе и стиле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786454"/>
            <a:ext cx="6400800" cy="500066"/>
          </a:xfrm>
        </p:spPr>
        <p:txBody>
          <a:bodyPr/>
          <a:lstStyle/>
          <a:p>
            <a:r>
              <a:rPr lang="ru-RU" sz="2000" i="1" dirty="0" err="1" smtClean="0">
                <a:solidFill>
                  <a:srgbClr val="0070C0"/>
                </a:solidFill>
              </a:rPr>
              <a:t>Габова</a:t>
            </a:r>
            <a:r>
              <a:rPr lang="ru-RU" sz="2000" i="1" dirty="0" smtClean="0">
                <a:solidFill>
                  <a:srgbClr val="0070C0"/>
                </a:solidFill>
              </a:rPr>
              <a:t> Юлия </a:t>
            </a:r>
            <a:r>
              <a:rPr lang="ru-RU" sz="2000" i="1" dirty="0" smtClean="0">
                <a:solidFill>
                  <a:srgbClr val="0070C0"/>
                </a:solidFill>
              </a:rPr>
              <a:t>Михайловна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Эти же компоненты входят в структуру современного определения художественного метода, где методом называют особый тип образного видения мира, исторически сложившийся способ отражения, воссоздания и пересоздания, типизации действительности. То есть художественный (творческий) метод - это 1) принципы художественного отбора, 2) способ художественного обобщения, 3) принципы эстетической оценки действительности, 4) принцип художественного воплощения действительности в произведениях искусства.</a:t>
            </a:r>
            <a:b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Говоря о конкретных художественных методах, можно назвать классицизм, сентиментализм, романтизм, реализм, модернизм. Однако в настоящее время трудно говорить о каком-либо одном художественном методе, примененном в конкретном произведении. Главная тенденция 20-21 вв. -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синтетизм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Так, у большинства русских писателей 20 века элементы реализма так или иначе синтезированы с элементами нового «универсализма» в некое сложное целое - у каждого по-своему.</a:t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 не существует вне конкретно-индивидуального претворения. В художественном произведении метод реализуется через стиль, который современными учеными трактуется по-разному.</a:t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литературном энциклопедическом словаре под редакцией В. М. Кожевникова и П. А. Николаева под стилем понимается устойчивая общность образной системы, средств художественной выразительности, характеризующая своеобразие творчества писателя, отдельного произведения, литературного направления, национальной литературы. Стиль в широком смысле - сквозной принцип построения художественной формы, сообщающий произведению ощутимую целостность, единый тон и колорит. В узком смысле стиль - это система речевых особенностей произведения. Однако большинство литературоведов видят в стиле «осуществленное единство формы и содержания…эстетическую целостность содержательной формы».</a:t>
            </a:r>
            <a:b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Дифференцируя понятия метода и стиля, Л. Н. Тимофеев отмечает: «В методе обнаруживается то, что связывает писателя с близкими ему писателями, в стиле - то индивидуальное, что отдаляет его от них: его личный опыт, талант, манера речи и пр. Метод не существует вне стиля, также как стиль вне произведения». В соответствии с этим, стиль, согласно Тимофееву, - это «единство основных идейно-художественных особенностей (идеи, темы, характеры, сюжеты, язык), обнаруживающиеся на протяжении всей творческой работы писателя».</a:t>
            </a:r>
            <a:b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В. Г. Поспелов дает сходное определение стиля: «Стиль - это свойство экспрессивно-образной формы художественных произведений в конкретном единстве ее предметных, композиционных и речевых деталей, непосредственно эстетически воспринимаемых».</a:t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Говоря о стиле одного произведения, исследуют не только индивидуальные особенности писательской манеры, но помещают произведение в более широкий контекст художественного развития, то есть в этом смысле стиль «выражает общие особенности, присущие большому литературному направлению, притом, что каждый принадлежащий к нему писатель обладает собственным стилем».</a:t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лингвистике понятие стиля связано с выбором и комбинацией различных языковых средств в различных условиях общения. Выбор средств осуществляется на всех уровнях - фонетическом, лексическом, грамматическом, синтаксическом. Это стилистический анализ.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/>
          <a:lstStyle/>
          <a:p>
            <a:pPr algn="ctr"/>
            <a:r>
              <a:rPr lang="ru-RU" dirty="0" smtClean="0"/>
              <a:t>СПАСИБО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3"/>
            <a:ext cx="8229600" cy="107157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Традиционный литературоведческий анализ произведения художественной литературы строится с опорой на две взаимосвязанных и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взаимоопределяющих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категории -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категории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метода и стиля.</a:t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литературном энциклопедическом словаре под редакцией В. М. Кожевникова и П. А. Николаева, а также в краткой литературной энциклопедии под редакцией А. А. Суркова дается следующее определение метода:</a:t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«Метод художественный - категория марксистской эстетики, сложившаяся в советском литературоведении и искусствоведении в 20-х годах и затем неоднократно переосмыслявшаяся. Метод - общий принцип творческого отношения художника к познаваемой действительности».</a:t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отечественной науке теоретическая разработка понятия метода началась в 20-е годы 20 века. Оно было выдвинуто в качестве основного понятия литературоведения теоретиками РАПП, и тогда же начались споры о значении этого термина. Утвердилась концепция метода как принципов собственно художественного познания объективной действительности. Эта концепция возникла на основе теории натурализма (в частности - в «Экспериментальном романе» Э. Золя), где метод трактовался как объективно достоверное познание естественной и общественной природы человека в разнообразных и типичных проявлениях. Реализм был признан сущностью художественного творчества. Всякое другое искусство стало рассматриваться как неполноценное, враждебное реализму.</a:t>
            </a:r>
            <a:b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1957 году по вопросам реализма состоялась широкая дискуссия, которая положила начало новому этапу в изучении проблем художественного метода. Дискуссия показала научную несостоятельность концепции «реализм -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антиреализм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Новый взгляд на проблему сущности метода был изложен такими литературоведами, как Л. Н. Тимофеев, М. С. Каган, В. Г. Поспелов.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словаре литературоведческих терминов 1974 года под редакцией Л. Н. Тимофеева находим следующее определение: «Метод - устойчивый и повторяющийся в том или ином периоде исторического развития литературы целостный и органически связанный круг особенностей литературного творчества, выражающийся как в характере отбора действительности, так и в отвечающих ему принципах выбора средств художественного изображения у ряда писателей». То есть метод оказывается соотнесен с определенным периодом развития литературы.</a:t>
            </a:r>
            <a:b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С. М. Каган связывает понятие метода не только с историко-художественным процессом, но и относит метод к категории психологии художественного творчества. Согласно Кагану, структура творческого метода складывается из взаимодействия четырех установок - познавательной, оценочной, созидательной и знаково-коммуникативной. На этом основании, например, объективно сближаются творческие методы, в которых установка на познание жизненной реальности доминирует над всеми другими и подчиняет себе все другие - это реалистическая структура метода.</a:t>
            </a:r>
            <a:b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840435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Однако при анализе конкретных произведений метод у Кагана «проявляется» только с какой-либо одной стороны: в реализме ведущим оказывается познавательный принцип, в романтизме - оценочный, в модернизме - созидательный. Тем не менее, теория Кагана ценна тем, что в ней категория метода определяется не одним, а несколькими параметрами. Метод - это, во-первых, определенный способ познания действительности; во-вторых, способ ценностной интерпретации жизни; в-третьих, способ преобразования жизненной данности в образную ткань искусства. И, наконец, метод определяется как способ построения системы образных знаков.</a:t>
            </a:r>
            <a:b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d_0238_slide">
  <a:themeElements>
    <a:clrScheme name="Тема Office 3">
      <a:dk1>
        <a:srgbClr val="000000"/>
      </a:dk1>
      <a:lt1>
        <a:srgbClr val="90EE90"/>
      </a:lt1>
      <a:dk2>
        <a:srgbClr val="000000"/>
      </a:dk2>
      <a:lt2>
        <a:srgbClr val="A8A8A8"/>
      </a:lt2>
      <a:accent1>
        <a:srgbClr val="FF369E"/>
      </a:accent1>
      <a:accent2>
        <a:srgbClr val="FF8932"/>
      </a:accent2>
      <a:accent3>
        <a:srgbClr val="C6F5C6"/>
      </a:accent3>
      <a:accent4>
        <a:srgbClr val="000000"/>
      </a:accent4>
      <a:accent5>
        <a:srgbClr val="FFAECC"/>
      </a:accent5>
      <a:accent6>
        <a:srgbClr val="E77C2C"/>
      </a:accent6>
      <a:hlink>
        <a:srgbClr val="CA0D00"/>
      </a:hlink>
      <a:folHlink>
        <a:srgbClr val="009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90EE90"/>
        </a:lt1>
        <a:dk2>
          <a:srgbClr val="000000"/>
        </a:dk2>
        <a:lt2>
          <a:srgbClr val="A8A8A8"/>
        </a:lt2>
        <a:accent1>
          <a:srgbClr val="BCF4BC"/>
        </a:accent1>
        <a:accent2>
          <a:srgbClr val="4DE34D"/>
        </a:accent2>
        <a:accent3>
          <a:srgbClr val="C6F5C6"/>
        </a:accent3>
        <a:accent4>
          <a:srgbClr val="000000"/>
        </a:accent4>
        <a:accent5>
          <a:srgbClr val="DAF8DA"/>
        </a:accent5>
        <a:accent6>
          <a:srgbClr val="45CE45"/>
        </a:accent6>
        <a:hlink>
          <a:srgbClr val="1DB01B"/>
        </a:hlink>
        <a:folHlink>
          <a:srgbClr val="126E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90EE90"/>
        </a:lt1>
        <a:dk2>
          <a:srgbClr val="000000"/>
        </a:dk2>
        <a:lt2>
          <a:srgbClr val="A8A8A8"/>
        </a:lt2>
        <a:accent1>
          <a:srgbClr val="C9FF2F"/>
        </a:accent1>
        <a:accent2>
          <a:srgbClr val="01FF00"/>
        </a:accent2>
        <a:accent3>
          <a:srgbClr val="C6F5C6"/>
        </a:accent3>
        <a:accent4>
          <a:srgbClr val="000000"/>
        </a:accent4>
        <a:accent5>
          <a:srgbClr val="E1FFAD"/>
        </a:accent5>
        <a:accent6>
          <a:srgbClr val="01E700"/>
        </a:accent6>
        <a:hlink>
          <a:srgbClr val="7C9C11"/>
        </a:hlink>
        <a:folHlink>
          <a:srgbClr val="126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90EE90"/>
        </a:lt1>
        <a:dk2>
          <a:srgbClr val="000000"/>
        </a:dk2>
        <a:lt2>
          <a:srgbClr val="A8A8A8"/>
        </a:lt2>
        <a:accent1>
          <a:srgbClr val="FF369E"/>
        </a:accent1>
        <a:accent2>
          <a:srgbClr val="FF8932"/>
        </a:accent2>
        <a:accent3>
          <a:srgbClr val="C6F5C6"/>
        </a:accent3>
        <a:accent4>
          <a:srgbClr val="000000"/>
        </a:accent4>
        <a:accent5>
          <a:srgbClr val="FFAECC"/>
        </a:accent5>
        <a:accent6>
          <a:srgbClr val="E77C2C"/>
        </a:accent6>
        <a:hlink>
          <a:srgbClr val="CA0D00"/>
        </a:hlink>
        <a:folHlink>
          <a:srgbClr val="009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90EE90"/>
        </a:lt1>
        <a:dk2>
          <a:srgbClr val="000000"/>
        </a:dk2>
        <a:lt2>
          <a:srgbClr val="A8A8A8"/>
        </a:lt2>
        <a:accent1>
          <a:srgbClr val="F47971"/>
        </a:accent1>
        <a:accent2>
          <a:srgbClr val="F2DD59"/>
        </a:accent2>
        <a:accent3>
          <a:srgbClr val="C6F5C6"/>
        </a:accent3>
        <a:accent4>
          <a:srgbClr val="000000"/>
        </a:accent4>
        <a:accent5>
          <a:srgbClr val="F8BEBB"/>
        </a:accent5>
        <a:accent6>
          <a:srgbClr val="DBC850"/>
        </a:accent6>
        <a:hlink>
          <a:srgbClr val="230EA7"/>
        </a:hlink>
        <a:folHlink>
          <a:srgbClr val="0A88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A8A8A8"/>
        </a:lt2>
        <a:accent1>
          <a:srgbClr val="BCF4BC"/>
        </a:accent1>
        <a:accent2>
          <a:srgbClr val="4DE34D"/>
        </a:accent2>
        <a:accent3>
          <a:srgbClr val="FFFFFF"/>
        </a:accent3>
        <a:accent4>
          <a:srgbClr val="000000"/>
        </a:accent4>
        <a:accent5>
          <a:srgbClr val="DAF8DA"/>
        </a:accent5>
        <a:accent6>
          <a:srgbClr val="45CE45"/>
        </a:accent6>
        <a:hlink>
          <a:srgbClr val="1DB01B"/>
        </a:hlink>
        <a:folHlink>
          <a:srgbClr val="126E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A8A8A8"/>
        </a:lt2>
        <a:accent1>
          <a:srgbClr val="C9FF2F"/>
        </a:accent1>
        <a:accent2>
          <a:srgbClr val="01FF00"/>
        </a:accent2>
        <a:accent3>
          <a:srgbClr val="FFFFFF"/>
        </a:accent3>
        <a:accent4>
          <a:srgbClr val="000000"/>
        </a:accent4>
        <a:accent5>
          <a:srgbClr val="E1FFAD"/>
        </a:accent5>
        <a:accent6>
          <a:srgbClr val="01E700"/>
        </a:accent6>
        <a:hlink>
          <a:srgbClr val="7C9C11"/>
        </a:hlink>
        <a:folHlink>
          <a:srgbClr val="126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A8A8A8"/>
        </a:lt2>
        <a:accent1>
          <a:srgbClr val="FF369E"/>
        </a:accent1>
        <a:accent2>
          <a:srgbClr val="FF8932"/>
        </a:accent2>
        <a:accent3>
          <a:srgbClr val="FFFFFF"/>
        </a:accent3>
        <a:accent4>
          <a:srgbClr val="000000"/>
        </a:accent4>
        <a:accent5>
          <a:srgbClr val="FFAECC"/>
        </a:accent5>
        <a:accent6>
          <a:srgbClr val="E77C2C"/>
        </a:accent6>
        <a:hlink>
          <a:srgbClr val="CA0D00"/>
        </a:hlink>
        <a:folHlink>
          <a:srgbClr val="009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A8A8A8"/>
        </a:lt2>
        <a:accent1>
          <a:srgbClr val="F47971"/>
        </a:accent1>
        <a:accent2>
          <a:srgbClr val="F2DD59"/>
        </a:accent2>
        <a:accent3>
          <a:srgbClr val="FFFFFF"/>
        </a:accent3>
        <a:accent4>
          <a:srgbClr val="000000"/>
        </a:accent4>
        <a:accent5>
          <a:srgbClr val="F8BEBB"/>
        </a:accent5>
        <a:accent6>
          <a:srgbClr val="DBC850"/>
        </a:accent6>
        <a:hlink>
          <a:srgbClr val="230EA7"/>
        </a:hlink>
        <a:folHlink>
          <a:srgbClr val="0A88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23</Template>
  <TotalTime>20</TotalTime>
  <Words>984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ind_0238_slide</vt:lpstr>
      <vt:lpstr>Понятие о художественном методе и стиле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СПАСИБО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 художественном методе и стиле</dc:title>
  <dc:creator>Пользователь</dc:creator>
  <cp:lastModifiedBy>Пользователь</cp:lastModifiedBy>
  <cp:revision>4</cp:revision>
  <dcterms:created xsi:type="dcterms:W3CDTF">2014-10-01T11:46:13Z</dcterms:created>
  <dcterms:modified xsi:type="dcterms:W3CDTF">2018-08-12T06:55:00Z</dcterms:modified>
</cp:coreProperties>
</file>