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7" r:id="rId2"/>
    <p:sldId id="256" r:id="rId3"/>
    <p:sldId id="258" r:id="rId4"/>
    <p:sldId id="274" r:id="rId5"/>
    <p:sldId id="259" r:id="rId6"/>
    <p:sldId id="261" r:id="rId7"/>
    <p:sldId id="263" r:id="rId8"/>
    <p:sldId id="275" r:id="rId9"/>
    <p:sldId id="262" r:id="rId10"/>
    <p:sldId id="270" r:id="rId11"/>
    <p:sldId id="266" r:id="rId12"/>
    <p:sldId id="267" r:id="rId13"/>
    <p:sldId id="268" r:id="rId14"/>
    <p:sldId id="276" r:id="rId15"/>
    <p:sldId id="269" r:id="rId16"/>
    <p:sldId id="271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47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03" autoAdjust="0"/>
  </p:normalViewPr>
  <p:slideViewPr>
    <p:cSldViewPr snapToGrid="0">
      <p:cViewPr varScale="1">
        <p:scale>
          <a:sx n="80" d="100"/>
          <a:sy n="80" d="100"/>
        </p:scale>
        <p:origin x="-96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FE39F5-1D3C-4B8D-BE94-05BC1D59A2F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80A92B-C5AC-4929-96DF-9716CCDCC49D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50000"/>
                </a:schemeClr>
              </a:solidFill>
            </a:rPr>
            <a:t>расходы</a:t>
          </a:r>
          <a:endParaRPr lang="ru-RU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AD86F479-F01E-49BB-B8E1-4EB985601104}" type="parTrans" cxnId="{1E4D0346-7250-4043-856B-2AA74BB7507E}">
      <dgm:prSet/>
      <dgm:spPr/>
      <dgm:t>
        <a:bodyPr/>
        <a:lstStyle/>
        <a:p>
          <a:endParaRPr lang="ru-RU"/>
        </a:p>
      </dgm:t>
    </dgm:pt>
    <dgm:pt modelId="{34A29A51-06B6-4CEE-ACDE-212994951977}" type="sibTrans" cxnId="{1E4D0346-7250-4043-856B-2AA74BB7507E}">
      <dgm:prSet/>
      <dgm:spPr/>
      <dgm:t>
        <a:bodyPr/>
        <a:lstStyle/>
        <a:p>
          <a:endParaRPr lang="ru-RU"/>
        </a:p>
      </dgm:t>
    </dgm:pt>
    <dgm:pt modelId="{8623F890-CE01-4FC7-875D-C3B9026DF5A9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обязательные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8ED14442-BF14-4C35-828F-2983EF0CA8DE}" type="parTrans" cxnId="{C9BA5199-0524-40B7-8473-81406DC24153}">
      <dgm:prSet/>
      <dgm:spPr/>
      <dgm:t>
        <a:bodyPr/>
        <a:lstStyle/>
        <a:p>
          <a:endParaRPr lang="ru-RU"/>
        </a:p>
      </dgm:t>
    </dgm:pt>
    <dgm:pt modelId="{C9265115-B0BD-48ED-9804-FFDD447195EE}" type="sibTrans" cxnId="{C9BA5199-0524-40B7-8473-81406DC24153}">
      <dgm:prSet/>
      <dgm:spPr/>
      <dgm:t>
        <a:bodyPr/>
        <a:lstStyle/>
        <a:p>
          <a:endParaRPr lang="ru-RU"/>
        </a:p>
      </dgm:t>
    </dgm:pt>
    <dgm:pt modelId="{A30A48EC-0AF9-4CD5-A1B2-27E717AED6A7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произвольные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5B6EE46B-EB12-42A2-91FC-AE5E8C113E3A}" type="parTrans" cxnId="{04D4D7F2-D19A-49C8-964D-44559D2248B9}">
      <dgm:prSet/>
      <dgm:spPr/>
      <dgm:t>
        <a:bodyPr/>
        <a:lstStyle/>
        <a:p>
          <a:endParaRPr lang="ru-RU"/>
        </a:p>
      </dgm:t>
    </dgm:pt>
    <dgm:pt modelId="{1F2C9451-8BC8-44A6-B707-A883EAD0D6A0}" type="sibTrans" cxnId="{04D4D7F2-D19A-49C8-964D-44559D2248B9}">
      <dgm:prSet/>
      <dgm:spPr/>
      <dgm:t>
        <a:bodyPr/>
        <a:lstStyle/>
        <a:p>
          <a:endParaRPr lang="ru-RU"/>
        </a:p>
      </dgm:t>
    </dgm:pt>
    <dgm:pt modelId="{2EB859B1-11C2-4304-BB18-099153457CDC}" type="pres">
      <dgm:prSet presAssocID="{22FE39F5-1D3C-4B8D-BE94-05BC1D59A2F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171329-0D01-4192-B161-4D2BE5AD5E99}" type="pres">
      <dgm:prSet presAssocID="{6C80A92B-C5AC-4929-96DF-9716CCDCC49D}" presName="hierRoot1" presStyleCnt="0"/>
      <dgm:spPr/>
    </dgm:pt>
    <dgm:pt modelId="{7124BFFE-B39D-4BBB-98DB-D62D27C6C4D4}" type="pres">
      <dgm:prSet presAssocID="{6C80A92B-C5AC-4929-96DF-9716CCDCC49D}" presName="composite" presStyleCnt="0"/>
      <dgm:spPr/>
    </dgm:pt>
    <dgm:pt modelId="{8749325B-FB26-4541-8A4E-E6307168B020}" type="pres">
      <dgm:prSet presAssocID="{6C80A92B-C5AC-4929-96DF-9716CCDCC49D}" presName="background" presStyleLbl="node0" presStyleIdx="0" presStyleCnt="1"/>
      <dgm:spPr>
        <a:solidFill>
          <a:schemeClr val="tx2"/>
        </a:solidFill>
      </dgm:spPr>
    </dgm:pt>
    <dgm:pt modelId="{530763C3-64EE-404B-AC61-50D7B1197606}" type="pres">
      <dgm:prSet presAssocID="{6C80A92B-C5AC-4929-96DF-9716CCDCC49D}" presName="text" presStyleLbl="fgAcc0" presStyleIdx="0" presStyleCnt="1" custScaleX="1931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A7D883-4522-4E69-8F99-33E17E56435E}" type="pres">
      <dgm:prSet presAssocID="{6C80A92B-C5AC-4929-96DF-9716CCDCC49D}" presName="hierChild2" presStyleCnt="0"/>
      <dgm:spPr/>
    </dgm:pt>
    <dgm:pt modelId="{8FC4F546-3478-4C05-B87D-49AF18D7BDB5}" type="pres">
      <dgm:prSet presAssocID="{8ED14442-BF14-4C35-828F-2983EF0CA8D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7D33003-37B1-4FA6-8291-8C1A927CDF4C}" type="pres">
      <dgm:prSet presAssocID="{8623F890-CE01-4FC7-875D-C3B9026DF5A9}" presName="hierRoot2" presStyleCnt="0"/>
      <dgm:spPr/>
    </dgm:pt>
    <dgm:pt modelId="{D3BFA2D4-13D2-439B-9118-BD4ED9A9900F}" type="pres">
      <dgm:prSet presAssocID="{8623F890-CE01-4FC7-875D-C3B9026DF5A9}" presName="composite2" presStyleCnt="0"/>
      <dgm:spPr/>
    </dgm:pt>
    <dgm:pt modelId="{8A01E7F6-DB58-43B2-9C71-BFE28B6C075E}" type="pres">
      <dgm:prSet presAssocID="{8623F890-CE01-4FC7-875D-C3B9026DF5A9}" presName="background2" presStyleLbl="node2" presStyleIdx="0" presStyleCnt="2"/>
      <dgm:spPr>
        <a:solidFill>
          <a:schemeClr val="tx2"/>
        </a:solidFill>
      </dgm:spPr>
    </dgm:pt>
    <dgm:pt modelId="{08417563-D3C9-482D-9F47-A37718C5CF2F}" type="pres">
      <dgm:prSet presAssocID="{8623F890-CE01-4FC7-875D-C3B9026DF5A9}" presName="text2" presStyleLbl="fgAcc2" presStyleIdx="0" presStyleCnt="2" custScaleX="148599" custLinFactNeighborX="-22051" custLinFactNeighborY="-47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FDB7BB-0C24-402A-B602-712B472940FC}" type="pres">
      <dgm:prSet presAssocID="{8623F890-CE01-4FC7-875D-C3B9026DF5A9}" presName="hierChild3" presStyleCnt="0"/>
      <dgm:spPr/>
    </dgm:pt>
    <dgm:pt modelId="{A4734EF4-D510-4363-A702-27D0359B1432}" type="pres">
      <dgm:prSet presAssocID="{5B6EE46B-EB12-42A2-91FC-AE5E8C113E3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E908CDA-237B-449E-BB98-D6B91BA0236E}" type="pres">
      <dgm:prSet presAssocID="{A30A48EC-0AF9-4CD5-A1B2-27E717AED6A7}" presName="hierRoot2" presStyleCnt="0"/>
      <dgm:spPr/>
    </dgm:pt>
    <dgm:pt modelId="{A8FD6A2B-E680-4D2A-9059-D94D05DEF508}" type="pres">
      <dgm:prSet presAssocID="{A30A48EC-0AF9-4CD5-A1B2-27E717AED6A7}" presName="composite2" presStyleCnt="0"/>
      <dgm:spPr/>
    </dgm:pt>
    <dgm:pt modelId="{784C3179-45E2-4FDC-87E6-85F838D4D9B7}" type="pres">
      <dgm:prSet presAssocID="{A30A48EC-0AF9-4CD5-A1B2-27E717AED6A7}" presName="background2" presStyleLbl="node2" presStyleIdx="1" presStyleCnt="2"/>
      <dgm:spPr>
        <a:solidFill>
          <a:schemeClr val="tx2"/>
        </a:solidFill>
      </dgm:spPr>
    </dgm:pt>
    <dgm:pt modelId="{4F0FC0EF-B61D-4E36-9DB1-C7E5C1F4102D}" type="pres">
      <dgm:prSet presAssocID="{A30A48EC-0AF9-4CD5-A1B2-27E717AED6A7}" presName="text2" presStyleLbl="fgAcc2" presStyleIdx="1" presStyleCnt="2" custScaleX="150668" custLinFactNeighborX="33181" custLinFactNeighborY="-35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6ED251-C953-4ABE-99CA-4616EBCEE9D7}" type="pres">
      <dgm:prSet presAssocID="{A30A48EC-0AF9-4CD5-A1B2-27E717AED6A7}" presName="hierChild3" presStyleCnt="0"/>
      <dgm:spPr/>
    </dgm:pt>
  </dgm:ptLst>
  <dgm:cxnLst>
    <dgm:cxn modelId="{1E4D0346-7250-4043-856B-2AA74BB7507E}" srcId="{22FE39F5-1D3C-4B8D-BE94-05BC1D59A2F2}" destId="{6C80A92B-C5AC-4929-96DF-9716CCDCC49D}" srcOrd="0" destOrd="0" parTransId="{AD86F479-F01E-49BB-B8E1-4EB985601104}" sibTransId="{34A29A51-06B6-4CEE-ACDE-212994951977}"/>
    <dgm:cxn modelId="{DB329C6A-AB38-4D34-B604-F307ECA0CDF9}" type="presOf" srcId="{6C80A92B-C5AC-4929-96DF-9716CCDCC49D}" destId="{530763C3-64EE-404B-AC61-50D7B1197606}" srcOrd="0" destOrd="0" presId="urn:microsoft.com/office/officeart/2005/8/layout/hierarchy1"/>
    <dgm:cxn modelId="{6F0DD928-CF91-427B-9DD4-1C0ED0883B85}" type="presOf" srcId="{5B6EE46B-EB12-42A2-91FC-AE5E8C113E3A}" destId="{A4734EF4-D510-4363-A702-27D0359B1432}" srcOrd="0" destOrd="0" presId="urn:microsoft.com/office/officeart/2005/8/layout/hierarchy1"/>
    <dgm:cxn modelId="{B18849E3-021E-4DF7-840F-D6EF1BB419E8}" type="presOf" srcId="{8623F890-CE01-4FC7-875D-C3B9026DF5A9}" destId="{08417563-D3C9-482D-9F47-A37718C5CF2F}" srcOrd="0" destOrd="0" presId="urn:microsoft.com/office/officeart/2005/8/layout/hierarchy1"/>
    <dgm:cxn modelId="{04D4D7F2-D19A-49C8-964D-44559D2248B9}" srcId="{6C80A92B-C5AC-4929-96DF-9716CCDCC49D}" destId="{A30A48EC-0AF9-4CD5-A1B2-27E717AED6A7}" srcOrd="1" destOrd="0" parTransId="{5B6EE46B-EB12-42A2-91FC-AE5E8C113E3A}" sibTransId="{1F2C9451-8BC8-44A6-B707-A883EAD0D6A0}"/>
    <dgm:cxn modelId="{C9BA5199-0524-40B7-8473-81406DC24153}" srcId="{6C80A92B-C5AC-4929-96DF-9716CCDCC49D}" destId="{8623F890-CE01-4FC7-875D-C3B9026DF5A9}" srcOrd="0" destOrd="0" parTransId="{8ED14442-BF14-4C35-828F-2983EF0CA8DE}" sibTransId="{C9265115-B0BD-48ED-9804-FFDD447195EE}"/>
    <dgm:cxn modelId="{F5695B4E-B2F7-44E4-BD95-8B3C59A40676}" type="presOf" srcId="{22FE39F5-1D3C-4B8D-BE94-05BC1D59A2F2}" destId="{2EB859B1-11C2-4304-BB18-099153457CDC}" srcOrd="0" destOrd="0" presId="urn:microsoft.com/office/officeart/2005/8/layout/hierarchy1"/>
    <dgm:cxn modelId="{8F4662BE-7446-42AA-B4C8-A9A58412B61E}" type="presOf" srcId="{8ED14442-BF14-4C35-828F-2983EF0CA8DE}" destId="{8FC4F546-3478-4C05-B87D-49AF18D7BDB5}" srcOrd="0" destOrd="0" presId="urn:microsoft.com/office/officeart/2005/8/layout/hierarchy1"/>
    <dgm:cxn modelId="{2F70FA7E-182F-4877-A10B-A6D1A71F9903}" type="presOf" srcId="{A30A48EC-0AF9-4CD5-A1B2-27E717AED6A7}" destId="{4F0FC0EF-B61D-4E36-9DB1-C7E5C1F4102D}" srcOrd="0" destOrd="0" presId="urn:microsoft.com/office/officeart/2005/8/layout/hierarchy1"/>
    <dgm:cxn modelId="{5D99DCD7-D8CB-411B-891B-F6058AFB962B}" type="presParOf" srcId="{2EB859B1-11C2-4304-BB18-099153457CDC}" destId="{C3171329-0D01-4192-B161-4D2BE5AD5E99}" srcOrd="0" destOrd="0" presId="urn:microsoft.com/office/officeart/2005/8/layout/hierarchy1"/>
    <dgm:cxn modelId="{75283182-8E75-48FD-9EB3-6A5744F10BC3}" type="presParOf" srcId="{C3171329-0D01-4192-B161-4D2BE5AD5E99}" destId="{7124BFFE-B39D-4BBB-98DB-D62D27C6C4D4}" srcOrd="0" destOrd="0" presId="urn:microsoft.com/office/officeart/2005/8/layout/hierarchy1"/>
    <dgm:cxn modelId="{970F5D14-5C57-40A7-A7D6-F9F3C7C7C1F8}" type="presParOf" srcId="{7124BFFE-B39D-4BBB-98DB-D62D27C6C4D4}" destId="{8749325B-FB26-4541-8A4E-E6307168B020}" srcOrd="0" destOrd="0" presId="urn:microsoft.com/office/officeart/2005/8/layout/hierarchy1"/>
    <dgm:cxn modelId="{EBB3A822-FCB1-40DD-A1F0-E29E638ADBD9}" type="presParOf" srcId="{7124BFFE-B39D-4BBB-98DB-D62D27C6C4D4}" destId="{530763C3-64EE-404B-AC61-50D7B1197606}" srcOrd="1" destOrd="0" presId="urn:microsoft.com/office/officeart/2005/8/layout/hierarchy1"/>
    <dgm:cxn modelId="{E9D792FC-503E-44E6-9671-FD4D72E3556C}" type="presParOf" srcId="{C3171329-0D01-4192-B161-4D2BE5AD5E99}" destId="{1BA7D883-4522-4E69-8F99-33E17E56435E}" srcOrd="1" destOrd="0" presId="urn:microsoft.com/office/officeart/2005/8/layout/hierarchy1"/>
    <dgm:cxn modelId="{BB1CEAA0-1487-48D5-937E-8D2873EBFA3E}" type="presParOf" srcId="{1BA7D883-4522-4E69-8F99-33E17E56435E}" destId="{8FC4F546-3478-4C05-B87D-49AF18D7BDB5}" srcOrd="0" destOrd="0" presId="urn:microsoft.com/office/officeart/2005/8/layout/hierarchy1"/>
    <dgm:cxn modelId="{D2D1E546-679A-4058-9300-3066B3C82AA1}" type="presParOf" srcId="{1BA7D883-4522-4E69-8F99-33E17E56435E}" destId="{57D33003-37B1-4FA6-8291-8C1A927CDF4C}" srcOrd="1" destOrd="0" presId="urn:microsoft.com/office/officeart/2005/8/layout/hierarchy1"/>
    <dgm:cxn modelId="{E5F5CB7A-CF58-46A3-AA27-FF4ADEB225DD}" type="presParOf" srcId="{57D33003-37B1-4FA6-8291-8C1A927CDF4C}" destId="{D3BFA2D4-13D2-439B-9118-BD4ED9A9900F}" srcOrd="0" destOrd="0" presId="urn:microsoft.com/office/officeart/2005/8/layout/hierarchy1"/>
    <dgm:cxn modelId="{FEA8F3CE-22A9-4564-BA3B-45F4D38F637C}" type="presParOf" srcId="{D3BFA2D4-13D2-439B-9118-BD4ED9A9900F}" destId="{8A01E7F6-DB58-43B2-9C71-BFE28B6C075E}" srcOrd="0" destOrd="0" presId="urn:microsoft.com/office/officeart/2005/8/layout/hierarchy1"/>
    <dgm:cxn modelId="{B01CDAC0-AA8D-4E6E-A072-E0EB78C3051F}" type="presParOf" srcId="{D3BFA2D4-13D2-439B-9118-BD4ED9A9900F}" destId="{08417563-D3C9-482D-9F47-A37718C5CF2F}" srcOrd="1" destOrd="0" presId="urn:microsoft.com/office/officeart/2005/8/layout/hierarchy1"/>
    <dgm:cxn modelId="{851C1E9D-7CC5-46F6-A234-ABD2C29934A7}" type="presParOf" srcId="{57D33003-37B1-4FA6-8291-8C1A927CDF4C}" destId="{B0FDB7BB-0C24-402A-B602-712B472940FC}" srcOrd="1" destOrd="0" presId="urn:microsoft.com/office/officeart/2005/8/layout/hierarchy1"/>
    <dgm:cxn modelId="{764BFFE2-3FA7-4959-A046-1BEFF43A6109}" type="presParOf" srcId="{1BA7D883-4522-4E69-8F99-33E17E56435E}" destId="{A4734EF4-D510-4363-A702-27D0359B1432}" srcOrd="2" destOrd="0" presId="urn:microsoft.com/office/officeart/2005/8/layout/hierarchy1"/>
    <dgm:cxn modelId="{3C637CD3-E07B-4321-BF86-C84332DB22B4}" type="presParOf" srcId="{1BA7D883-4522-4E69-8F99-33E17E56435E}" destId="{FE908CDA-237B-449E-BB98-D6B91BA0236E}" srcOrd="3" destOrd="0" presId="urn:microsoft.com/office/officeart/2005/8/layout/hierarchy1"/>
    <dgm:cxn modelId="{7924C927-3362-485F-B44D-B38EFB2D569B}" type="presParOf" srcId="{FE908CDA-237B-449E-BB98-D6B91BA0236E}" destId="{A8FD6A2B-E680-4D2A-9059-D94D05DEF508}" srcOrd="0" destOrd="0" presId="urn:microsoft.com/office/officeart/2005/8/layout/hierarchy1"/>
    <dgm:cxn modelId="{592498AD-296F-417E-B97B-4CE86BF4B821}" type="presParOf" srcId="{A8FD6A2B-E680-4D2A-9059-D94D05DEF508}" destId="{784C3179-45E2-4FDC-87E6-85F838D4D9B7}" srcOrd="0" destOrd="0" presId="urn:microsoft.com/office/officeart/2005/8/layout/hierarchy1"/>
    <dgm:cxn modelId="{6014ED01-3B6D-40B9-8EA5-8AAEA3B0FBB5}" type="presParOf" srcId="{A8FD6A2B-E680-4D2A-9059-D94D05DEF508}" destId="{4F0FC0EF-B61D-4E36-9DB1-C7E5C1F4102D}" srcOrd="1" destOrd="0" presId="urn:microsoft.com/office/officeart/2005/8/layout/hierarchy1"/>
    <dgm:cxn modelId="{73F28AA6-6221-4829-A0D2-0E84704FEB4D}" type="presParOf" srcId="{FE908CDA-237B-449E-BB98-D6B91BA0236E}" destId="{EF6ED251-C953-4ABE-99CA-4616EBCEE9D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34EF4-D510-4363-A702-27D0359B1432}">
      <dsp:nvSpPr>
        <dsp:cNvPr id="0" name=""/>
        <dsp:cNvSpPr/>
      </dsp:nvSpPr>
      <dsp:spPr>
        <a:xfrm>
          <a:off x="3972123" y="1050654"/>
          <a:ext cx="1961242" cy="443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037"/>
              </a:lnTo>
              <a:lnTo>
                <a:pt x="1961242" y="290037"/>
              </a:lnTo>
              <a:lnTo>
                <a:pt x="1961242" y="44324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4F546-3478-4C05-B87D-49AF18D7BDB5}">
      <dsp:nvSpPr>
        <dsp:cNvPr id="0" name=""/>
        <dsp:cNvSpPr/>
      </dsp:nvSpPr>
      <dsp:spPr>
        <a:xfrm>
          <a:off x="2177838" y="1050654"/>
          <a:ext cx="1794284" cy="430671"/>
        </a:xfrm>
        <a:custGeom>
          <a:avLst/>
          <a:gdLst/>
          <a:ahLst/>
          <a:cxnLst/>
          <a:rect l="0" t="0" r="0" b="0"/>
          <a:pathLst>
            <a:path>
              <a:moveTo>
                <a:pt x="1794284" y="0"/>
              </a:moveTo>
              <a:lnTo>
                <a:pt x="1794284" y="277467"/>
              </a:lnTo>
              <a:lnTo>
                <a:pt x="0" y="277467"/>
              </a:lnTo>
              <a:lnTo>
                <a:pt x="0" y="4306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49325B-FB26-4541-8A4E-E6307168B020}">
      <dsp:nvSpPr>
        <dsp:cNvPr id="0" name=""/>
        <dsp:cNvSpPr/>
      </dsp:nvSpPr>
      <dsp:spPr>
        <a:xfrm>
          <a:off x="2374763" y="505"/>
          <a:ext cx="3194718" cy="1050149"/>
        </a:xfrm>
        <a:prstGeom prst="roundRect">
          <a:avLst>
            <a:gd name="adj" fmla="val 10000"/>
          </a:avLst>
        </a:prstGeom>
        <a:solidFill>
          <a:schemeClr val="tx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763C3-64EE-404B-AC61-50D7B1197606}">
      <dsp:nvSpPr>
        <dsp:cNvPr id="0" name=""/>
        <dsp:cNvSpPr/>
      </dsp:nvSpPr>
      <dsp:spPr>
        <a:xfrm>
          <a:off x="2558517" y="175070"/>
          <a:ext cx="3194718" cy="10501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50000"/>
                </a:schemeClr>
              </a:solidFill>
            </a:rPr>
            <a:t>расходы</a:t>
          </a:r>
          <a:endParaRPr lang="ru-RU" sz="2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589275" y="205828"/>
        <a:ext cx="3133202" cy="988633"/>
      </dsp:txXfrm>
    </dsp:sp>
    <dsp:sp modelId="{8A01E7F6-DB58-43B2-9C71-BFE28B6C075E}">
      <dsp:nvSpPr>
        <dsp:cNvPr id="0" name=""/>
        <dsp:cNvSpPr/>
      </dsp:nvSpPr>
      <dsp:spPr>
        <a:xfrm>
          <a:off x="949089" y="1481326"/>
          <a:ext cx="2457497" cy="1050149"/>
        </a:xfrm>
        <a:prstGeom prst="roundRect">
          <a:avLst>
            <a:gd name="adj" fmla="val 10000"/>
          </a:avLst>
        </a:prstGeom>
        <a:solidFill>
          <a:schemeClr val="tx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417563-D3C9-482D-9F47-A37718C5CF2F}">
      <dsp:nvSpPr>
        <dsp:cNvPr id="0" name=""/>
        <dsp:cNvSpPr/>
      </dsp:nvSpPr>
      <dsp:spPr>
        <a:xfrm>
          <a:off x="1132842" y="1655891"/>
          <a:ext cx="2457497" cy="10501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50000"/>
                </a:schemeClr>
              </a:solidFill>
            </a:rPr>
            <a:t>обязательные</a:t>
          </a:r>
          <a:endParaRPr lang="ru-RU" sz="24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163600" y="1686649"/>
        <a:ext cx="2395981" cy="988633"/>
      </dsp:txXfrm>
    </dsp:sp>
    <dsp:sp modelId="{784C3179-45E2-4FDC-87E6-85F838D4D9B7}">
      <dsp:nvSpPr>
        <dsp:cNvPr id="0" name=""/>
        <dsp:cNvSpPr/>
      </dsp:nvSpPr>
      <dsp:spPr>
        <a:xfrm>
          <a:off x="4687508" y="1493896"/>
          <a:ext cx="2491714" cy="1050149"/>
        </a:xfrm>
        <a:prstGeom prst="roundRect">
          <a:avLst>
            <a:gd name="adj" fmla="val 10000"/>
          </a:avLst>
        </a:prstGeom>
        <a:solidFill>
          <a:schemeClr val="tx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FC0EF-B61D-4E36-9DB1-C7E5C1F4102D}">
      <dsp:nvSpPr>
        <dsp:cNvPr id="0" name=""/>
        <dsp:cNvSpPr/>
      </dsp:nvSpPr>
      <dsp:spPr>
        <a:xfrm>
          <a:off x="4871261" y="1668461"/>
          <a:ext cx="2491714" cy="10501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50000"/>
                </a:schemeClr>
              </a:solidFill>
            </a:rPr>
            <a:t>произвольные</a:t>
          </a:r>
          <a:endParaRPr lang="ru-RU" sz="24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902019" y="1699219"/>
        <a:ext cx="2430198" cy="988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801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9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1" y="91547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8" y="32280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7" y="609603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6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1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1" y="3843867"/>
            <a:ext cx="8304211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80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1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9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262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963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3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7142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766734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74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119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6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502400" y="1600201"/>
            <a:ext cx="508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502400" y="3941763"/>
            <a:ext cx="508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64477D-14C4-4435-A6C6-1F5639429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1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2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85802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4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90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1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5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6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29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1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801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50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3" y="914400"/>
            <a:ext cx="3280975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3" y="2777067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42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5"/>
            <a:ext cx="2981859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4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2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EAC3DE-3225-4F60-BD7F-0FEB71427D60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CAD7967-B1F3-4CDC-901D-C3E5F5A96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4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0" y="177423"/>
            <a:ext cx="4160520" cy="655092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 Что вы  видите?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 Что объединяет эти картинки?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Что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вы    думаете об этом?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1" y="177421"/>
            <a:ext cx="3111689" cy="26476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0" y="3377821"/>
            <a:ext cx="3111689" cy="25180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005" y="177423"/>
            <a:ext cx="3533519" cy="26476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004" y="3377822"/>
            <a:ext cx="3533519" cy="251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5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</a:rPr>
              <a:t>СЕМЕЙНЫЙ БЮДЖЕТ </a:t>
            </a:r>
            <a:r>
              <a:rPr lang="ru-RU" b="1" dirty="0" smtClean="0">
                <a:solidFill>
                  <a:srgbClr val="594740"/>
                </a:solidFill>
              </a:rPr>
              <a:t>– </a:t>
            </a:r>
            <a:r>
              <a:rPr lang="ru-RU" sz="3100" b="1" dirty="0" smtClean="0">
                <a:solidFill>
                  <a:srgbClr val="594740"/>
                </a:solidFill>
              </a:rPr>
              <a:t>ЭТО ДОХОДЫ И РАСХОДЫ СЕМЬИ ЗА ОПРЕДЕЛЕННЫЙ ПЕРИОД ВРЕМЕНИ (НЕДЕЛЮ, МЕСЯЦ, ГОД)</a:t>
            </a:r>
          </a:p>
        </p:txBody>
      </p:sp>
      <p:graphicFrame>
        <p:nvGraphicFramePr>
          <p:cNvPr id="13382" name="Group 70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49748623"/>
              </p:ext>
            </p:extLst>
          </p:nvPr>
        </p:nvGraphicFramePr>
        <p:xfrm>
          <a:off x="1533378" y="1989138"/>
          <a:ext cx="8883798" cy="2773590"/>
        </p:xfrm>
        <a:graphic>
          <a:graphicData uri="http://schemas.openxmlformats.org/drawingml/2006/table">
            <a:tbl>
              <a:tblPr/>
              <a:tblGrid>
                <a:gridCol w="5570686"/>
                <a:gridCol w="3313112"/>
              </a:tblGrid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РАСХОДЫ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Заработная плата членов семьи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Питание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00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 от предпринимательской деятельности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Одежда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00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 от собственности (сдача в аренду квартиры, земельного участка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Квартплата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Процентные выплаты по денежным вкладам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85" name="Group 73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747494990"/>
              </p:ext>
            </p:extLst>
          </p:nvPr>
        </p:nvGraphicFramePr>
        <p:xfrm>
          <a:off x="1524001" y="4868863"/>
          <a:ext cx="8893175" cy="1402004"/>
        </p:xfrm>
        <a:graphic>
          <a:graphicData uri="http://schemas.openxmlformats.org/drawingml/2006/table">
            <a:tbl>
              <a:tblPr/>
              <a:tblGrid>
                <a:gridCol w="5580063"/>
                <a:gridCol w="3313112"/>
              </a:tblGrid>
              <a:tr h="10056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Пенсии, стипендии,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Покупка дорогостоящих вещей (бытовой техники, транспорта, путёвок)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961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Пособия на детей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32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4213" y="3316406"/>
            <a:ext cx="8535988" cy="267799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Задание по группам: 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Определите: к какой группе расходов относятся предложенные примеры на карточках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ОЛ РАЙТ РАУНД РОБИН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40433381"/>
              </p:ext>
            </p:extLst>
          </p:nvPr>
        </p:nvGraphicFramePr>
        <p:xfrm>
          <a:off x="2032000" y="382137"/>
          <a:ext cx="8128000" cy="2756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18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84212" y="150126"/>
            <a:ext cx="8534400" cy="1856095"/>
          </a:xfrm>
        </p:spPr>
        <p:txBody>
          <a:bodyPr/>
          <a:lstStyle/>
          <a:p>
            <a:pPr algn="ctr" eaLnBrk="1" hangingPunct="1"/>
            <a:r>
              <a:rPr lang="ru-RU" dirty="0" smtClean="0">
                <a:latin typeface="Impact" panose="020B0806030902050204" pitchFamily="34" charset="0"/>
              </a:rPr>
              <a:t>                             </a:t>
            </a:r>
            <a:r>
              <a:rPr lang="ru-RU" dirty="0" smtClean="0">
                <a:solidFill>
                  <a:srgbClr val="594740"/>
                </a:solidFill>
                <a:latin typeface="Impact" panose="020B0806030902050204" pitchFamily="34" charset="0"/>
              </a:rPr>
              <a:t>Виды расходов: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658937"/>
              </p:ext>
            </p:extLst>
          </p:nvPr>
        </p:nvGraphicFramePr>
        <p:xfrm>
          <a:off x="1981200" y="2000253"/>
          <a:ext cx="8229600" cy="2143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3337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Обязательные расходы</a:t>
                      </a:r>
                      <a:endParaRPr lang="ru-RU" sz="1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Произвольные расходы</a:t>
                      </a:r>
                      <a:endParaRPr lang="ru-RU" sz="1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0975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63750" y="2420941"/>
            <a:ext cx="3887788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latin typeface="Arial" panose="020B0604020202020204" pitchFamily="34" charset="0"/>
              </a:rPr>
              <a:t>На питание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latin typeface="Arial" panose="020B0604020202020204" pitchFamily="34" charset="0"/>
              </a:rPr>
              <a:t>На одежду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latin typeface="Arial" panose="020B0604020202020204" pitchFamily="34" charset="0"/>
              </a:rPr>
              <a:t>На квартплату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latin typeface="Arial" panose="020B0604020202020204" pitchFamily="34" charset="0"/>
              </a:rPr>
              <a:t>На транспорт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latin typeface="Arial" panose="020B0604020202020204" pitchFamily="34" charset="0"/>
              </a:rPr>
              <a:t>Налоги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096000" y="2420938"/>
            <a:ext cx="40322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 dirty="0">
                <a:latin typeface="Arial" panose="020B0604020202020204" pitchFamily="34" charset="0"/>
              </a:rPr>
              <a:t>На приобретение дорогостоящих предметов;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 dirty="0" smtClean="0">
                <a:latin typeface="Arial" panose="020B0604020202020204" pitchFamily="34" charset="0"/>
              </a:rPr>
              <a:t> бытовая техника,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 dirty="0" smtClean="0">
                <a:latin typeface="Arial" panose="020B0604020202020204" pitchFamily="34" charset="0"/>
              </a:rPr>
              <a:t>транспортное средство, туристические путевки</a:t>
            </a:r>
            <a:endParaRPr lang="ru-RU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 dirty="0" smtClean="0">
                <a:latin typeface="Arial" panose="020B0604020202020204" pitchFamily="34" charset="0"/>
              </a:rPr>
              <a:t>драгоценности</a:t>
            </a:r>
            <a:endParaRPr lang="ru-RU" sz="1800" dirty="0"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18" y="4452938"/>
            <a:ext cx="2922398" cy="2218793"/>
          </a:xfrm>
          <a:prstGeom prst="rect">
            <a:avLst/>
          </a:prstGeom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996" y="4452937"/>
            <a:ext cx="3002508" cy="221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6" t="33421" r="48315" b="14171"/>
          <a:stretch>
            <a:fillRect/>
          </a:stretch>
        </p:blipFill>
        <p:spPr bwMode="auto">
          <a:xfrm>
            <a:off x="4811151" y="4452936"/>
            <a:ext cx="2433711" cy="2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5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3" y="95534"/>
            <a:ext cx="10126638" cy="6762466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Если</a:t>
            </a:r>
            <a:r>
              <a:rPr lang="ru-RU" sz="4400" dirty="0" smtClean="0"/>
              <a:t>: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доходов  </a:t>
            </a:r>
            <a: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профицит </a:t>
            </a:r>
            <a:r>
              <a:rPr lang="ru-RU" sz="4000" b="1" dirty="0" smtClean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бюджета;</a:t>
            </a:r>
            <a: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=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доходам  </a:t>
            </a:r>
            <a: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бюджет сбалансированный</a:t>
            </a:r>
            <a:r>
              <a:rPr lang="ru-RU" sz="4000" b="1" dirty="0" smtClean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4000" b="1" dirty="0" smtClean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 </a:t>
            </a:r>
            <a: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 smtClean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 бюджета </a:t>
            </a:r>
            <a:br>
              <a:rPr lang="ru-RU" sz="4000" b="1" dirty="0" smtClean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5947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59474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696" y="4107976"/>
            <a:ext cx="3353910" cy="25180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696" y="457199"/>
            <a:ext cx="3484730" cy="261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0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1"/>
            <a:ext cx="9754199" cy="47768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З</a:t>
            </a:r>
            <a:r>
              <a:rPr lang="ru-RU" sz="2800" b="1" smtClean="0">
                <a:solidFill>
                  <a:schemeClr val="bg2">
                    <a:lumMod val="25000"/>
                  </a:schemeClr>
                </a:solidFill>
              </a:rPr>
              <a:t>акончите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предложения: 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. «Я считаю, что домашнее хозяйство …» (позиция)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2. «Потому что…» (объяснение)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3. «Я могу доказать это на примере…» (пример)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4. «Исходя из этого, я делаю вывод о том, что…(суждение)</a:t>
            </a:r>
            <a:r>
              <a:rPr lang="ru-RU" b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451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269242"/>
            <a:ext cx="8229600" cy="4421874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594740"/>
                </a:solidFill>
              </a:rPr>
              <a:t>Итак, каждая семья выступает как  экономическая единица и ведет домашнее хозяйство. </a:t>
            </a:r>
          </a:p>
          <a:p>
            <a:pPr eaLnBrk="1" hangingPunct="1"/>
            <a:r>
              <a:rPr lang="ru-RU" sz="2800" b="1" dirty="0" smtClean="0">
                <a:solidFill>
                  <a:srgbClr val="594740"/>
                </a:solidFill>
              </a:rPr>
              <a:t>Семьи имеют семейный бюджет, состоящий из расходов и доходов. </a:t>
            </a:r>
            <a:endParaRPr lang="ru-RU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63023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594740"/>
                </a:solidFill>
              </a:rPr>
              <a:t>Подведение итогов занятия</a:t>
            </a:r>
          </a:p>
        </p:txBody>
      </p:sp>
      <p:pic>
        <p:nvPicPr>
          <p:cNvPr id="21508" name="Picture 7" descr="А 5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030" y="4185740"/>
            <a:ext cx="2655888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9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2"/>
            <a:ext cx="8534400" cy="477330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594740"/>
                </a:solidFill>
              </a:rPr>
              <a:t>ДОМАШНЕЕ ЗАДАНИЕ:</a:t>
            </a:r>
          </a:p>
          <a:p>
            <a:pPr marL="0" indent="0">
              <a:buNone/>
            </a:pPr>
            <a:r>
              <a:rPr lang="ru-RU" altLang="ru-RU" sz="2800" dirty="0" smtClean="0">
                <a:solidFill>
                  <a:srgbClr val="594740"/>
                </a:solidFill>
              </a:rPr>
              <a:t>    Параграф </a:t>
            </a:r>
            <a:r>
              <a:rPr lang="ru-RU" altLang="ru-RU" sz="2800" dirty="0">
                <a:solidFill>
                  <a:srgbClr val="594740"/>
                </a:solidFill>
              </a:rPr>
              <a:t>10 читать, термины учить.</a:t>
            </a:r>
          </a:p>
          <a:p>
            <a:r>
              <a:rPr lang="ru-RU" altLang="ru-RU" sz="2800" b="1" dirty="0">
                <a:solidFill>
                  <a:srgbClr val="C00000"/>
                </a:solidFill>
              </a:rPr>
              <a:t>Мальчикам: </a:t>
            </a:r>
            <a:r>
              <a:rPr lang="ru-RU" altLang="ru-RU" sz="2800" dirty="0">
                <a:solidFill>
                  <a:srgbClr val="594740"/>
                </a:solidFill>
              </a:rPr>
              <a:t>Как ваша семья связана с экономической жизнью страны?, приведите </a:t>
            </a:r>
            <a:r>
              <a:rPr lang="ru-RU" altLang="ru-RU" sz="2800" dirty="0" smtClean="0">
                <a:solidFill>
                  <a:srgbClr val="594740"/>
                </a:solidFill>
              </a:rPr>
              <a:t>примеры.</a:t>
            </a:r>
          </a:p>
          <a:p>
            <a:r>
              <a:rPr lang="ru-RU" altLang="ru-RU" sz="2800" b="1" dirty="0" smtClean="0">
                <a:solidFill>
                  <a:srgbClr val="C00000"/>
                </a:solidFill>
              </a:rPr>
              <a:t>Девочкам</a:t>
            </a:r>
            <a:r>
              <a:rPr lang="ru-RU" altLang="ru-RU" sz="2800" b="1" dirty="0">
                <a:solidFill>
                  <a:srgbClr val="C00000"/>
                </a:solidFill>
              </a:rPr>
              <a:t>: </a:t>
            </a:r>
            <a:r>
              <a:rPr lang="ru-RU" altLang="ru-RU" sz="2800" dirty="0">
                <a:solidFill>
                  <a:srgbClr val="594740"/>
                </a:solidFill>
              </a:rPr>
              <a:t>Перечислите, какие главные правила необходимо соблюдать, чтобы хозяйство семьи  было успешным?</a:t>
            </a:r>
          </a:p>
          <a:p>
            <a:pPr marL="0" indent="0">
              <a:buNone/>
            </a:pPr>
            <a:endParaRPr lang="ru-RU" sz="2800" b="1" dirty="0">
              <a:solidFill>
                <a:srgbClr val="5947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0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Rectangle 2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542925"/>
            <a:ext cx="8242300" cy="884238"/>
          </a:xfrm>
        </p:spPr>
      </p:pic>
      <p:pic>
        <p:nvPicPr>
          <p:cNvPr id="24579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9" y="2060576"/>
            <a:ext cx="3455987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778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8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48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8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48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07" y="163773"/>
            <a:ext cx="8980227" cy="65236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9497018" cy="585147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2">
                    <a:lumMod val="50000"/>
                  </a:schemeClr>
                </a:solidFill>
              </a:rPr>
              <a:t>Домашнее хозяйство</a:t>
            </a:r>
          </a:p>
        </p:txBody>
      </p:sp>
    </p:spTree>
    <p:extLst>
      <p:ext uri="{BB962C8B-B14F-4D97-AF65-F5344CB8AC3E}">
        <p14:creationId xmlns:p14="http://schemas.microsoft.com/office/powerpoint/2010/main" val="148362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10534248" cy="166161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4211" y="2715905"/>
            <a:ext cx="9688087" cy="3075296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ознакомиться с понятием «домашнее хозяйство» и его составляющими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84212" y="641446"/>
            <a:ext cx="8534400" cy="218364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5400" dirty="0" smtClean="0">
                <a:latin typeface="Impact" panose="020B0806030902050204" pitchFamily="34" charset="0"/>
              </a:rPr>
              <a:t>Домашнее хозяйство-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3000376"/>
            <a:ext cx="8229600" cy="31001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>
                <a:solidFill>
                  <a:srgbClr val="594740"/>
                </a:solidFill>
              </a:rPr>
              <a:t>все имеющиеся ресурсы и собственность </a:t>
            </a:r>
            <a:r>
              <a:rPr lang="ru-RU" sz="5400" dirty="0" smtClean="0">
                <a:solidFill>
                  <a:srgbClr val="594740"/>
                </a:solidFill>
              </a:rPr>
              <a:t>семьи</a:t>
            </a:r>
            <a:endParaRPr lang="ru-RU" sz="5400" dirty="0">
              <a:solidFill>
                <a:srgbClr val="59474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7137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477557" y="241817"/>
            <a:ext cx="7019404" cy="1152525"/>
          </a:xfrm>
          <a:prstGeom prst="bevel">
            <a:avLst>
              <a:gd name="adj" fmla="val 125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Цель домашнего хозяйства –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удовлетворение потребностей домочадцев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739106" y="2024622"/>
            <a:ext cx="1944688" cy="936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Организует быт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899698" y="2024622"/>
            <a:ext cx="2087563" cy="936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Осуществляет </a:t>
            </a:r>
          </a:p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домашнее питание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8453838" y="1978655"/>
            <a:ext cx="1943100" cy="936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Распределяет</a:t>
            </a:r>
          </a:p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время </a:t>
            </a:r>
          </a:p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на труд и отдых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6150375" y="1989140"/>
            <a:ext cx="2087563" cy="936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Приобретает</a:t>
            </a:r>
          </a:p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товары и услуги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3071813" y="3284541"/>
            <a:ext cx="6119812" cy="720725"/>
          </a:xfrm>
          <a:prstGeom prst="bevel">
            <a:avLst>
              <a:gd name="adj" fmla="val 125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Мини-экономика семьи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2477557" y="4508501"/>
            <a:ext cx="2736850" cy="863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Все ресурсы семьи</a:t>
            </a: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6311900" y="4508503"/>
            <a:ext cx="3240088" cy="20161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Собственность:</a:t>
            </a:r>
          </a:p>
          <a:p>
            <a:pPr eaLnBrk="1" hangingPunct="1">
              <a:buFont typeface="Wingdings" panose="05000000000000000000" pitchFamily="2" charset="2"/>
              <a:buChar char="ь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квартира;</a:t>
            </a:r>
          </a:p>
          <a:p>
            <a:pPr eaLnBrk="1" hangingPunct="1">
              <a:buFont typeface="Wingdings" panose="05000000000000000000" pitchFamily="2" charset="2"/>
              <a:buChar char="ь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приусадебный участок;</a:t>
            </a:r>
          </a:p>
          <a:p>
            <a:pPr eaLnBrk="1" hangingPunct="1">
              <a:buFont typeface="Wingdings" panose="05000000000000000000" pitchFamily="2" charset="2"/>
              <a:buChar char="ь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дача;</a:t>
            </a:r>
          </a:p>
          <a:p>
            <a:pPr eaLnBrk="1" hangingPunct="1">
              <a:buFont typeface="Wingdings" panose="05000000000000000000" pitchFamily="2" charset="2"/>
              <a:buChar char="ь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транспорт;</a:t>
            </a:r>
          </a:p>
          <a:p>
            <a:pPr eaLnBrk="1" hangingPunct="1">
              <a:buFont typeface="Wingdings" panose="05000000000000000000" pitchFamily="2" charset="2"/>
              <a:buChar char="ь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мебель;</a:t>
            </a:r>
          </a:p>
          <a:p>
            <a:pPr eaLnBrk="1" hangingPunct="1">
              <a:buFont typeface="Wingdings" panose="05000000000000000000" pitchFamily="2" charset="2"/>
              <a:buChar char="ь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одежда и т.д.</a:t>
            </a: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2640013" y="1479866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4727575" y="1484313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398" name="AutoShape 14"/>
          <p:cNvSpPr>
            <a:spLocks noChangeArrowheads="1"/>
          </p:cNvSpPr>
          <p:nvPr/>
        </p:nvSpPr>
        <p:spPr bwMode="auto">
          <a:xfrm>
            <a:off x="6888163" y="1484313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>
            <a:off x="8975725" y="1501942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400" name="AutoShape 16"/>
          <p:cNvSpPr>
            <a:spLocks noChangeArrowheads="1"/>
          </p:cNvSpPr>
          <p:nvPr/>
        </p:nvSpPr>
        <p:spPr bwMode="auto">
          <a:xfrm>
            <a:off x="7608888" y="4076703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3630082" y="4085931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26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398" grpId="0" animBg="1"/>
      <p:bldP spid="16399" grpId="0" animBg="1"/>
      <p:bldP spid="16400" grpId="0" animBg="1"/>
      <p:bldP spid="164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828801"/>
            <a:ext cx="8229600" cy="148760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Обсудите, какой деятельностью может заниматься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семья, чтобы заработать деньги?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410" name="Rectangle 2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94" y="202562"/>
            <a:ext cx="4737100" cy="744537"/>
          </a:xfrm>
        </p:spPr>
      </p:pic>
      <p:pic>
        <p:nvPicPr>
          <p:cNvPr id="13317" name="Picture 34" descr="C:\Documents and Settings\АЛЕКСАНДР\Local Settings\Temp\Rar$DI10.968\book3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00582">
            <a:off x="8248650" y="-365125"/>
            <a:ext cx="1854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001103" y="3060853"/>
            <a:ext cx="3681383" cy="3353597"/>
          </a:xfrm>
          <a:prstGeom prst="rect">
            <a:avLst/>
          </a:prstGeom>
          <a:ln w="28575">
            <a:solidFill>
              <a:srgbClr val="5947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34467" y="4160093"/>
            <a:ext cx="1214650" cy="1155112"/>
          </a:xfrm>
          <a:prstGeom prst="rect">
            <a:avLst/>
          </a:prstGeom>
          <a:ln w="38100">
            <a:solidFill>
              <a:srgbClr val="5947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endCxn id="2" idx="0"/>
          </p:cNvCxnSpPr>
          <p:nvPr/>
        </p:nvCxnSpPr>
        <p:spPr>
          <a:xfrm flipV="1">
            <a:off x="9841794" y="3060853"/>
            <a:ext cx="1" cy="1033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endCxn id="2" idx="3"/>
          </p:cNvCxnSpPr>
          <p:nvPr/>
        </p:nvCxnSpPr>
        <p:spPr>
          <a:xfrm>
            <a:off x="10481483" y="4737651"/>
            <a:ext cx="1201003" cy="1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2" idx="1"/>
          </p:cNvCxnSpPr>
          <p:nvPr/>
        </p:nvCxnSpPr>
        <p:spPr>
          <a:xfrm flipH="1">
            <a:off x="8001101" y="4737651"/>
            <a:ext cx="1233366" cy="1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2" idx="2"/>
          </p:cNvCxnSpPr>
          <p:nvPr/>
        </p:nvCxnSpPr>
        <p:spPr>
          <a:xfrm>
            <a:off x="9841794" y="5326378"/>
            <a:ext cx="1" cy="1088070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73958" y="3657696"/>
            <a:ext cx="5389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594740"/>
                </a:solidFill>
              </a:rPr>
              <a:t>ПЛЕЙСМЭТ КОНСЕНСУС</a:t>
            </a:r>
          </a:p>
        </p:txBody>
      </p:sp>
      <p:cxnSp>
        <p:nvCxnSpPr>
          <p:cNvPr id="10" name="Прямая соединительная линия 9"/>
          <p:cNvCxnSpPr>
            <a:stCxn id="2" idx="0"/>
            <a:endCxn id="3" idx="0"/>
          </p:cNvCxnSpPr>
          <p:nvPr/>
        </p:nvCxnSpPr>
        <p:spPr>
          <a:xfrm flipH="1">
            <a:off x="9841792" y="3060853"/>
            <a:ext cx="3" cy="1099240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654" y="4160093"/>
            <a:ext cx="4613917" cy="253752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2380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132765" y="1196975"/>
            <a:ext cx="10099343" cy="53276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Итак, семья может заниматься: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1. Предпринимательской деятельностью.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2. Бизнесом.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ru-RU" sz="2800" b="1" dirty="0">
                <a:solidFill>
                  <a:srgbClr val="594740"/>
                </a:solidFill>
              </a:rPr>
              <a:t>Быть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собственником  фирмы.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4. Иметь свою долю акций во владении магазином, химчисткой и заводом.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5. Члены семьи часто составляют ядро фермерского хозяйства.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6. Заниматься частным извозом на личном транспорте.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7. Иметь личное подсобное хозяйство по выращиванию овощей, фруктов, цветов, домашних животных и т.д.</a:t>
            </a:r>
          </a:p>
        </p:txBody>
      </p:sp>
      <p:pic>
        <p:nvPicPr>
          <p:cNvPr id="18434" name="Rectangle 2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71453"/>
            <a:ext cx="4979988" cy="822325"/>
          </a:xfrm>
        </p:spPr>
      </p:pic>
    </p:spTree>
    <p:extLst>
      <p:ext uri="{BB962C8B-B14F-4D97-AF65-F5344CB8AC3E}">
        <p14:creationId xmlns:p14="http://schemas.microsoft.com/office/powerpoint/2010/main" val="100777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0299" y="685800"/>
            <a:ext cx="5909480" cy="5469340"/>
          </a:xfrm>
        </p:spPr>
        <p:txBody>
          <a:bodyPr/>
          <a:lstStyle/>
          <a:p>
            <a:pPr algn="r"/>
            <a:r>
              <a:rPr lang="ru-RU" b="1" dirty="0" smtClean="0"/>
              <a:t>Домашняя экономика – </a:t>
            </a:r>
            <a:r>
              <a:rPr lang="ru-RU" sz="2400" b="1" dirty="0" smtClean="0"/>
              <a:t>это умение разобраться со своими потребностями, выбрать эффективные, оптимальные средства их удовлетворения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«СКОПИДОМ – человек , который копит, строит дом, эконом, хороший, бережливый хозяин»</a:t>
            </a:r>
            <a:br>
              <a:rPr lang="ru-RU" sz="2400" b="1" dirty="0" smtClean="0"/>
            </a:br>
            <a:r>
              <a:rPr lang="ru-RU" sz="2400" b="1" dirty="0" err="1" smtClean="0"/>
              <a:t>В.ДАль</a:t>
            </a:r>
            <a:r>
              <a:rPr lang="ru-RU" sz="2400" dirty="0"/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1" y="685800"/>
            <a:ext cx="5022377" cy="546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7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74350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СЕМЕЙНЫЙ БЮДЖЕТ </a:t>
            </a:r>
            <a:r>
              <a:rPr lang="ru-RU" b="1" dirty="0" smtClean="0">
                <a:solidFill>
                  <a:srgbClr val="594740"/>
                </a:solidFill>
              </a:rPr>
              <a:t>– ЭТО ДЕНЕЖНЫЙ ПЛАН СЕМЬИ ЗА ОПРЕДЕЛЕННЫЙ ПЕРИОД ВРЕМЕНИ (НЕДЕЛЮ, МЕСЯЦ,ГОД)</a:t>
            </a:r>
            <a:endParaRPr lang="ru-RU" b="1" dirty="0">
              <a:solidFill>
                <a:srgbClr val="59474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2429301"/>
            <a:ext cx="6679892" cy="386231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Задание </a:t>
            </a:r>
            <a:r>
              <a:rPr lang="ru-RU" b="1" dirty="0">
                <a:solidFill>
                  <a:schemeClr val="tx1"/>
                </a:solidFill>
              </a:rPr>
              <a:t>по группам: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ИЗ КАКИХ ДВУХ СТАТЕЙ СОСТОИТ БЮДЖЕТ?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СОРТ КАРДС</a:t>
            </a:r>
            <a:endParaRPr lang="ru-RU" b="1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594740"/>
                </a:solidFill>
              </a:rPr>
              <a:t>Распределите карточки на </a:t>
            </a:r>
            <a:r>
              <a:rPr lang="ru-RU" b="1" dirty="0" smtClean="0">
                <a:solidFill>
                  <a:srgbClr val="594740"/>
                </a:solidFill>
              </a:rPr>
              <a:t>две </a:t>
            </a:r>
            <a:r>
              <a:rPr lang="ru-RU" b="1" dirty="0">
                <a:solidFill>
                  <a:srgbClr val="594740"/>
                </a:solidFill>
              </a:rPr>
              <a:t>категории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594740"/>
                </a:solidFill>
              </a:rPr>
              <a:t>В каждой категории может быть разное количество карточек</a:t>
            </a:r>
          </a:p>
          <a:p>
            <a:endParaRPr lang="ru-RU" b="1" dirty="0">
              <a:solidFill>
                <a:srgbClr val="594740"/>
              </a:solidFill>
            </a:endParaRPr>
          </a:p>
        </p:txBody>
      </p:sp>
      <p:pic>
        <p:nvPicPr>
          <p:cNvPr id="5" name="Picture 8" descr="i?id=44145967-0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894" y="685800"/>
            <a:ext cx="3075437" cy="278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021" y="3913494"/>
            <a:ext cx="4085746" cy="222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871</TotalTime>
  <Words>486</Words>
  <Application>Microsoft Office PowerPoint</Application>
  <PresentationFormat>Произвольный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Сектор</vt:lpstr>
      <vt:lpstr>Презентация PowerPoint</vt:lpstr>
      <vt:lpstr>Домашнее хозяйство</vt:lpstr>
      <vt:lpstr>Цель урока:</vt:lpstr>
      <vt:lpstr>Домашнее хозяйство-</vt:lpstr>
      <vt:lpstr>Презентация PowerPoint</vt:lpstr>
      <vt:lpstr>Презентация PowerPoint</vt:lpstr>
      <vt:lpstr>Презентация PowerPoint</vt:lpstr>
      <vt:lpstr>Домашняя экономика – это умение разобраться со своими потребностями, выбрать эффективные, оптимальные средства их удовлетворения    «СКОПИДОМ – человек , который копит, строит дом, эконом, хороший, бережливый хозяин» В.ДАль </vt:lpstr>
      <vt:lpstr>СЕМЕЙНЫЙ БЮДЖЕТ – ЭТО ДЕНЕЖНЫЙ ПЛАН СЕМЬИ ЗА ОПРЕДЕЛЕННЫЙ ПЕРИОД ВРЕМЕНИ (НЕДЕЛЮ, МЕСЯЦ,ГОД)</vt:lpstr>
      <vt:lpstr>СЕМЕЙНЫЙ БЮДЖЕТ – ЭТО ДОХОДЫ И РАСХОДЫ СЕМЬИ ЗА ОПРЕДЕЛЕННЫЙ ПЕРИОД ВРЕМЕНИ (НЕДЕЛЮ, МЕСЯЦ, ГОД)</vt:lpstr>
      <vt:lpstr>Презентация PowerPoint</vt:lpstr>
      <vt:lpstr>                             Виды расходов:</vt:lpstr>
      <vt:lpstr>Если:  Расходы &lt; доходов  – профицит бюджета;  расходы = доходам  – бюджет сбалансированный;  Расходы &gt; доходов  - дефицит  бюджета   </vt:lpstr>
      <vt:lpstr>Презентация PowerPoint</vt:lpstr>
      <vt:lpstr>Подведение итогов занятия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Reanimator</dc:creator>
  <cp:lastModifiedBy>1</cp:lastModifiedBy>
  <cp:revision>49</cp:revision>
  <dcterms:created xsi:type="dcterms:W3CDTF">2014-11-30T19:07:56Z</dcterms:created>
  <dcterms:modified xsi:type="dcterms:W3CDTF">2016-04-02T13:48:55Z</dcterms:modified>
</cp:coreProperties>
</file>