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  <p:sldMasterId id="2147483936" r:id="rId3"/>
    <p:sldMasterId id="2147483948" r:id="rId4"/>
    <p:sldMasterId id="2147483960" r:id="rId5"/>
    <p:sldMasterId id="2147483972" r:id="rId6"/>
    <p:sldMasterId id="2147483984" r:id="rId7"/>
    <p:sldMasterId id="2147483996" r:id="rId8"/>
    <p:sldMasterId id="2147484008" r:id="rId9"/>
    <p:sldMasterId id="2147484020" r:id="rId10"/>
  </p:sldMasterIdLst>
  <p:sldIdLst>
    <p:sldId id="281" r:id="rId11"/>
    <p:sldId id="282" r:id="rId12"/>
    <p:sldId id="263" r:id="rId13"/>
    <p:sldId id="264" r:id="rId14"/>
    <p:sldId id="265" r:id="rId15"/>
    <p:sldId id="266" r:id="rId16"/>
    <p:sldId id="267" r:id="rId17"/>
    <p:sldId id="268" r:id="rId18"/>
    <p:sldId id="283" r:id="rId19"/>
    <p:sldId id="269" r:id="rId20"/>
    <p:sldId id="270" r:id="rId21"/>
    <p:sldId id="271" r:id="rId22"/>
    <p:sldId id="272" r:id="rId23"/>
    <p:sldId id="273" r:id="rId24"/>
    <p:sldId id="274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04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4639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09793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0774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79049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03496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9707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134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1253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1550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9550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78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57104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2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639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307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22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667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96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22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26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82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6437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73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1309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65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172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595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501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066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357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8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640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681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036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022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155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202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218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6757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922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96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50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105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686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226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318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462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9163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283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143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346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080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2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958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2932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551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299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690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2966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219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554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430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249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20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7050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756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936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068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601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4411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5478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058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5889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686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939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46708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109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1503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88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0066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4008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8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740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154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322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0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8464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4295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43605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27468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8612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300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472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97040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0523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4628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1937-02E9-497E-B9EE-C526F53D90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9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968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4ED8-59F3-440E-B27D-4B4E07240F6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09943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F1FF3-C5FE-4AFE-A0F1-C11B1EF3A07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113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EC151-FEEF-4127-B301-813706F96B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936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450C4-F8E2-4601-B774-95C7CDD35F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49414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3E635-0542-4CFA-8B04-DE24DBB914A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5106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7F9FC-891E-43A7-9601-33A0F668DD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5994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882EF-5218-4C2E-A7F0-9C8ABC3F541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90135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BA780-D39B-4F70-B83F-D375307920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38485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FE76-C135-46BC-9170-AC42A381E6F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9321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CA307-A711-4281-B1F4-0B9EF901B0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38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2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17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0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9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48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4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06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244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E31371-153F-4FD2-A275-DF83F658491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571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/>
          <a:lstStyle/>
          <a:p>
            <a:pPr lvl="0" algn="r" fontAlgn="auto">
              <a:spcBef>
                <a:spcPts val="0"/>
              </a:spcBef>
              <a:spcAft>
                <a:spcPts val="0"/>
              </a:spcAft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Мастер-класс от мастера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60032" y="3789040"/>
            <a:ext cx="4392488" cy="2808312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Мясников Андрей Юрьевич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учитель  физической культуры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МАОУ СОШ № 27 с углубленным изучением отдельных предметов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г Балаково Саратовская область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1997839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800" cap="none" spc="4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Times New Roman"/>
              </a:rPr>
              <a:t>Реализация дифференцированного подхода при изучении темы «Баскетбол»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302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lgerian" pitchFamily="82" charset="0"/>
              </a:rPr>
              <a:t>Ведение мяча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0404"/>
            <a:ext cx="5076056" cy="590438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Следующие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действия не являются ведением: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Последовательные броски в корзину противника.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Случайная потеря мяча в начале или в конце ведения.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Попытки установить контроль над мячом путем выбивания его из области расположения других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игроков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Выбивание мяча из-под контроля другого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игрока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Препятствование передаче и перехват мяча. 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Перебрасывание мяча из руки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руку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задержка его прежде, чем он коснется пола, при условии, что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не совершает нарушения в передвижении с мячом.</a:t>
            </a:r>
          </a:p>
          <a:p>
            <a:pPr>
              <a:lnSpc>
                <a:spcPct val="80000"/>
              </a:lnSpc>
            </a:pP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411442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58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260350"/>
            <a:ext cx="8229600" cy="1143000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  <a:latin typeface="Algerian" pitchFamily="82" charset="0"/>
              </a:rPr>
              <a:t>Фол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1341438"/>
            <a:ext cx="3995737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Фол - это несоблюдение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правил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, вследствие персонального контакта с соперником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или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неспортивного поведения. </a:t>
            </a: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Фол фиксируется провинившемуся и наказывается согласно положениям соответствующей статьи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правил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19460" name="Picture 4" descr="121830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64704"/>
            <a:ext cx="4703762" cy="566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77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418803" y="-14064"/>
            <a:ext cx="5724128" cy="1368152"/>
          </a:xfrm>
        </p:spPr>
        <p:txBody>
          <a:bodyPr/>
          <a:lstStyle/>
          <a:p>
            <a:r>
              <a:rPr lang="ru-RU" sz="3600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Развитие баскетбольных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навыков</a:t>
            </a: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936" y="980728"/>
            <a:ext cx="4896544" cy="4929411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         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1 упражнение.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      Жонглирование мячом в движении по        площадке: вокруг шеи, передача мяча с руки на руку вокруг тела, переводы мяча с руки на руку вокруг ноги. В движении жонглирование мячом с лева направо, справа налево под ногой. «Арка» - мяч из-за спины перебросить через голову кистевым движением. 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        2 упражнение.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  </a:t>
            </a: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Передача мяча в парах с продвижением вперед. Одновременно участник с право выполняет передачу мяча из-за головы, а участник слева - передачу с отскоком от пола. 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914400" lvl="2" indent="0">
              <a:lnSpc>
                <a:spcPct val="80000"/>
              </a:lnSpc>
              <a:buNone/>
            </a:pP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76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</a:rPr>
            </a:b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936" y="953344"/>
            <a:ext cx="4933056" cy="5283968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    3 упражнение.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Передача мяча в движении 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  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4 упражнение.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   Передача мяча в пятерке через одного двумя мячами одновременно мячи должны быть разного цвета. </a:t>
            </a: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Передачи мяча из-за головы и от пола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    5 упражнение.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    Стоя на месте переброска мяча: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- из правой руки в левую руку;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- из правой руки в левую от пола после отскока мяча;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- под ногой (правой, левой).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  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    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0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</a:rPr>
            </a:b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476672"/>
            <a:ext cx="4896742" cy="612068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6 упражнение.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   Ведение одновременно двумя мячами с разной высоты отскока.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7 упражнение.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Синхронное ведение мяча на месте всеми участниками: 1-2 – ведение мяча с высоким отскоком мяча, 3-4- ведение с низким отскоком мяча, 5-6- перевод мяча, за спину, всем – переброска мяча из-за спины через голову, 8- ловля мяча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8 упражнение.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Параллельная переброска мячей в парах, стоящих на расстоянии 1,5-2 м, лицом друг к другу (одновременно начинают бросок правой рукой).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1590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Georgia" pitchFamily="18" charset="0"/>
              </a:rPr>
            </a:br>
            <a:endParaRPr lang="ru-R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80112" y="1052736"/>
            <a:ext cx="3563888" cy="5073427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   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9 упражнение.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Ведение одновременно двух мячей с движением по площадке</a:t>
            </a:r>
            <a:r>
              <a:rPr lang="ru-RU" sz="2000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10 упражнение.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Ведение мяча по диагонали, бросок в кольцо, ведение мяча к другому кольцу, бросок в кольцо (всего 6 бросков). 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  11 упражнение.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>
                <a:solidFill>
                  <a:schemeClr val="bg1"/>
                </a:solidFill>
                <a:latin typeface="Georgia" pitchFamily="18" charset="0"/>
              </a:rPr>
              <a:t>Броски мяча со штрафной линии и трёх очковые броски.</a:t>
            </a:r>
            <a:endParaRPr lang="ru-RU" sz="2000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543609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90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951706" y="260649"/>
            <a:ext cx="7240587" cy="158417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302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Удачной игры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2276872"/>
            <a:ext cx="6848475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01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latin typeface="Algerian" pitchFamily="82" charset="0"/>
              </a:rPr>
              <a:t>   </a:t>
            </a:r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/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050160" y="764704"/>
            <a:ext cx="5077072" cy="5949280"/>
          </a:xfrm>
        </p:spPr>
        <p:txBody>
          <a:bodyPr/>
          <a:lstStyle/>
          <a:p>
            <a:pPr marL="0" lvl="0" indent="0">
              <a:lnSpc>
                <a:spcPct val="90000"/>
              </a:lnSpc>
              <a:buNone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   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Кратко о баскетболе можно сказать, что это спортивная командная игра, в которой игроки забрасывают мяч в "корзину", состоящую из кольца с сеткой внизу.</a:t>
            </a:r>
          </a:p>
          <a:p>
            <a:pPr marL="0" lvl="0" indent="0">
              <a:lnSpc>
                <a:spcPct val="90000"/>
              </a:lnSpc>
              <a:buNone/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    Родиной баскетбола являются Соединенные Штаты Америки. Игра была придумана в 1891 году в учебном центре Христианской молодежной ассоциации в Спрингфилде, штат Массачусетс. Чтобы оживить уроки по гимнастике, молодой преподаватель, уроженец Канады, доктор </a:t>
            </a:r>
            <a:r>
              <a:rPr kumimoji="0" lang="ru-RU" sz="19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Дисеймс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 </a:t>
            </a:r>
            <a:r>
              <a:rPr kumimoji="0" lang="ru-RU" sz="19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Нейсмит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 придумал новую игру. Он прикрепил к перилам балкона две фруктовые корзины без дна, в которые нужно было забрасывать футбольный мяч (</a:t>
            </a:r>
            <a:r>
              <a:rPr kumimoji="0" lang="ru-RU" sz="19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basket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 - корзина, </a:t>
            </a:r>
            <a:r>
              <a:rPr kumimoji="0" lang="ru-RU" sz="19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boll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 pitchFamily="18" charset="0"/>
              </a:rPr>
              <a:t> - мяч). </a:t>
            </a:r>
          </a:p>
          <a:p>
            <a:pPr>
              <a:lnSpc>
                <a:spcPct val="80000"/>
              </a:lnSpc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43340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>
          <a:xfrm>
            <a:off x="3274252" y="188640"/>
            <a:ext cx="5842992" cy="1143000"/>
          </a:xfrm>
        </p:spPr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Игра Баскетбол 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51920" y="692696"/>
            <a:ext cx="5184329" cy="56880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9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В 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баскетбол играют 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 две команды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, в каждой из которых по пять 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 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игроков. Цель каждой команды - забросить мяч в корзину соперника и помешать другой команде овладеть мячом, и забросить его в корзину.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	Корзина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, которую команда атакует, является корзиной соперника, а корзина, которую та же команда защищает, называется собственной корзиной команды.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	Мяч 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можно передавать, бросать, отбивать, катить или вести в любом направлении при условии соблюдения положений соответствующих статей, изложенных Правил.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	Победителем 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игры становится команда, которая по окончании игрового времени четвертого периода или, если необходимо, дополнительного(-ых) периода(-</a:t>
            </a:r>
            <a:r>
              <a:rPr lang="ru-RU" sz="1900" b="1" dirty="0" err="1">
                <a:solidFill>
                  <a:srgbClr val="FFFFFF"/>
                </a:solidFill>
                <a:latin typeface="Georgia" pitchFamily="18" charset="0"/>
              </a:rPr>
              <a:t>ов</a:t>
            </a:r>
            <a:r>
              <a:rPr lang="ru-RU" sz="1900" b="1" dirty="0">
                <a:solidFill>
                  <a:srgbClr val="FFFFFF"/>
                </a:solidFill>
                <a:latin typeface="Georgia" pitchFamily="18" charset="0"/>
              </a:rPr>
              <a:t>) набрала большее количество очков.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3301008" y="188640"/>
            <a:ext cx="584299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4000" b="1" dirty="0" smtClean="0">
                <a:solidFill>
                  <a:schemeClr val="bg1"/>
                </a:solidFill>
                <a:latin typeface="Algerian" pitchFamily="82" charset="0"/>
              </a:rPr>
              <a:t>Игра Баскетбол </a:t>
            </a:r>
            <a:br>
              <a:rPr lang="ru-RU" sz="4000" b="1" dirty="0" smtClean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067945" y="1484784"/>
            <a:ext cx="5000034" cy="518487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Не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более чем десяти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членов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команды, имеющих право играть.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Тренера и, по желанию команды, помощника тренера.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Капитана, который должен быть одним из членов команды, имеющего право играть.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Пять и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гроков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каждой команды должны находиться на площадке в течение игрового времени и они могут быть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заменены.</a:t>
            </a: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5004048" y="224880"/>
            <a:ext cx="368376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4000" b="1" dirty="0">
                <a:solidFill>
                  <a:schemeClr val="bg1"/>
                </a:solidFill>
                <a:latin typeface="Georgia" pitchFamily="18" charset="0"/>
              </a:rPr>
              <a:t>Состав </a:t>
            </a:r>
          </a:p>
          <a:p>
            <a:pPr>
              <a:lnSpc>
                <a:spcPct val="80000"/>
              </a:lnSpc>
            </a:pPr>
            <a:r>
              <a:rPr lang="ru-RU" sz="4000" b="1" dirty="0">
                <a:solidFill>
                  <a:schemeClr val="bg1"/>
                </a:solidFill>
                <a:latin typeface="Georgia" pitchFamily="18" charset="0"/>
              </a:rPr>
              <a:t>команды</a:t>
            </a:r>
            <a:endParaRPr lang="ru-RU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2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5738" y="1600200"/>
            <a:ext cx="4691062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Игра состоит из четырех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периодов по десять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минут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Продолжительность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перерыва между первым и вторым, третьим и четвертым периодами игры и перед каждым дополнительным периодом составляет две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минуты.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Продолжительность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перерыва между половинами игры - пятнадцать (15) минут. 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2915816" y="116632"/>
            <a:ext cx="640871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Georgia" pitchFamily="18" charset="0"/>
              </a:rPr>
              <a:t>Продолжительность игры</a:t>
            </a:r>
            <a:endParaRPr lang="ru-RU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6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latin typeface="Algerian" pitchFamily="82" charset="0"/>
              </a:rPr>
              <a:t>                      Как </a:t>
            </a:r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играют мячом </a:t>
            </a:r>
            <a:br>
              <a:rPr lang="ru-RU" sz="4000" b="1" dirty="0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765175"/>
            <a:ext cx="4402138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В баскетболе мячом играют только руками.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Бежать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с мячом, преднамеренно бить по нему ногой, блокировать любой частью ноги или бить по нему кулаком является нарушением. </a:t>
            </a:r>
          </a:p>
          <a:p>
            <a:pPr marL="0" indent="0">
              <a:lnSpc>
                <a:spcPct val="80000"/>
              </a:lnSpc>
              <a:buNone/>
            </a:pPr>
            <a:endParaRPr 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Случайное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соприкосновение или касание мяча стопой или ногой не является нарушением.</a:t>
            </a:r>
          </a:p>
        </p:txBody>
      </p:sp>
      <p:pic>
        <p:nvPicPr>
          <p:cNvPr id="13316" name="Picture 4" descr="BasketballPlay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508500"/>
            <a:ext cx="2951163" cy="213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51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333375"/>
            <a:ext cx="6588125" cy="1143000"/>
          </a:xfrm>
        </p:spPr>
        <p:txBody>
          <a:bodyPr/>
          <a:lstStyle/>
          <a:p>
            <a:pPr algn="r"/>
            <a:r>
              <a:rPr lang="ru-RU" sz="4000" b="1" dirty="0">
                <a:solidFill>
                  <a:schemeClr val="bg1"/>
                </a:solidFill>
                <a:latin typeface="Algerian" pitchFamily="82" charset="0"/>
              </a:rPr>
              <a:t>Контроль мяча</a:t>
            </a:r>
            <a:r>
              <a:rPr lang="ru-RU" sz="4000" dirty="0"/>
              <a:t>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104" y="1556792"/>
            <a:ext cx="3635896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 контролирует мяч, когда он держит или ведет живой мяч, или живой мяч находится в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его распоряжении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sz="2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Команда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контролирует мяч, когда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игрок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этой команды контролирует живой мяч или 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игроки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этой команды передают мяч друг другу.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9" y="476672"/>
            <a:ext cx="5139410" cy="490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95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chemeClr val="bg1"/>
                </a:solidFill>
                <a:latin typeface="Algerian" pitchFamily="82" charset="0"/>
              </a:rPr>
              <a:t>Правило </a:t>
            </a:r>
            <a:br>
              <a:rPr lang="ru-RU" sz="4000" b="1">
                <a:solidFill>
                  <a:schemeClr val="bg1"/>
                </a:solidFill>
                <a:latin typeface="Algerian" pitchFamily="82" charset="0"/>
              </a:rPr>
            </a:br>
            <a:endParaRPr lang="ru-RU" sz="4000" b="1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6096" y="836712"/>
            <a:ext cx="3528517" cy="5173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Мяч, заброшенный с площадки, засчитывается команде, атакующей корзину, в которую он заброшен, следующим образом: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За мяч, заброшенный со штрафного броска, засчитывается одно </a:t>
            </a:r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очко</a:t>
            </a: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За мяч, заброшенный с игры, из 2-х очковой зоны засчитывается два </a:t>
            </a:r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очка. 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За мяч, заброшенный из 3-х очковой зоны, засчитывается три </a:t>
            </a:r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очка.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Если </a:t>
            </a:r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игрок </a:t>
            </a:r>
            <a:r>
              <a:rPr lang="ru-RU" sz="1800" b="1" dirty="0">
                <a:solidFill>
                  <a:schemeClr val="bg1"/>
                </a:solidFill>
                <a:latin typeface="Georgia" pitchFamily="18" charset="0"/>
              </a:rPr>
              <a:t>случайно забрасывает мяч с площадки в свою корзину, очки записываются </a:t>
            </a:r>
            <a:r>
              <a:rPr lang="ru-RU" sz="1800" b="1" dirty="0" smtClean="0">
                <a:solidFill>
                  <a:schemeClr val="bg1"/>
                </a:solidFill>
                <a:latin typeface="Georgia" pitchFamily="18" charset="0"/>
              </a:rPr>
              <a:t>капитану соперников.</a:t>
            </a:r>
            <a:r>
              <a:rPr lang="ru-RU" sz="1800" b="1" dirty="0" smtClean="0">
                <a:latin typeface="Georgia" pitchFamily="18" charset="0"/>
              </a:rPr>
              <a:t> </a:t>
            </a:r>
            <a:endParaRPr lang="ru-RU" sz="1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3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Algerian" pitchFamily="82" charset="0"/>
              </a:rPr>
              <a:t>Ведение мяча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4704"/>
            <a:ext cx="5220072" cy="590438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000" dirty="0"/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Ведение начинается, когда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, получивший контроль над живым мячом на площадке, бросает, отбивает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его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в пол или катит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 его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по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полу 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 касается мяча опять, прежде, чем его коснется другой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Ведение заканчивается в тот момент, когда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касается мяча одновременно двумя руками или допускает задержку мяча в одной или обеих руках.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При ведении мяч может быть подброшен в воздух при условии, что мяч коснется пола раньше, чем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снова коснется мяча своей рукой. </a:t>
            </a:r>
          </a:p>
          <a:p>
            <a:pPr>
              <a:lnSpc>
                <a:spcPct val="80000"/>
              </a:lnSpc>
            </a:pP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Число шагов, которые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игрок </a:t>
            </a:r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может сделать, когда мяч не находится в контакте с его рукой, не ограничено.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411442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32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134</TotalTime>
  <Words>793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1_Оформление по умолчанию</vt:lpstr>
      <vt:lpstr>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Мастер-класс от мастера</vt:lpstr>
      <vt:lpstr>    </vt:lpstr>
      <vt:lpstr>Игра Баскетбол  </vt:lpstr>
      <vt:lpstr>Презентация PowerPoint</vt:lpstr>
      <vt:lpstr>Презентация PowerPoint</vt:lpstr>
      <vt:lpstr>                      Как играют мячом  </vt:lpstr>
      <vt:lpstr>Контроль мяча  </vt:lpstr>
      <vt:lpstr>Правило  </vt:lpstr>
      <vt:lpstr>Ведение мяча  </vt:lpstr>
      <vt:lpstr>Ведение мяча  </vt:lpstr>
      <vt:lpstr>Фол</vt:lpstr>
      <vt:lpstr> Развитие баскетбольных навыков</vt:lpstr>
      <vt:lpstr>  </vt:lpstr>
      <vt:lpstr>  </vt:lpstr>
      <vt:lpstr>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«Реализация дифференцированного подхода при изучении темы «Баскетбол»»</dc:title>
  <dc:creator>Пользователь</dc:creator>
  <cp:lastModifiedBy>Пользователь</cp:lastModifiedBy>
  <cp:revision>14</cp:revision>
  <dcterms:created xsi:type="dcterms:W3CDTF">2018-02-12T04:20:18Z</dcterms:created>
  <dcterms:modified xsi:type="dcterms:W3CDTF">2018-02-19T04:57:39Z</dcterms:modified>
</cp:coreProperties>
</file>