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326" r:id="rId2"/>
    <p:sldId id="371" r:id="rId3"/>
    <p:sldId id="258" r:id="rId4"/>
    <p:sldId id="385" r:id="rId5"/>
    <p:sldId id="386" r:id="rId6"/>
    <p:sldId id="257" r:id="rId7"/>
    <p:sldId id="282" r:id="rId8"/>
    <p:sldId id="259" r:id="rId9"/>
    <p:sldId id="287" r:id="rId10"/>
    <p:sldId id="269" r:id="rId11"/>
    <p:sldId id="272" r:id="rId12"/>
    <p:sldId id="288" r:id="rId13"/>
    <p:sldId id="263" r:id="rId14"/>
    <p:sldId id="375" r:id="rId15"/>
    <p:sldId id="378" r:id="rId16"/>
    <p:sldId id="373" r:id="rId17"/>
    <p:sldId id="382" r:id="rId18"/>
    <p:sldId id="345" r:id="rId19"/>
    <p:sldId id="333" r:id="rId20"/>
    <p:sldId id="353" r:id="rId21"/>
    <p:sldId id="384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3C1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78413" autoAdjust="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E11118-F4FA-4931-9784-A416C473BFF4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EA92E6-168E-41EE-A83F-1A3A3D3730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4253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A92E6-168E-41EE-A83F-1A3A3D373024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5351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4DF073-286A-40BD-AEF9-8E9B2A1FCE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82E946-CAEC-497F-907C-F77D26D65C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C938F-ADE9-43ED-B4DF-E4A2B6E5D0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F2154C-9479-4AC8-AAD3-0ECDB54E08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8DF808-E8BE-44E0-87D9-196A9B03C6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B0A47A-EBD3-4195-AC25-3316DC4A3E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51F493-CB4D-4244-BF01-5A3FF82304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1B9D79-5251-48BF-9555-AC106C237E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DF5FD-2CDC-4EF2-BE1F-17D1B5713E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56E89-6B35-4F2C-9821-41F06A3CB4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8663C-3224-4BEC-BF3E-EB00C7D5F9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1F2ED0D8-7BBD-421E-953C-1A5F7AEE89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psyjournals.ru/files/19475/Kids.pn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mygalery.ru/upload/users/46af2280b62c9cda57c799e3484cc389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festival.1september.ru/articles/590433/img3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images.yandex.ru/yandsearch?fp=1&amp;img_url=http://www.voi.ru/images/content/0313/0103/9_3.jpg&amp;iorient=&amp;ih=&amp;icolor=&amp;p=1&amp;site=&amp;text=%D0%B8%D0%BD%D0%BA%D0%BB%D1%8E%D0%B7%D0%B8%D0%B2%D0%BD%D0%BE%D0%B5%20%D0%BE%D0%B1%D1%83%D1%87%D0%B5%D0%BD%D0%B8%D0%B5%20%D0%B2%20%20%D0%BA%D0%B0%D1%80%D1%82%D0%B8%D0%BD%D0%BA%D0%B0%D1%85&amp;iw=&amp;wp=&amp;pos=32&amp;recent=&amp;type=&amp;isize=&amp;rpt=simage&amp;itype=&amp;nojs=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67544" y="253970"/>
            <a:ext cx="74168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детский сад №10</a:t>
            </a:r>
            <a:endParaRPr kumimoji="0" lang="ru-RU" sz="1600" b="1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4388" y="1499412"/>
            <a:ext cx="85689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«Инклюзивное образование в ДОУ»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8"/>
          <p:cNvSpPr>
            <a:spLocks noChangeArrowheads="1"/>
          </p:cNvSpPr>
          <p:nvPr/>
        </p:nvSpPr>
        <p:spPr bwMode="auto">
          <a:xfrm>
            <a:off x="4430257" y="2837187"/>
            <a:ext cx="4573016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Предоставьте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каждому человеку все те права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которыми бы вы хотели обладать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сами».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                        Роберт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Ингерсолли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8"/>
          <p:cNvSpPr>
            <a:spLocks noChangeArrowheads="1"/>
          </p:cNvSpPr>
          <p:nvPr/>
        </p:nvSpPr>
        <p:spPr bwMode="auto">
          <a:xfrm>
            <a:off x="3851920" y="6309320"/>
            <a:ext cx="31683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 Донецк 2017 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75497" y="3097499"/>
            <a:ext cx="3808471" cy="323216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51720" y="260648"/>
            <a:ext cx="34491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Немного из истории</a:t>
            </a: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504168" y="1003811"/>
            <a:ext cx="860444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hangingPunct="0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Инклюзивное обучение и воспитание – закономерный этап развития системы образования в любой стране мира, процесс, в который вовлечены все высокоразвитые страны, в том числе и Россия.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 проблеме   инклюзивного  образования   говорить начали давно, но  начиная с 1970-х годов, она стала приобретать все большие масштабы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данным министерства образования  в США более 50 % детей дошкольного возраста с ОВЗ  воспитываются в государственных инклюзивных ДОУ.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Швеции и Португалии почти все дети с ОВЗ  посещают общие детские сады.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Венгрии, Франции и Германии действуют специализированные учреждения, и разные формы инклюзивных ДОУ. Количество детей, посещающих инклюзивные дошкольные учреждения, в разных регионах каждой из этих стран разное.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В Германии  около 80 % детей дошкольного возраста с ОВЗ. </a:t>
            </a:r>
            <a:endParaRPr lang="ru-RU" sz="16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 России</a:t>
            </a:r>
            <a:r>
              <a:rPr lang="ru-RU" sz="1600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первые инклюзивные ОУ появились на рубеже 1980-1990 годов.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hangingPunct="0"/>
            <a:r>
              <a:rPr lang="ru-RU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2051720" y="4077072"/>
            <a:ext cx="5472608" cy="257800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539552" y="898557"/>
            <a:ext cx="860444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Инклюзивного обучения  -  педагогическая  система, органично соединяющей специальное и общее образование с целью создания условий для преодоления у детей социальных последствий генетических, биологических дефектов развития и обосновал необходимость такого подхода для успешной практики социальной компенсации имеющегося у ребенка физического дефекта».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Л.С.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Выготский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75656" y="188640"/>
            <a:ext cx="62272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hangingPunct="0"/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Высказывания великих</a:t>
            </a:r>
            <a:r>
              <a:rPr kumimoji="0" lang="ru-RU" sz="36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людей 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4509120"/>
            <a:ext cx="79208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«Инклюзивное (включающее)  образование – это шаг на пути достижения конечной цели – создания включающего общества, которое позволит всем детям и взрослым, независимо от пола, возраста, этнической принадлежности, способностей, наличия или отсутствия нарушений развития и ВИЧ-инфекции, участвовать в жизни общества и вносить в нее свой вклад. В таком обществе отличия уважаются и ценятся, а с дискриминацией и предрассудками в политике, повседневной жизни и деятельности» </a:t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Д.А. Медведев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2690336"/>
            <a:ext cx="41044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tabLst>
                <a:tab pos="4314825" algn="l"/>
              </a:tabLst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«…Из того, как общество относится к инвалидам делают выводы о том, насколько оно цивилизовано.</a:t>
            </a:r>
          </a:p>
          <a:p>
            <a:pPr eaLnBrk="0" hangingPunct="0">
              <a:tabLst>
                <a:tab pos="4314825" algn="l"/>
              </a:tabLst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России здесь есть чему учиться»</a:t>
            </a:r>
          </a:p>
          <a:p>
            <a:pPr eaLnBrk="0" hangingPunct="0">
              <a:tabLst>
                <a:tab pos="4314825" algn="l"/>
              </a:tabLst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В.В. Путин </a:t>
            </a:r>
            <a:endParaRPr lang="ru-RU" b="1" dirty="0">
              <a:solidFill>
                <a:srgbClr val="7030A0"/>
              </a:solidFill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940152" y="2564904"/>
            <a:ext cx="2688299" cy="201622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75608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проблемы инклюзивного образования  </a:t>
            </a: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России</a:t>
            </a:r>
            <a:endParaRPr lang="ru-RU" sz="2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psyjournals.ru/files/19475/Kids.png">
            <a:hlinkClick r:id="rId3" tgtFrame="_blank"/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04048" y="5589240"/>
            <a:ext cx="3672408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57295" y="980728"/>
            <a:ext cx="843518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Несовершенная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образовательно-организационная система ДОУ,  в условиях слабого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нормативно-правового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обеспечения,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уровне документов, регламентирующих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финансовое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юридическое обеспечение образовательного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процесса;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Слабое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методическое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обеспечение; 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ДОУ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 готово самостоятельно оказать  им необходимую и организованную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специальную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помощь; 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Инклюзивное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образование требует создания психологически комфортной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среды при попадании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ребенка с ОВЗ  в новые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группы; 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состояние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материально-технической базы, так как  развитие инклюзии  в ДОУ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находится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прямой зависимости от решения вопросов финансирования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пребывания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ребенка с особенностями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ДОУ;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кадровое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обеспечение служб комплексного сопровождения детей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ОВЗ;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недостаточная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включенность родителей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коррекционно-развивающий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процесс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ОВЗ;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культура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освещении темы о детях с ОВЗ  и их инклюзии СМИ и </a:t>
            </a: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сложившийся менталитет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общественного </a:t>
            </a: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восприятия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07398" y="4339326"/>
            <a:ext cx="473660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tabLst>
                <a:tab pos="2970213" algn="ctr"/>
              </a:tabLst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Педагогического характера:</a:t>
            </a:r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§"/>
              <a:tabLst>
                <a:tab pos="2970213" algn="ctr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рассмотрение развития каждого ребенка как уникального процесса (отказ от сравнивания детей друг с другом)</a:t>
            </a:r>
          </a:p>
          <a:p>
            <a:pPr eaLnBrk="0" hangingPunct="0">
              <a:buFont typeface="Wingdings" pitchFamily="2" charset="2"/>
              <a:buChar char="§"/>
              <a:tabLst>
                <a:tab pos="2970213" algn="ctr"/>
              </a:tabLst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активизация когнитивного развития через коммуникацию и имитацию</a:t>
            </a:r>
            <a:r>
              <a:rPr lang="ru-RU" sz="1600" dirty="0" smtClean="0">
                <a:cs typeface="Times New Roman" pitchFamily="18" charset="0"/>
              </a:rPr>
              <a:t>. </a:t>
            </a: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332656"/>
            <a:ext cx="66247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tabLst>
                <a:tab pos="2970213" algn="ctr"/>
              </a:tabLst>
            </a:pP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Преимущества инклюзивного образования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90872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tabLst>
                <a:tab pos="2970213" algn="ctr"/>
              </a:tabLst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984561"/>
            <a:ext cx="8352928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tabLst>
                <a:tab pos="2970213" algn="ctr"/>
              </a:tabLst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Социального характера: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hangingPunct="0">
              <a:buFont typeface="Arial" pitchFamily="34" charset="0"/>
              <a:buChar char="•"/>
              <a:tabLst>
                <a:tab pos="2970213" algn="ctr"/>
              </a:tabLst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развитие самостоятельности через предоставление помощи;</a:t>
            </a:r>
          </a:p>
          <a:p>
            <a:pPr eaLnBrk="0" hangingPunct="0">
              <a:buFont typeface="Arial" pitchFamily="34" charset="0"/>
              <a:buChar char="•"/>
              <a:tabLst>
                <a:tab pos="2970213" algn="ctr"/>
              </a:tabLst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обогащение коммуникативного и нравственного опыта;</a:t>
            </a:r>
          </a:p>
          <a:p>
            <a:pPr eaLnBrk="0" hangingPunct="0">
              <a:buFont typeface="Arial" pitchFamily="34" charset="0"/>
              <a:buChar char="•"/>
              <a:tabLst>
                <a:tab pos="2970213" algn="ctr"/>
              </a:tabLst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формирование толерантности, терпения, умения проявлять сочувствие  и    </a:t>
            </a:r>
          </a:p>
          <a:p>
            <a:pPr eaLnBrk="0" hangingPunct="0">
              <a:tabLst>
                <a:tab pos="2970213" algn="ctr"/>
              </a:tabLs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гуманность.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2338778"/>
            <a:ext cx="8928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tabLst>
                <a:tab pos="2970213" algn="ctr"/>
              </a:tabLst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Психологического характера: </a:t>
            </a:r>
          </a:p>
          <a:p>
            <a:pPr eaLnBrk="0" hangingPunct="0">
              <a:buFont typeface="Wingdings" pitchFamily="2" charset="2"/>
              <a:buChar char="§"/>
              <a:tabLst>
                <a:tab pos="2970213" algn="ctr"/>
              </a:tabLst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исключения развития чувства превосходства или комплекса неполноценности</a:t>
            </a:r>
            <a:endParaRPr lang="ru-RU" sz="1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3027668"/>
            <a:ext cx="813690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tabLst>
                <a:tab pos="2970213" algn="ctr"/>
              </a:tabLst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Ме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дицинского характера:</a:t>
            </a:r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§"/>
              <a:tabLst>
                <a:tab pos="2970213" algn="ctr"/>
              </a:tabLs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подражание «здоровому» типу поведения как поведенческой норме;</a:t>
            </a:r>
          </a:p>
          <a:p>
            <a:pPr eaLnBrk="0" hangingPunct="0">
              <a:buFont typeface="Wingdings" pitchFamily="2" charset="2"/>
              <a:buChar char="§"/>
              <a:tabLst>
                <a:tab pos="2970213" algn="ctr"/>
              </a:tabLst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исключение социальной изоляции, усугубляющей патологию и   </a:t>
            </a:r>
          </a:p>
          <a:p>
            <a:pPr eaLnBrk="0" hangingPunct="0">
              <a:tabLst>
                <a:tab pos="2970213" algn="ctr"/>
              </a:tabLst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ведущей к развитию «ограниченных возможностей»;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39552" y="4166441"/>
            <a:ext cx="3590056" cy="236942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028343"/>
            <a:ext cx="82809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ДОУ есть  лидер, который понимает идеологию инклюзии и может создать особую атмосферу, подбирать правильную команду, обучать ее  и умеет строить  взаимоотношения с родителями и другими общественными организациями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предметно-развивающая среда ДОУ доступная и развивающая, оснащена современным оборудованием 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хорошее 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методическое  обеспечение; 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профессиональная квалификация педагогов и специалистов, реализующих инклюзивный подход; 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адекватное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нормативно-правовое обеспечение; 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открытая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система взаимодействия с социумом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60648"/>
            <a:ext cx="75608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Условия успешного </a:t>
            </a:r>
            <a:r>
              <a:rPr lang="ru-RU" sz="2000" b="1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недрения инклюзивного дошкольного образования </a:t>
            </a:r>
            <a:endParaRPr lang="ru-RU" sz="2000" dirty="0">
              <a:solidFill>
                <a:srgbClr val="FFFF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2771800" y="3890665"/>
            <a:ext cx="3776109" cy="2676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688084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04664"/>
            <a:ext cx="77048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000" b="1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Содержание работы в инклюзивных </a:t>
            </a:r>
            <a:r>
              <a:rPr lang="ru-RU" sz="20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группах ДОУ</a:t>
            </a:r>
            <a:endParaRPr lang="ru-RU" sz="2000" dirty="0">
              <a:solidFill>
                <a:srgbClr val="FFFF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1644" y="908720"/>
            <a:ext cx="849694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Содержание работы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детьми ОВЗ определяется  комплексными и парциальными программами   реализуемыми в ДОУ. </a:t>
            </a:r>
            <a:endParaRPr lang="ru-RU" sz="16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Педагогические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технологии инклюзивного образования направлены на развитие компетентностей в различных видах детской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Обучение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сотрудничестве на основе организации работы в малых смешанных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группах;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Индивидуальная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программа обучения (ИПО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Компетентный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подход и инклюзивное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образование.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Педагоги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  варьируют  затраченное время  в соответствии с усвоением материала и их способностями, но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этом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детям с отклонениями в развитии уделяется немного больше внимания , дают меньший объём заданий и в облегченной форме </a:t>
            </a:r>
            <a:endParaRPr lang="ru-RU" sz="16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Активное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вовлечение детей, родителей и специалистов в развитие деятельности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ДОУ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Педагогический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поиск направлен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те  виды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коммуникации или творчества, которые будут интересны и доступны каждому из участников группы. </a:t>
            </a:r>
            <a:endParaRPr lang="ru-RU" sz="16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лишь создает условия, в которых ребенок может самостоятельно развиваться во взаимодействии с другими детьми.  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Внимание акцентируется педагога 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возможности и сильные стороны ребенк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987824" y="4869160"/>
            <a:ext cx="4077444" cy="1914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721529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539552" y="908720"/>
            <a:ext cx="8389938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индивидуальные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занятия со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специалистами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активные действия в специально организованной среде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- свободная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игра в групповом  помещении, в специально оборудованных помещениях,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прогулка</a:t>
            </a:r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совместная деятельность и игра в микро группах с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другими  детьми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прием пищи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дневной сон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фронтальные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занятия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детско-родительские группы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праздники, конкурсы, экскурсии, походы выходного дня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332656"/>
            <a:ext cx="43326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Формы </a:t>
            </a:r>
            <a:r>
              <a:rPr lang="ru-RU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инклюзивного образования </a:t>
            </a:r>
            <a:endParaRPr lang="ru-RU" sz="2000" dirty="0">
              <a:solidFill>
                <a:srgbClr val="FFFF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2915816" y="3392875"/>
            <a:ext cx="4281431" cy="2941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206563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273422"/>
            <a:ext cx="78488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Повышение уровня качества инклюзивного </a:t>
            </a:r>
            <a:r>
              <a:rPr lang="ru-RU" sz="2000" b="1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образования в </a:t>
            </a:r>
            <a:r>
              <a:rPr lang="ru-RU" sz="20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ДОУ будет зависеть от: 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7418" y="1017080"/>
            <a:ext cx="866658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Повышение профессиональной компетенции, методической информационной поддержки педагогов, реализующих практику инклюзивного образования в ДОУ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</a:rPr>
              <a:t>Информационной поддержки семей, имеющих детей с ОВЗ;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</a:rPr>
              <a:t>Привлечение социальных партнеров для эффективности продвижения инклюзивного образования</a:t>
            </a:r>
            <a:r>
              <a:rPr lang="ru-RU" sz="2000" dirty="0" smtClean="0">
                <a:latin typeface="Times New Roman" panose="02020603050405020304" pitchFamily="18" charset="0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Комплексное сопровождение и поддержка детей, нуждающихся в психолого-педагогической и медико-социальной помощи;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Содействие модели взаимодействия образовательного учреждения с иными учреждениями социума;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банка данных и распространение типовых технологий помощи детям с ОВЗ в успешной адаптации в образовательной среде;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успешности протекания процессов инклюзивного образования в ДОУ </a:t>
            </a:r>
            <a:endParaRPr lang="ru-RU" sz="20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843808" y="4161316"/>
            <a:ext cx="3826396" cy="2387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023071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Прямоугольник 4"/>
          <p:cNvSpPr>
            <a:spLocks noChangeArrowheads="1"/>
          </p:cNvSpPr>
          <p:nvPr/>
        </p:nvSpPr>
        <p:spPr bwMode="auto">
          <a:xfrm>
            <a:off x="395536" y="908720"/>
            <a:ext cx="874846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воспитанники равны в детском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сообществе.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воспитанники имеют равные стартовые возможности и доступ к процессу обучения в течение дня.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воспитанников должны быть равные возможности для установления и развития важных социальных связей.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планируют и проводят эффективное воспитание и обучение дошкольников.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Сотрудники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вовлеченные в процесс воспитания и образования, обучены стратегиям и процедурам, облегчающим процесс включения, т.е. социальную интеграцию воспитанников.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процесс воспитания и развития учитывает потребности каждого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дошкольника.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«включенных» воспитанников являются участниками образовательного процесса.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Вовлеченные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сотрудники настроены только позитивно и понимают свои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обязанности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332656"/>
            <a:ext cx="6750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инклюзивного образовательного учреждения</a:t>
            </a:r>
            <a:endParaRPr lang="ru-RU" sz="20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83568" y="3861048"/>
            <a:ext cx="3024335" cy="28163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3861048"/>
            <a:ext cx="3960440" cy="2785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490679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315465">
            <a:off x="4963066" y="2086184"/>
            <a:ext cx="4056941" cy="349736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47337" y="1124744"/>
            <a:ext cx="5104783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«особого» ребёнка интересен и пуглив.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«особого» ребёнка безобразен и красив. Неуклюж, порою странен, добродушен и открыт.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«особого»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 иногда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нас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страшит…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он агрессивен? Почему он так закрыт? Почему он так испуган? Почему не говорит?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«особого» ребёнка –он закрыт от глаз чужих. Мир «особого» ребёнка -допускает лишь своих!</a:t>
            </a:r>
          </a:p>
        </p:txBody>
      </p:sp>
    </p:spTree>
    <p:extLst>
      <p:ext uri="{BB962C8B-B14F-4D97-AF65-F5344CB8AC3E}">
        <p14:creationId xmlns:p14="http://schemas.microsoft.com/office/powerpoint/2010/main" xmlns="" val="34901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260648"/>
            <a:ext cx="25716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Актуальность </a:t>
            </a: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7" name="Рисунок 186" descr="http://www.alegri.ru/images/photos/medium/article168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861048"/>
            <a:ext cx="3383287" cy="2763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9552" y="1124744"/>
            <a:ext cx="860444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Инклюзивное образование в настоящий момент является инновационным процессом, позволяющим осуществить обучение, воспитание и развитие всех без исключения детей независимо от их индивидуальных особенностей, учебных достижений, родного языка, культуры, психических и физических возможностей.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основу инклюзивного образования положена идеология, которая исключает любую дискриминацию детей и обеспечивает равное отношение ко всем людям, но создает особые условия для детей, имеющих особые образовательные потребности. Совместное (инклюзивное) обучение признано всем мировым сообществом как наиболее гуманное и наиболее эффективное. Направление на развитие инклюзивного образования также становится одним из главных в российской образовательной политике.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41509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855876"/>
            <a:ext cx="799288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Инклюзивное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образование обеспечивает максимальную социализацию детей с ОВЗ в соответствии с индивидуальными психофизическими возможностями каждого ребёнка; формирует у всех участников образовательной деятельности таких общечеловеческих ценностей, как взаимное уважение, толерантность, осознание себя частью общества, предоставляет возможности для развития навыков и талантов конкретного человека, возможность взаимопомощи и развития у всех людей способностей, необходимых для общения.  В ходе инклюзивного образования происходит рост педагогического мастерства,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повышение педагогической компетентности и ответственности педагогов и родителей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расширяется образовательное пространство ДОУ и повышается его социальный статус, скоординированная деятельность всех участников образовательного процесса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; обеспечивается 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информационно методическое сопровождение семей детей с ОВЗ. Инклюзивное образование обладает ресурсами, направленными на стимулирование равноправия воспитанников и их участия во всех делах коллектива. </a:t>
            </a:r>
            <a:endParaRPr lang="ru-RU" dirty="0"/>
          </a:p>
        </p:txBody>
      </p:sp>
      <p:sp>
        <p:nvSpPr>
          <p:cNvPr id="3" name="Прямоугольник 4"/>
          <p:cNvSpPr>
            <a:spLocks noChangeArrowheads="1"/>
          </p:cNvSpPr>
          <p:nvPr/>
        </p:nvSpPr>
        <p:spPr bwMode="auto">
          <a:xfrm>
            <a:off x="2843808" y="332656"/>
            <a:ext cx="124591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572000" y="4797152"/>
            <a:ext cx="2877810" cy="195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810381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7" descr="&quot;&quot;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19200" y="2286000"/>
            <a:ext cx="64008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304800" y="152400"/>
            <a:ext cx="8424936" cy="1754326"/>
          </a:xfrm>
          <a:prstGeom prst="rect">
            <a:avLst/>
          </a:prstGeom>
          <a:noFill/>
          <a:ln cmpd="sng">
            <a:noFill/>
          </a:ln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B91713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Verdana" pitchFamily="34" charset="0"/>
                <a:ea typeface="Times New Roman" pitchFamily="18" charset="0"/>
              </a:rPr>
              <a:t>СПАСИБО</a:t>
            </a:r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B91713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Verdana" pitchFamily="34" charset="0"/>
                <a:ea typeface="Times New Roman" pitchFamily="18" charset="0"/>
              </a:rPr>
              <a:t> </a:t>
            </a:r>
          </a:p>
          <a:p>
            <a:pPr algn="ctr" eaLnBrk="0" hangingPunct="0"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B91713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Verdana" pitchFamily="34" charset="0"/>
                <a:ea typeface="Times New Roman" pitchFamily="18" charset="0"/>
              </a:rPr>
              <a:t>за внимание!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B91713"/>
              </a:solidFill>
              <a:effectLst>
                <a:outerShdw blurRad="50800" algn="tl" rotWithShape="0">
                  <a:srgbClr val="000000"/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0348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539552" y="1052736"/>
            <a:ext cx="820896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Инклюзия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процесс развития общего образования, который подразумевает доступность образования для всех, в плане приспособления к различным нуждам всех детей, что обеспечивает доступ к образованию для детей с особыми потребностями.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5445224"/>
            <a:ext cx="8064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Дети с ОВЗ - это дети с ограниченными возможностями здоровья.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состояние здоровья которых препятствует освоению образовательных программ вне  специальных условий обучения и воспитания.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4725144"/>
            <a:ext cx="8388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Инклюзия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формирование толерантного отношения к детям с ОВЗ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63688" y="404664"/>
            <a:ext cx="44002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Что такое  «Инклюзия» ? </a:t>
            </a:r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9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1560" y="2204864"/>
            <a:ext cx="2376264" cy="2504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3095328" y="2034423"/>
            <a:ext cx="601216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Инклюзия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процесс, требующий перестройки на всех уровнях человеческого функционирования ,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процесс интеграции детей в общеобразовательный процесс независимо от их половой, этнической и религиозной принадлежности, прежних учебных достижений,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состояния здоровья, уровня развития,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пола, возраста, принадлежности к той или иной социальной группе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социально-экономического статуса родителей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других различий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539552" y="1052736"/>
            <a:ext cx="82089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63688" y="404664"/>
            <a:ext cx="41472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u="sng" dirty="0" smtClean="0">
                <a:solidFill>
                  <a:srgbClr val="FFFF00"/>
                </a:solidFill>
                <a:latin typeface="Georgia" pitchFamily="18" charset="0"/>
              </a:rPr>
              <a:t>Специальные  </a:t>
            </a:r>
            <a:r>
              <a:rPr lang="ru-RU" sz="2800" b="1" i="1" u="sng" dirty="0" smtClean="0">
                <a:solidFill>
                  <a:srgbClr val="FFC000"/>
                </a:solidFill>
                <a:latin typeface="Georgia" pitchFamily="18" charset="0"/>
              </a:rPr>
              <a:t>ФГОС</a:t>
            </a:r>
            <a:endParaRPr lang="ru-RU" sz="28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3568" y="1052736"/>
            <a:ext cx="8460432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  <a:buFont typeface="Arial" charset="0"/>
              <a:buNone/>
              <a:defRPr/>
            </a:pPr>
            <a:r>
              <a:rPr lang="ru-RU" b="1" i="1" u="sng" dirty="0" smtClean="0">
                <a:solidFill>
                  <a:srgbClr val="FF0000"/>
                </a:solidFill>
                <a:latin typeface="Georgia" pitchFamily="18" charset="0"/>
              </a:rPr>
              <a:t>Федеральные государственные образовательные  стандарты </a:t>
            </a:r>
            <a:r>
              <a:rPr lang="ru-RU" dirty="0" smtClean="0">
                <a:latin typeface="Georgia" pitchFamily="18" charset="0"/>
              </a:rPr>
              <a:t>для детей с </a:t>
            </a:r>
            <a:r>
              <a:rPr lang="ru-RU" b="1" i="1" dirty="0" smtClean="0">
                <a:latin typeface="Georgia" pitchFamily="18" charset="0"/>
              </a:rPr>
              <a:t>ОВЗ </a:t>
            </a:r>
            <a:r>
              <a:rPr lang="ru-RU" dirty="0" smtClean="0">
                <a:latin typeface="Georgia" pitchFamily="18" charset="0"/>
              </a:rPr>
              <a:t> рассматриваются как неотъемлемая часть федеральных государственных стандартов общего образования. Такой подход согласуется с Декларацией ООН о правах ребенка и Конституцией РФ, гарантирующей всем детям право на обязательное  и бесплатное среднее образование</a:t>
            </a:r>
            <a:endParaRPr lang="ru-RU" dirty="0"/>
          </a:p>
        </p:txBody>
      </p:sp>
      <p:pic>
        <p:nvPicPr>
          <p:cNvPr id="13" name="Picture 6" descr="C:\Users\1\Desktop\10891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3356992"/>
            <a:ext cx="2448272" cy="3214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5" name="Picture 6" descr="Рисунок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64" y="3253258"/>
            <a:ext cx="2592288" cy="3341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539552" y="1052736"/>
            <a:ext cx="82089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63688" y="404664"/>
            <a:ext cx="1847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28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1124744"/>
            <a:ext cx="74168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latin typeface="Georgia" pitchFamily="18" charset="0"/>
              </a:rPr>
            </a:b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332656"/>
            <a:ext cx="77048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Georgia" pitchFamily="18" charset="0"/>
              </a:rPr>
              <a:t>Классификация детей с </a:t>
            </a:r>
            <a:r>
              <a:rPr lang="ru-RU" sz="2400" b="1" i="1" dirty="0" smtClean="0">
                <a:solidFill>
                  <a:srgbClr val="FFFF00"/>
                </a:solidFill>
                <a:latin typeface="Georgia" pitchFamily="18" charset="0"/>
              </a:rPr>
              <a:t>ОВЗ:</a:t>
            </a:r>
            <a:endParaRPr lang="ru-RU" sz="240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644008" y="5150597"/>
            <a:ext cx="2592288" cy="1707403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467544" y="1124744"/>
            <a:ext cx="8352928" cy="44730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 с нарушением слуха (глухие, слабослышащие, позднооглохшие).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 с нарушением зрения (слепые, слабовидящие).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 с нарушением речи (логопаты)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 с нарушением опорно-двигательного аппарата.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 с задержкой психического развития.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 с нарушением поведения и общения.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 с умственной отсталостью.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 с комплексными нарушениями психофизического развития, с так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называемыми сложными дефектами (слепоглухонемые, глухие или слепые дети с умственной отсталостью).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8456" y="1052736"/>
            <a:ext cx="8676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Одна из важных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проблем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образования сегодня – 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новых подходов к образованию лиц с особыми потребностями. 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139952" y="1988840"/>
            <a:ext cx="50040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Основа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инклюзивного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образования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 исключение  любой  дискриминации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детей, которая обеспечивает равное отношение ко всем людям, но создает особые условия для детей, имеющих особые образовательные потребности.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3861048"/>
            <a:ext cx="54006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инклюзивного образования </a:t>
            </a: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процесс сложный, многогранный, затрагивающий, помимо научных и методологических – социальные и административные ресурсы и требующий кардинальной перестройки современной системы образования.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eaLnBrk="0" hangingPunct="0"/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Чем раньше начинается работа с ребенком, имеющим ОВЗ, тем выше его шансы на адаптацию и социализацию в обществе</a:t>
            </a: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411760" y="404664"/>
            <a:ext cx="19766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Проблема  </a:t>
            </a: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10" name="Рисунок 190" descr="http://im5-tub-ru.yandex.net/i?id=133705023-45-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217605"/>
            <a:ext cx="298782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39552" y="1844824"/>
            <a:ext cx="3433880" cy="192543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3"/>
          <p:cNvSpPr>
            <a:spLocks noChangeArrowheads="1"/>
          </p:cNvSpPr>
          <p:nvPr/>
        </p:nvSpPr>
        <p:spPr bwMode="auto">
          <a:xfrm>
            <a:off x="0" y="90805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1600" dirty="0"/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77280" y="391858"/>
            <a:ext cx="8389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Виды инклюзии  в  воспитательно-образовательном  процессе ДОУ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6696" y="908050"/>
            <a:ext cx="86409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Виды инклюзии условно обозначают по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уровню включения ребенка в образовательный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процесс: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516736" y="1302928"/>
            <a:ext cx="2320216" cy="172662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Times New Roman" pitchFamily="18" charset="0"/>
              </a:rPr>
              <a:t>«Временная (точечная) инклюзия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Times New Roman" pitchFamily="18" charset="0"/>
              </a:rPr>
              <a:t>-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Times New Roman" pitchFamily="18" charset="0"/>
              </a:rPr>
              <a:t>ребенок включается в коллектив сверстников лишь на праздниках, кратковременно в играх или на прогулке.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4"/>
              </a:solidFill>
              <a:effectLst/>
              <a:latin typeface="Arial" pitchFamily="34" charset="0"/>
            </a:endParaRPr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2965786" y="1303942"/>
            <a:ext cx="2960908" cy="241309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«Частичная инклюзия»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включение ребенка в режиме половины дня или неполной недели, например, когда ребенок находится в группе сверстников, осваивая непосредственно учебный материал в ходе индивидуальной работы, но участвует в занятиях по изобразительной деятельности, физической культуре, музыке и др. вместе с другими детьми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6102205" y="1323548"/>
            <a:ext cx="2873083" cy="241309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«Полная  инклюзия»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посещение ребенком с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ОВЗ возрастной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группы в режиме полного дня самостоятельно или с сопровождением. Ребенок занимается на всех занятиях совместно со сверстниками. При этом выбираются задания различного уровня сложности, дополнительные игры и упражнения.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4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4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http://festival.1september.ru/articles/590433/img3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97244" y="4010752"/>
            <a:ext cx="2629450" cy="2664296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228184" y="4005064"/>
            <a:ext cx="2689761" cy="26699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r="-471"/>
          <a:stretch/>
        </p:blipFill>
        <p:spPr>
          <a:xfrm>
            <a:off x="611560" y="4005064"/>
            <a:ext cx="2384194" cy="266998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5576" y="260648"/>
            <a:ext cx="70567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ель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задачи инклюзивного ДОУ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процесса </a:t>
            </a:r>
          </a:p>
          <a:p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модернизации образования :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980728"/>
            <a:ext cx="842493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обеспечение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условий для совместного воспитания и образования детей с разными психофизическими особенностями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развития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организация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такого образовательного развивающего пространства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для всех и </a:t>
            </a:r>
            <a:r>
              <a:rPr lang="ru-RU" sz="16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безбарьерной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 среды, позволяющих детям с ОВЗ  получить современное дошкольное качественное образование и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воспитание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гармоничное 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всестороннее развитие личности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формирование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толерантного сообщества детей, родителей, персонала и социального окружения; 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создание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возможности  всем </a:t>
            </a:r>
            <a:r>
              <a:rPr lang="ru-RU" sz="1600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воспитаникам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в полном объеме участвовать в жизни коллектива ДОУ</a:t>
            </a:r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46464" y="5877272"/>
            <a:ext cx="83529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spcAft>
                <a:spcPts val="0"/>
              </a:spcAft>
            </a:pPr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 </a:t>
            </a:r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только единство перечисленных видов задач может обеспечить успех и эффективность инклюзивного обучения и коррекционно-развивающих программ</a:t>
            </a:r>
            <a:r>
              <a:rPr lang="ru-RU" sz="16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sz="1600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444208" y="4077072"/>
            <a:ext cx="2539256" cy="158072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11560" y="3645024"/>
            <a:ext cx="583264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инклюзивного образования могут быть сформулированы как система задач трех уровней:</a:t>
            </a:r>
          </a:p>
          <a:p>
            <a:pPr>
              <a:buFont typeface="Wingdings" pitchFamily="2" charset="2"/>
              <a:buChar char="§"/>
            </a:pPr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коррекционного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(исправление отклонений и нарушений развития, разрешение трудностей развития); </a:t>
            </a:r>
          </a:p>
          <a:p>
            <a:pPr>
              <a:buFont typeface="Wingdings" pitchFamily="2" charset="2"/>
              <a:buChar char="§"/>
            </a:pPr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профилактического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(предупреждение отклонений и трудностей в развитии); </a:t>
            </a:r>
          </a:p>
          <a:p>
            <a:pPr>
              <a:buFont typeface="Wingdings" pitchFamily="2" charset="2"/>
              <a:buChar char="§"/>
            </a:pPr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развивающего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(оптимизация, стимулирование, обогащение содержания развития).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260648"/>
            <a:ext cx="75608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Психолого-педагогическая характеристика детей с ОВЗ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10" name="Picture 8" descr="http://im7-tub-ru.yandex.net/i?id=136799010-13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584" y="3823205"/>
            <a:ext cx="2952328" cy="269560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39552" y="877528"/>
            <a:ext cx="8496944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Психолого-педагогическая характеристика детей с ограниченными возможностями здоровья</a:t>
            </a:r>
            <a:r>
              <a:rPr lang="ru-RU" sz="1600" dirty="0">
                <a:latin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выражается в том, что эти дети имеют физические, интеллектуальные или эмоционально-волевые проблемы, испытывают те или иные трудности в социальной адаптации, в овладение навыками адекватного функционирования в обществе, у них нарушена познавательная деятельность, которая ведет к проблемам связанными с трудностями в обучении.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В тоже время практика показывает, что проблемы в развитии ребенка с ОВЗ  обусловлены не только биологическими факторами, но и неисполнением главных педагогических закономерностей: ограничено общение, деформирована система коллективных отношений (прежде всего со сверстниками), отсутствует или сужена социальная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активность</a:t>
            </a:r>
            <a:endParaRPr lang="ru-RU" sz="1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148064" y="3606383"/>
            <a:ext cx="3747964" cy="291242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15616" y="3157472"/>
            <a:ext cx="80283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Ребенок с особенностями развития – прежде всего Ребенок !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Деловая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Деловая</Template>
  <TotalTime>2033</TotalTime>
  <Words>2084</Words>
  <Application>Microsoft Office PowerPoint</Application>
  <PresentationFormat>Экран (4:3)</PresentationFormat>
  <Paragraphs>151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Деловая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Павлозавр</dc:creator>
  <cp:lastModifiedBy>1</cp:lastModifiedBy>
  <cp:revision>141</cp:revision>
  <dcterms:created xsi:type="dcterms:W3CDTF">2013-11-12T08:25:55Z</dcterms:created>
  <dcterms:modified xsi:type="dcterms:W3CDTF">2018-08-13T00:30:50Z</dcterms:modified>
</cp:coreProperties>
</file>