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2" r:id="rId3"/>
    <p:sldId id="263" r:id="rId4"/>
    <p:sldId id="264" r:id="rId5"/>
    <p:sldId id="270" r:id="rId6"/>
    <p:sldId id="266" r:id="rId7"/>
    <p:sldId id="267" r:id="rId8"/>
    <p:sldId id="268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2" d="100"/>
          <a:sy n="52" d="100"/>
        </p:scale>
        <p:origin x="-3324" y="-13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5BA43-4F6F-432A-94F4-17F3D221F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865DB-4473-45CC-B456-1EF26ED0A04A}" type="datetime1">
              <a:rPr lang="ru-RU"/>
              <a:pPr>
                <a:defRPr/>
              </a:pPr>
              <a:t>09.09.2016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552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51876-BC31-4340-8BEF-540B2B54E7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FFA3D-4C14-4D0C-A7DC-ACFB232F0B3E}" type="datetime1">
              <a:rPr lang="ru-RU"/>
              <a:pPr>
                <a:defRPr/>
              </a:pPr>
              <a:t>09.09.2016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840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929D4-0BD6-4749-9541-03A0B2B04B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32011-9528-4EC3-9451-EE04F20614B2}" type="datetime1">
              <a:rPr lang="ru-RU"/>
              <a:pPr>
                <a:defRPr/>
              </a:pPr>
              <a:t>09.09.2016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850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72F28-42AE-4E66-A90E-4706C03213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A62FF-0F28-4F5A-86E5-8507FC7A4303}" type="datetime1">
              <a:rPr lang="ru-RU"/>
              <a:pPr>
                <a:defRPr/>
              </a:pPr>
              <a:t>09.09.2016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777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6750C-3842-4C27-9CA3-A9690EC925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5BBB1-A28E-46B2-84BB-BF12579E004E}" type="datetime1">
              <a:rPr lang="ru-RU"/>
              <a:pPr>
                <a:defRPr/>
              </a:pPr>
              <a:t>09.09.2016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58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7D9D7-3FD1-4AAC-9A74-B669BF726A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38E40-1D58-4399-8DD2-0B86D06A8A55}" type="datetime1">
              <a:rPr lang="ru-RU"/>
              <a:pPr>
                <a:defRPr/>
              </a:pPr>
              <a:t>09.09.2016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904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35A1E-9CFB-4D15-ADA2-6B9DC6C04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D4F16-F195-4B05-9ACE-107596837BE3}" type="datetime1">
              <a:rPr lang="ru-RU"/>
              <a:pPr>
                <a:defRPr/>
              </a:pPr>
              <a:t>09.09.2016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294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91105-3194-431E-9DEB-3C27B41C9C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87B34-52E0-491D-9AC7-59595C923784}" type="datetime1">
              <a:rPr lang="ru-RU"/>
              <a:pPr>
                <a:defRPr/>
              </a:pPr>
              <a:t>09.09.2016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6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81AB60-A758-4AD9-9A8D-EB1B89B447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E9F8F-661B-44F7-9142-3EBEC51116ED}" type="datetime1">
              <a:rPr lang="ru-RU"/>
              <a:pPr>
                <a:defRPr/>
              </a:pPr>
              <a:t>09.09.2016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337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ECC67-E83C-4D58-B790-E504CBEBB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F57C7-6B23-4354-BD9A-2C8C74485B69}" type="datetime1">
              <a:rPr lang="ru-RU"/>
              <a:pPr>
                <a:defRPr/>
              </a:pPr>
              <a:t>09.09.2016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135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ECBF7-DE4F-4ED2-8406-7DEFB8B64C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21FB2-79AD-4372-8EA4-EAC94D6CC4CF}" type="datetime1">
              <a:rPr lang="ru-RU"/>
              <a:pPr>
                <a:defRPr/>
              </a:pPr>
              <a:t>09.09.2016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19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2D03A9-70AF-4DA4-B66B-40FAC5F878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E7ECED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E7ECED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618CA3-87A9-4E74-BFEF-8930BCE6D499}" type="datetime1">
              <a:rPr lang="ru-RU"/>
              <a:pPr>
                <a:defRPr/>
              </a:pPr>
              <a:t>09.09.2016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095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DEAE00"/>
        </a:buClr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B77BB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E0773C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Аттестационная работа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A3FE5D-AE30-4DEB-8535-CAF13B385007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1274" y="2708920"/>
            <a:ext cx="7538864" cy="2339671"/>
          </a:xfrm>
          <a:prstGeom prst="rect">
            <a:avLst/>
          </a:prstGeom>
          <a:ln w="34925"/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Слушателя курсов повышения квалификации по программе: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«Проектная и исследовательская деятельность как способ формирования </a:t>
            </a:r>
            <a:r>
              <a:rPr lang="ru-RU" altLang="ru-RU" sz="2000" dirty="0" err="1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метапредметных</a:t>
            </a:r>
            <a:r>
              <a:rPr lang="ru-RU" altLang="ru-RU" sz="2000" dirty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 результатов обучения в условиях реализации ФГОС»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2000" dirty="0" smtClean="0">
              <a:solidFill>
                <a:srgbClr val="262626"/>
              </a:solidFill>
              <a:latin typeface="Основной текст"/>
              <a:ea typeface="Estrangelo Edessa" pitchFamily="66" charset="0"/>
              <a:cs typeface="Estrangelo Edessa" pitchFamily="66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2000" dirty="0">
              <a:solidFill>
                <a:srgbClr val="262626"/>
              </a:solidFill>
              <a:latin typeface="Основной текст"/>
              <a:ea typeface="Estrangelo Edessa" pitchFamily="66" charset="0"/>
              <a:cs typeface="Estrangelo Edessa" pitchFamily="66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err="1" smtClean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Макшаева</a:t>
            </a:r>
            <a:r>
              <a:rPr lang="ru-RU" altLang="ru-RU" sz="2000" dirty="0" smtClean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 Ирина Ивановна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____________________________________________________АНО СОШ «</a:t>
            </a:r>
            <a:r>
              <a:rPr lang="ru-RU" altLang="ru-RU" sz="2000" dirty="0" err="1" smtClean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Димитриевская</a:t>
            </a:r>
            <a:r>
              <a:rPr lang="ru-RU" altLang="ru-RU" sz="2000" dirty="0" smtClean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» ЦАО г. Москва _________________________________________</a:t>
            </a:r>
            <a:endParaRPr lang="ru-RU" altLang="ru-RU" sz="2000" dirty="0">
              <a:solidFill>
                <a:srgbClr val="262626"/>
              </a:solidFill>
              <a:latin typeface="Основной текст"/>
              <a:ea typeface="Estrangelo Edessa" pitchFamily="66" charset="0"/>
              <a:cs typeface="Estrangelo Edessa" pitchFamily="66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400" i="1" dirty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Образовательное учреждение, район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2000" dirty="0">
              <a:solidFill>
                <a:srgbClr val="262626"/>
              </a:solidFill>
              <a:latin typeface="Calibri" pitchFamily="34" charset="0"/>
              <a:ea typeface="Estrangelo Edessa" pitchFamily="66" charset="0"/>
              <a:cs typeface="Estrangelo Edessa" pitchFamily="66" charset="0"/>
            </a:endParaRPr>
          </a:p>
        </p:txBody>
      </p:sp>
      <p:sp>
        <p:nvSpPr>
          <p:cNvPr id="37895" name="TextBox 6"/>
          <p:cNvSpPr txBox="1">
            <a:spLocks noChangeArrowheads="1"/>
          </p:cNvSpPr>
          <p:nvPr/>
        </p:nvSpPr>
        <p:spPr bwMode="auto">
          <a:xfrm>
            <a:off x="1320800" y="4690352"/>
            <a:ext cx="611981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DEAE00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B77BB4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0773C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altLang="ru-RU" sz="2000" b="1" dirty="0" smtClean="0">
                <a:solidFill>
                  <a:srgbClr val="000000"/>
                </a:solidFill>
                <a:cs typeface="Arial" pitchFamily="34" charset="0"/>
              </a:rPr>
              <a:t>Образовательная программа элективного </a:t>
            </a:r>
            <a:r>
              <a:rPr lang="ru-RU" altLang="ru-RU" sz="2000" b="1" dirty="0">
                <a:solidFill>
                  <a:srgbClr val="000000"/>
                </a:solidFill>
                <a:cs typeface="Arial" pitchFamily="34" charset="0"/>
              </a:rPr>
              <a:t>курса по географии </a:t>
            </a:r>
            <a:r>
              <a:rPr lang="ru-RU" altLang="ru-RU" sz="2000" b="1" dirty="0" smtClean="0">
                <a:solidFill>
                  <a:srgbClr val="000000"/>
                </a:solidFill>
                <a:cs typeface="Arial" pitchFamily="34" charset="0"/>
              </a:rPr>
              <a:t>«</a:t>
            </a:r>
            <a:r>
              <a:rPr lang="ru-RU" altLang="ru-RU" sz="2000" b="1" dirty="0">
                <a:solidFill>
                  <a:srgbClr val="000000"/>
                </a:solidFill>
                <a:cs typeface="Arial" pitchFamily="34" charset="0"/>
              </a:rPr>
              <a:t>Карта – второй язык географии».    </a:t>
            </a:r>
            <a:endParaRPr lang="ru-RU" altLang="ru-RU" sz="2000" b="1" dirty="0" smtClean="0">
              <a:solidFill>
                <a:srgbClr val="000000"/>
              </a:solidFill>
              <a:cs typeface="Arial" pitchFamily="34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altLang="ru-RU" sz="2000" b="1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ru-RU" altLang="ru-RU" sz="2000" b="1" dirty="0">
                <a:solidFill>
                  <a:srgbClr val="000000"/>
                </a:solidFill>
                <a:cs typeface="Arial" pitchFamily="34" charset="0"/>
              </a:rPr>
              <a:t>5 - 6 классы</a:t>
            </a:r>
            <a:endParaRPr lang="ru-RU" altLang="ru-RU" sz="1400" i="1" dirty="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23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850106"/>
          </a:xfrm>
        </p:spPr>
        <p:txBody>
          <a:bodyPr/>
          <a:lstStyle/>
          <a:p>
            <a:r>
              <a:rPr lang="ru-RU" sz="3200" dirty="0"/>
              <a:t>Краткая характеристика жанра работы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7620000" cy="5204048"/>
          </a:xfrm>
        </p:spPr>
        <p:txBody>
          <a:bodyPr/>
          <a:lstStyle/>
          <a:p>
            <a:r>
              <a:rPr lang="ru-RU" dirty="0"/>
              <a:t>Курс предполагает развитие у обучающихся практических навыков работы с картой, что в условиях расширения международных экономических, политических и культурных связей, международного туризма является важным средством анализа информации, и в будущем будет способствовать более успешной социализации выпускников. В современных условиях все чаще приходится пользоваться электронными и спутниковыми картами, которые необходимо уметь читать и анализировать. В этой связи актуальным становится изучение ГИС-технологий и GPS-навигационных систем.</a:t>
            </a:r>
          </a:p>
          <a:p>
            <a:r>
              <a:rPr lang="ru-RU" dirty="0"/>
              <a:t>Изучение всех разделов курса поможет освоению географической номенклатуры, что является одной из целей картографической подготовки, а именно – “знание карты”.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51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845" y="0"/>
            <a:ext cx="7620000" cy="1916832"/>
          </a:xfrm>
        </p:spPr>
        <p:txBody>
          <a:bodyPr/>
          <a:lstStyle/>
          <a:p>
            <a:pPr algn="ctr"/>
            <a:r>
              <a:rPr lang="ru-RU" alt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Краткая характеристика образовательного учреждения, где работает </a:t>
            </a:r>
            <a:r>
              <a:rPr lang="ru-RU" alt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автор</a:t>
            </a:r>
            <a:r>
              <a:rPr lang="ru-RU" altLang="ru-RU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7920880" cy="484400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Calibri "/>
                <a:cs typeface="Arial" panose="020B0604020202020204" pitchFamily="34" charset="0"/>
              </a:rPr>
              <a:t>Я работаю учителем географии в православной школе. АНО </a:t>
            </a:r>
            <a:r>
              <a:rPr lang="ru-RU" dirty="0">
                <a:solidFill>
                  <a:srgbClr val="002060"/>
                </a:solidFill>
                <a:latin typeface="Calibri "/>
                <a:cs typeface="Arial" panose="020B0604020202020204" pitchFamily="34" charset="0"/>
              </a:rPr>
              <a:t>СОШ «</a:t>
            </a:r>
            <a:r>
              <a:rPr lang="ru-RU" dirty="0" err="1">
                <a:solidFill>
                  <a:srgbClr val="002060"/>
                </a:solidFill>
                <a:latin typeface="Calibri "/>
                <a:cs typeface="Arial" panose="020B0604020202020204" pitchFamily="34" charset="0"/>
              </a:rPr>
              <a:t>Димитриевская</a:t>
            </a:r>
            <a:r>
              <a:rPr lang="ru-RU" dirty="0">
                <a:solidFill>
                  <a:srgbClr val="002060"/>
                </a:solidFill>
                <a:latin typeface="Calibri "/>
                <a:cs typeface="Arial" panose="020B0604020202020204" pitchFamily="34" charset="0"/>
              </a:rPr>
              <a:t>» – учебно-воспитательное учреждение, ориентированное на работу с детьми из православных церковных семей, а также с воспитанниками двух православных детских домов, созданных Учредителем </a:t>
            </a:r>
            <a:r>
              <a:rPr lang="ru-RU" dirty="0" err="1">
                <a:solidFill>
                  <a:srgbClr val="002060"/>
                </a:solidFill>
                <a:latin typeface="Calibri "/>
                <a:cs typeface="Arial" panose="020B0604020202020204" pitchFamily="34" charset="0"/>
              </a:rPr>
              <a:t>Димитриевской</a:t>
            </a:r>
            <a:r>
              <a:rPr lang="ru-RU" dirty="0">
                <a:solidFill>
                  <a:srgbClr val="002060"/>
                </a:solidFill>
                <a:latin typeface="Calibri "/>
                <a:cs typeface="Arial" panose="020B0604020202020204" pitchFamily="34" charset="0"/>
              </a:rPr>
              <a:t> школы. </a:t>
            </a:r>
            <a:endParaRPr lang="ru-RU" dirty="0">
              <a:latin typeface="Calibri 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37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9972" y="1340"/>
            <a:ext cx="7620000" cy="763363"/>
          </a:xfrm>
        </p:spPr>
        <p:txBody>
          <a:bodyPr/>
          <a:lstStyle/>
          <a:p>
            <a:pPr algn="ctr"/>
            <a:r>
              <a:rPr lang="ru-RU" alt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Цель </a:t>
            </a:r>
            <a:r>
              <a:rPr lang="ru-RU" alt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работы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280920" cy="5733256"/>
          </a:xfrm>
        </p:spPr>
        <p:txBody>
          <a:bodyPr/>
          <a:lstStyle/>
          <a:p>
            <a:pPr marL="114300" indent="0" algn="ctr">
              <a:buNone/>
            </a:pPr>
            <a:r>
              <a:rPr lang="ru-RU" dirty="0">
                <a:solidFill>
                  <a:srgbClr val="002060"/>
                </a:solidFill>
                <a:latin typeface="Calibri "/>
                <a:cs typeface="Arial" panose="020B0604020202020204" pitchFamily="34" charset="0"/>
              </a:rPr>
              <a:t>Целью рабочей программы является создание условий для всестороннего развития личности ребенка, формирования географических знаний, умений, опыта творческой деятельности и ценностного отношения к миру; понимания закономерностей развития географической оболочки через формирование картографической грамотности обучающихся, развитие навыков работы с новыми современными картографическими продуктами.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40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1344"/>
            <a:ext cx="7620000" cy="360040"/>
          </a:xfrm>
        </p:spPr>
        <p:txBody>
          <a:bodyPr/>
          <a:lstStyle/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Задачи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4664"/>
            <a:ext cx="8460432" cy="6264696"/>
          </a:xfrm>
        </p:spPr>
        <p:txBody>
          <a:bodyPr/>
          <a:lstStyle/>
          <a:p>
            <a:r>
              <a:rPr lang="ru-RU" dirty="0" smtClean="0">
                <a:latin typeface="Calibri "/>
              </a:rPr>
              <a:t>формирование </a:t>
            </a:r>
            <a:r>
              <a:rPr lang="ru-RU" dirty="0">
                <a:latin typeface="Calibri "/>
              </a:rPr>
              <a:t>интереса к географии;</a:t>
            </a:r>
          </a:p>
          <a:p>
            <a:r>
              <a:rPr lang="ru-RU" dirty="0" smtClean="0">
                <a:latin typeface="Calibri "/>
              </a:rPr>
              <a:t>дать </a:t>
            </a:r>
            <a:r>
              <a:rPr lang="ru-RU" dirty="0">
                <a:latin typeface="Calibri "/>
              </a:rPr>
              <a:t>знания об особенностях изображения земной поверхности на основных видах </a:t>
            </a:r>
            <a:r>
              <a:rPr lang="ru-RU" dirty="0" err="1">
                <a:latin typeface="Calibri "/>
              </a:rPr>
              <a:t>геоизображений</a:t>
            </a:r>
            <a:r>
              <a:rPr lang="ru-RU" dirty="0">
                <a:latin typeface="Calibri "/>
              </a:rPr>
              <a:t>: глобусе, планах местности, географических картах, аэрофотоснимках, космических снимках;</a:t>
            </a:r>
          </a:p>
          <a:p>
            <a:r>
              <a:rPr lang="ru-RU" dirty="0" smtClean="0">
                <a:latin typeface="Calibri "/>
              </a:rPr>
              <a:t>обучить </a:t>
            </a:r>
            <a:r>
              <a:rPr lang="ru-RU" dirty="0">
                <a:latin typeface="Calibri "/>
              </a:rPr>
              <a:t>умению внимательно читать и работать с картографической и аэрокосмической информацией, понимать карту:</a:t>
            </a:r>
          </a:p>
          <a:p>
            <a:r>
              <a:rPr lang="ru-RU" dirty="0" smtClean="0">
                <a:latin typeface="Calibri "/>
              </a:rPr>
              <a:t>формирование </a:t>
            </a:r>
            <a:r>
              <a:rPr lang="ru-RU" dirty="0">
                <a:latin typeface="Calibri "/>
              </a:rPr>
              <a:t>умения ориентироваться в пространстве на основе специфических географических средств (план, карта и т.д.), а также использовать географические знания для организации своей жизнедеятельности;</a:t>
            </a:r>
          </a:p>
          <a:p>
            <a:r>
              <a:rPr lang="ru-RU" dirty="0" smtClean="0">
                <a:latin typeface="Calibri "/>
              </a:rPr>
              <a:t>формирование </a:t>
            </a:r>
            <a:r>
              <a:rPr lang="ru-RU" dirty="0">
                <a:latin typeface="Calibri "/>
              </a:rPr>
              <a:t>представлений о единстве природы, объяснение простейших взаимосвязей процессов и явлений природы, ее частей;</a:t>
            </a:r>
          </a:p>
          <a:p>
            <a:r>
              <a:rPr lang="ru-RU" dirty="0" smtClean="0">
                <a:latin typeface="Calibri "/>
              </a:rPr>
              <a:t>формирование </a:t>
            </a:r>
            <a:r>
              <a:rPr lang="ru-RU" dirty="0">
                <a:latin typeface="Calibri "/>
              </a:rPr>
              <a:t>представления о топонимике и происхождении географических названий;</a:t>
            </a:r>
          </a:p>
          <a:p>
            <a:r>
              <a:rPr lang="ru-RU" dirty="0" smtClean="0">
                <a:latin typeface="Calibri "/>
              </a:rPr>
              <a:t>формирования </a:t>
            </a:r>
            <a:r>
              <a:rPr lang="ru-RU" dirty="0">
                <a:latin typeface="Calibri "/>
              </a:rPr>
              <a:t>представления о странах мира.</a:t>
            </a:r>
          </a:p>
          <a:p>
            <a:endParaRPr lang="ru-RU" dirty="0">
              <a:latin typeface="Аriai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83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620000" cy="936104"/>
          </a:xfrm>
        </p:spPr>
        <p:txBody>
          <a:bodyPr/>
          <a:lstStyle/>
          <a:p>
            <a:pPr marL="342900" lvl="0" indent="-228600" algn="ctr">
              <a:spcBef>
                <a:spcPct val="20000"/>
              </a:spcBef>
            </a:pPr>
            <a:r>
              <a:rPr lang="ru-RU" alt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Основное содержание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7620000" cy="5132040"/>
          </a:xfrm>
        </p:spPr>
        <p:txBody>
          <a:bodyPr/>
          <a:lstStyle/>
          <a:p>
            <a:pPr marL="114300" indent="0">
              <a:buNone/>
            </a:pPr>
            <a:r>
              <a:rPr lang="ru-RU" dirty="0">
                <a:solidFill>
                  <a:srgbClr val="002060"/>
                </a:solidFill>
                <a:cs typeface="Arial" panose="020B0604020202020204" pitchFamily="34" charset="0"/>
              </a:rPr>
              <a:t>направлено на формирование универсальных учебных действий, обеспечивающих развитие познавательных и коммуникативных качеств личности. Учащиеся включаются в проектную и исследовательскую деятельность, основу которой составляют такие учебные действия, как умение видеть проблемы, ставить вопросы, классифицировать, наблюдать, проводить эксперимент, делать выводы и умозаключения, объяснять, доказывать, защищать свои идеи, давать определения понятиям, структурировать материал и др. </a:t>
            </a:r>
            <a:endParaRPr lang="ru-RU" dirty="0" smtClean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57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lvl="0" indent="-228600" algn="ctr">
              <a:spcBef>
                <a:spcPct val="20000"/>
              </a:spcBef>
            </a:pPr>
            <a:r>
              <a:rPr lang="ru-RU" alt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Критерии оценивания образовательного </a:t>
            </a:r>
            <a:r>
              <a:rPr lang="ru-RU" alt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результата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Calibri "/>
                <a:cs typeface="Arial" panose="020B0604020202020204" pitchFamily="34" charset="0"/>
              </a:rPr>
              <a:t>Критерии оценивания формируются из следующих компонентов: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alibri "/>
                <a:cs typeface="Arial" panose="020B0604020202020204" pitchFamily="34" charset="0"/>
              </a:rPr>
              <a:t>Понимание задания;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alibri "/>
                <a:cs typeface="Arial" panose="020B0604020202020204" pitchFamily="34" charset="0"/>
              </a:rPr>
              <a:t>Выполнение задания;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alibri "/>
                <a:cs typeface="Arial" panose="020B0604020202020204" pitchFamily="34" charset="0"/>
              </a:rPr>
              <a:t>Результат работы;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alibri "/>
                <a:cs typeface="Arial" panose="020B0604020202020204" pitchFamily="34" charset="0"/>
              </a:rPr>
              <a:t>Творческий подход.</a:t>
            </a:r>
          </a:p>
          <a:p>
            <a:pPr marL="114300" indent="0">
              <a:buNone/>
            </a:pPr>
            <a:r>
              <a:rPr lang="ru-RU" dirty="0" smtClean="0">
                <a:solidFill>
                  <a:srgbClr val="002060"/>
                </a:solidFill>
                <a:latin typeface="Calibri "/>
                <a:cs typeface="Arial" panose="020B0604020202020204" pitchFamily="34" charset="0"/>
              </a:rPr>
              <a:t>Оценка (отлично, хорошо, удовлетворительно) выставляется в соответствии с общими критериями оценки знаний по географии.</a:t>
            </a:r>
            <a:endParaRPr lang="ru-RU" dirty="0">
              <a:latin typeface="Calibri 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70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lvl="0" indent="-228600" algn="ctr">
              <a:spcBef>
                <a:spcPct val="20000"/>
              </a:spcBef>
            </a:pPr>
            <a:r>
              <a:rPr lang="ru-RU" altLang="ru-RU" sz="2200" b="1" spc="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Перспективы развития исследовательской/проектной деятельности в учреждении и профессиональной деятельности автора.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17638"/>
            <a:ext cx="8280920" cy="4983162"/>
          </a:xfrm>
        </p:spPr>
        <p:txBody>
          <a:bodyPr/>
          <a:lstStyle/>
          <a:p>
            <a:pPr marL="114300" indent="0">
              <a:buNone/>
            </a:pPr>
            <a:r>
              <a:rPr lang="ru-RU" dirty="0" smtClean="0"/>
              <a:t>В нашей школе ежегодно проводятся научно- практические конференции, где работы учащихся по географии занимают призовые места</a:t>
            </a:r>
            <a:r>
              <a:rPr lang="ru-RU" dirty="0"/>
              <a:t>. </a:t>
            </a:r>
            <a:r>
              <a:rPr lang="ru-RU" dirty="0" smtClean="0"/>
              <a:t>Мы представляем свои работы и </a:t>
            </a:r>
            <a:r>
              <a:rPr lang="ru-RU" dirty="0" smtClean="0"/>
              <a:t>на площадках научно- </a:t>
            </a:r>
            <a:r>
              <a:rPr lang="ru-RU" smtClean="0"/>
              <a:t>практических конференций вне</a:t>
            </a:r>
            <a:r>
              <a:rPr lang="ru-RU" smtClean="0"/>
              <a:t> </a:t>
            </a:r>
            <a:r>
              <a:rPr lang="ru-RU" dirty="0" smtClean="0"/>
              <a:t>школы.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48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Пятиклассники на занятии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1026" name="Picture 2" descr="C:\Documents and Settings\imakshaeva.SDM\Рабочий стол\для фото\экскурссия в музей\IMG_20160415_0851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68760"/>
            <a:ext cx="7620000" cy="487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424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Другая 2">
      <a:dk1>
        <a:sysClr val="windowText" lastClr="000000"/>
      </a:dk1>
      <a:lt1>
        <a:sysClr val="window" lastClr="FFFFFF"/>
      </a:lt1>
      <a:dk2>
        <a:srgbClr val="92D050"/>
      </a:dk2>
      <a:lt2>
        <a:srgbClr val="E7ECED"/>
      </a:lt2>
      <a:accent1>
        <a:srgbClr val="92D050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528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Соседство</vt:lpstr>
      <vt:lpstr>Аттестационная работа</vt:lpstr>
      <vt:lpstr>Краткая характеристика жанра работы</vt:lpstr>
      <vt:lpstr>Краткая характеристика образовательного учреждения, где работает автор </vt:lpstr>
      <vt:lpstr>Цель  работы</vt:lpstr>
      <vt:lpstr>Задачи</vt:lpstr>
      <vt:lpstr>Основное содержание</vt:lpstr>
      <vt:lpstr>Критерии оценивания образовательного результата</vt:lpstr>
      <vt:lpstr>Перспективы развития исследовательской/проектной деятельности в учреждении и профессиональной деятельности автора.</vt:lpstr>
      <vt:lpstr>Пятиклассники на занятии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Аттестационная работа</dc:title>
  <dc:creator>User</dc:creator>
  <cp:lastModifiedBy>Irina Makshaeva</cp:lastModifiedBy>
  <cp:revision>56</cp:revision>
  <dcterms:created xsi:type="dcterms:W3CDTF">2016-08-07T09:38:06Z</dcterms:created>
  <dcterms:modified xsi:type="dcterms:W3CDTF">2016-09-09T11:49:04Z</dcterms:modified>
</cp:coreProperties>
</file>