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4" r:id="rId3"/>
    <p:sldId id="275" r:id="rId4"/>
    <p:sldId id="257" r:id="rId5"/>
    <p:sldId id="273" r:id="rId6"/>
    <p:sldId id="261" r:id="rId7"/>
    <p:sldId id="264" r:id="rId8"/>
    <p:sldId id="265" r:id="rId9"/>
    <p:sldId id="266" r:id="rId10"/>
    <p:sldId id="260" r:id="rId11"/>
    <p:sldId id="278" r:id="rId12"/>
    <p:sldId id="279" r:id="rId13"/>
    <p:sldId id="290" r:id="rId14"/>
    <p:sldId id="280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1" r:id="rId23"/>
    <p:sldId id="270" r:id="rId24"/>
    <p:sldId id="29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467" autoAdjust="0"/>
  </p:normalViewPr>
  <p:slideViewPr>
    <p:cSldViewPr>
      <p:cViewPr varScale="1">
        <p:scale>
          <a:sx n="47" d="100"/>
          <a:sy n="47" d="100"/>
        </p:scale>
        <p:origin x="-744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66BC4-07DD-402E-8BDD-CC45BD7A894F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D5DDA-15ED-443D-9925-1195562D5B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311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D5DDA-15ED-443D-9925-1195562D5B7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44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7848872" cy="56740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1484784"/>
            <a:ext cx="7669404" cy="4320480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Технология оценивания образовательных достижений обучающихся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Учитель начальных классов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ГБОУ школа №302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</a:t>
            </a:r>
            <a:r>
              <a:rPr lang="ru-RU" sz="2000" dirty="0" err="1" smtClean="0">
                <a:solidFill>
                  <a:schemeClr val="accent6">
                    <a:lumMod val="75000"/>
                  </a:schemeClr>
                </a:solidFill>
              </a:rPr>
              <a:t>Авсеенко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О.В.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Пользователь\Рабочий стол\настя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2232248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Пользователь\Рабочий стол\настя\i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1897" y="34633"/>
            <a:ext cx="1682248" cy="1594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27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5013176"/>
            <a:ext cx="7334200" cy="50199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560840" cy="4281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безотметочном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обучении используются такие 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средства оценивания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которые, с одной стороны, позволяют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зафиксировать 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продвижение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каждого ребенка, с другой 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не провоцируют учителя на сравнение детей между собой, 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ранжирование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учеников по их успеваемости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Пользователь\Рабочий стол\настя\i (6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4725144"/>
            <a:ext cx="2592289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820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208912" cy="61926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Методические приемы, используемые на уроках русского языка во 2 классе: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«волшебные линеечки»;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«прогностическая оценка»;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«задания- ловушки»;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«составление заданий с ловушками»;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«составление задачи, подобной данной»;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«создание «помощника» для проверки работ»;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«обоснованный отказ от выполнения задания»;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«разноцветные поправки»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«умные вопросы»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«софизмы»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799288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«волшебные линеечки»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изобретение оценочных шкал школьниками.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оценки работ: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правильность 	пр.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аккуратность	</a:t>
            </a:r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красота	          	</a:t>
            </a:r>
            <a:r>
              <a:rPr lang="ru-RU" sz="32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оригинальность	ор.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трудность		тр.</a:t>
            </a:r>
          </a:p>
          <a:p>
            <a:pPr>
              <a:buBlip>
                <a:blip r:embed="rId2"/>
              </a:buBlip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		         ин.						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							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93096"/>
            <a:ext cx="3524250" cy="2012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I:\DCIM\611___04\IMG_11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4417" y="1556792"/>
            <a:ext cx="2939583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«Прогностическая оценка»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Что из этого ты можешь выполнить сразу?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-Для выполнения каких заданий потребуется помощь?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0"/>
            <a:ext cx="82089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«прогностическая оценка»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(оценка своих возможностей для решения той или иной задачи)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628800"/>
          <a:ext cx="8064896" cy="4319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016224"/>
                <a:gridCol w="3456384"/>
                <a:gridCol w="1152128"/>
              </a:tblGrid>
              <a:tr h="96685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Критерии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Прогностическая оценка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0383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Могу ли я определить слабые позиции  согласных в слове?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+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Ученики по-разному записали слово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остраф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] с пропуском орфограмм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слабых позиций. Обведи тот вариант, с которым можешь согласиться</a:t>
                      </a:r>
                    </a:p>
                    <a:p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остр- -; 2) о – </a:t>
                      </a:r>
                      <a:r>
                        <a:rPr lang="ru-RU" sz="16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-; 3) о – </a:t>
                      </a:r>
                      <a:r>
                        <a:rPr lang="ru-RU" sz="1600" b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 балла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36569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Умею ли я находить орфограммы 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предложении?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?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Посчитай, сколько всего орфограмм :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Сколько орфограмм слабых позиций :</a:t>
                      </a:r>
                    </a:p>
                    <a:p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Москва не вдруг строилась.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1 балл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8973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«задания- ловушки»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(готовые ловушки на рефлексию освоения способа действия)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 рассыпались: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ВИЫ, КЛКЮАВ, ОЛВАГ, ЛАКВА.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Составь и запиши слова. В каком слове тебе встретилась «ловушка»?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Повторение изученного в 1 классе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Впиши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ЖИ, ШИ, ЖЕ, ШЕ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слова: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малы___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´,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но___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´,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е___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´,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пу___´нка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зта__´_рка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___´ня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Д___к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о___´бка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____л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é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каранда___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´.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слове ты не смог вписать буквосочетание? Почему?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Тема: Повторение изученного в 1 классе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874454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«обоснованный отказ от выполнения задания»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(методика «диктант для робота»)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 слова в два столбика. В первый – те, которые можешь проверить, во второй – те, которые пока не можешь проверить.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Н(е, и)б(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и,е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ё,о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)в, уро(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к,г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а,о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винка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слон(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и,е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)к, г(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а,о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б,п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ч(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и,е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)тать.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 проверить			Не могу проверить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_____________	             ________________		________________                  ________________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Проверка орфограмм слабых позиций в корне слова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97400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«софизмы»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умышленно ложные размышления, формально кажущиеся правильными. Способность обнаружить и опровергнуть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псевдологическое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рассуждение есть яркое свидетельство самостоятельности мысли.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Три ученика проверили орфограмму слабой позиции в слове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з-мл-ника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Первую орфограмму они проверили одинаково: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А вторую- по-разному. Отметь тот вариант, с которым согласен или напиши свой.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земляника-земли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2)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земленика-о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земле; 3)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землиника-нет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земли</a:t>
            </a:r>
          </a:p>
          <a:p>
            <a:pPr algn="just">
              <a:buNone/>
            </a:pPr>
            <a:r>
              <a:rPr lang="ru-RU" sz="2000" dirty="0" smtClean="0"/>
              <a:t>	____________________________________________________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«разноцветные поправки»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Школьникам даётся задание написать изложение. После изложения им говорят, что есть возможность сделать поправки (карандашом зелёного цвета). На следующий день сообщается, что есть возможность ещё раз вернуться к тексту и улучшить его (поправки карандашом синего цвета). Сопоставление поправок позволяет выявить разные формы самоконтроля, свидетельствует о потребности ученика в улучшении своей работы.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32656"/>
            <a:ext cx="756084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«умные вопросы»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-способность детей ставить «умные вопросы»</a:t>
            </a:r>
          </a:p>
          <a:p>
            <a:pPr lvl="1" algn="just">
              <a:buBlip>
                <a:blip r:embed="rId2"/>
              </a:buBlip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Подбери по 2 слова , в которых: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а)нет слабых позиций; б)1 слабая позиция; в)2 слабые позиции; г)3 слабые позиции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Запиши эти слова сначала звуками, а потом буквами, с пропусками орфограмм слабых позиций</a:t>
            </a:r>
          </a:p>
          <a:p>
            <a:pPr lvl="1" algn="just">
              <a:buBlip>
                <a:blip r:embed="rId2"/>
              </a:buBlip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придумала слово, в котором  3 слога. Сколько в нём слабых позиций гласных?</a:t>
            </a:r>
          </a:p>
          <a:p>
            <a:pPr lvl="1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1)три; 2)две; 3)одна; 4)не знаю</a:t>
            </a:r>
          </a:p>
          <a:p>
            <a:pPr lvl="1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Обведи правильный ответ или напиши свой.	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school2100.com/img/tech/slide-ocen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632848" cy="572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2728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«составление задачи, подобной данной»</a:t>
            </a:r>
          </a:p>
          <a:p>
            <a:pPr lvl="2" algn="just">
              <a:buBlip>
                <a:blip r:embed="rId2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в каждой группе лишнее слово. Вычеркни его. Выдели корень. Придумай похожее задание для своего соседа по парте.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1)спорт, спор, спортсмен, спортивный;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2)горб, горбатый, пригорок, горбушка;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3)зимовье, перезимовать, зима, мороз.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Тема: Родственные слова</a:t>
            </a:r>
          </a:p>
          <a:p>
            <a:pPr lvl="2" algn="just">
              <a:buBlip>
                <a:blip r:embed="rId3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Отметь строку, в которой записаны слова-синонимы: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а)улица, проспект, площадь,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б)храбрый, честный, смелый,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в)околдовать, заворожить, зачаровать.</a:t>
            </a:r>
          </a:p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Приведи свои примеры синонимов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«выбор задач любой трудности, но доступных для решения»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приём на адекватность самооценки. Ученикам предлагается выбрать те задания, с которыми они могут справиться.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Дифференцированность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самооценки выявляется по тому, может ли ученик выделить и назвать наиболее сильные и слабые стороны своей работы.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5klass.net/datas/okruzhajuschij-mir/Okruzhajuschij-mir-2-klass/0007-007-List-samootse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5"/>
            <a:ext cx="7200800" cy="540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Портфолио</a:t>
            </a:r>
            <a:endParaRPr lang="ru-RU" dirty="0"/>
          </a:p>
        </p:txBody>
      </p:sp>
      <p:pic>
        <p:nvPicPr>
          <p:cNvPr id="1026" name="Picture 2" descr="C:\Users\Админ\Desktop\Диск Шкурихина_Портфолио\8. Шкурихина_Документы, потверждающие создание позитивного социального опыта\ПОРТФОЛИО Шкурихина В.Е НА АТТЕСТАЦИЮ\медаль знай-ка Бузян Матвей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665" y="731838"/>
            <a:ext cx="2829119" cy="3475037"/>
          </a:xfrm>
          <a:prstGeom prst="rect">
            <a:avLst/>
          </a:prstGeom>
          <a:noFill/>
        </p:spPr>
      </p:pic>
      <p:pic>
        <p:nvPicPr>
          <p:cNvPr id="1027" name="Picture 3" descr="C:\Users\Админ\Desktop\Диск Шкурихина_Портфолио\8. Шкурихина_Документы, потверждающие создание позитивного социального опыта\ПОРТФОЛИО Шкурихина В.Е НА АТТЕСТАЦИЮ\Диплом лауреата Бузян Матвей Знай-ка 201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9735" y="731838"/>
            <a:ext cx="2537029" cy="3475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ds04.infourok.ru/uploads/ex/0b6c/00011cdb-69ec5d89/1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school2100.com/img/tech/oc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4608512" cy="6612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настя\i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65104"/>
            <a:ext cx="2160239" cy="207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6453336"/>
            <a:ext cx="5154975" cy="720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7" y="620688"/>
            <a:ext cx="8136903" cy="5904656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технологии оценивания достижений обучающихся:</a:t>
            </a:r>
          </a:p>
          <a:p>
            <a:pPr marL="560070" lvl="0" indent="-514350">
              <a:buClr>
                <a:srgbClr val="F14124">
                  <a:lumMod val="75000"/>
                </a:srgbClr>
              </a:buClr>
              <a:buAutoNum type="arabicPeriod"/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Кредитно-зачетная система.</a:t>
            </a:r>
          </a:p>
          <a:p>
            <a:pPr marL="560070" lvl="0" indent="-514350">
              <a:buClr>
                <a:srgbClr val="F14124">
                  <a:lumMod val="75000"/>
                </a:srgbClr>
              </a:buClr>
              <a:buAutoNum type="arabicPeriod"/>
            </a:pP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Многобалльная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.</a:t>
            </a:r>
          </a:p>
          <a:p>
            <a:pPr marL="560070" lvl="0" indent="-514350">
              <a:buClr>
                <a:srgbClr val="F14124">
                  <a:lumMod val="75000"/>
                </a:srgbClr>
              </a:buClr>
              <a:buAutoNum type="arabicPeriod"/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Рейтинговая технология(пролонгированное оценивание,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балльно-рейтинговая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технология).</a:t>
            </a:r>
          </a:p>
          <a:p>
            <a:pPr marL="560070" lvl="0" indent="-514350">
              <a:buClr>
                <a:srgbClr val="F14124">
                  <a:lumMod val="75000"/>
                </a:srgbClr>
              </a:buClr>
              <a:buAutoNum type="arabicPeriod"/>
            </a:pP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Безотметочная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технология.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7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784976" cy="50017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цели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безотметочного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обучения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сделать оценку обучающихся  более содержательной, объективной  и дифференцированной.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Указанной  цели можно достичь, если подчинить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безотметочное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обучение решению  более важной стратегической задачи модернизации всей российской школы  – воспитанию самостоятельных, инициативных и ответственных молодых людей, способных в новых социально  – экономических условиях быстро и эффективно найти своё место  в обществе.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Пользователь\Рабочий стол\настя\i (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2805286" cy="25348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4797152"/>
            <a:ext cx="6512511" cy="76373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920880" cy="3705592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Особенность 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процедуры оценивания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при </a:t>
            </a:r>
            <a:r>
              <a:rPr lang="ru-RU" sz="32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безотметочном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обучении состоит в том, что самооценка ученика должна 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предшествовать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учительской оценке. Несовпадение этих двух оценок становится 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предметом обсуждения</a:t>
            </a:r>
            <a:r>
              <a:rPr lang="ru-RU" dirty="0">
                <a:solidFill>
                  <a:srgbClr val="7030A0"/>
                </a:solidFill>
                <a:latin typeface="Verdana"/>
              </a:rPr>
              <a:t>. </a:t>
            </a:r>
            <a:endParaRPr lang="ru-RU" dirty="0" smtClean="0">
              <a:solidFill>
                <a:srgbClr val="7030A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47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7"/>
            <a:ext cx="6512511" cy="457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572181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/>
              </a:rPr>
              <a:t>Принципы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</a:rPr>
              <a:t>безотметочного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</a:rPr>
              <a:t>оцениванивания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</a:rPr>
              <a:t>:</a:t>
            </a:r>
            <a:endParaRPr lang="ru-RU" sz="3600" dirty="0">
              <a:solidFill>
                <a:srgbClr val="C00000"/>
              </a:solidFill>
              <a:latin typeface="Times New Roman"/>
            </a:endParaRPr>
          </a:p>
          <a:p>
            <a:pPr marL="4572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/>
              </a:rPr>
              <a:t>- </a:t>
            </a:r>
            <a:r>
              <a:rPr lang="ru-RU" sz="4000" dirty="0" smtClean="0">
                <a:solidFill>
                  <a:srgbClr val="7030A0"/>
                </a:solidFill>
                <a:latin typeface="Times New Roman"/>
                <a:ea typeface="Calibri"/>
              </a:rPr>
              <a:t>Самооценка </a:t>
            </a:r>
            <a:r>
              <a:rPr lang="ru-RU" sz="4000" dirty="0">
                <a:solidFill>
                  <a:srgbClr val="7030A0"/>
                </a:solidFill>
                <a:latin typeface="Times New Roman"/>
                <a:ea typeface="Calibri"/>
              </a:rPr>
              <a:t>ученика должна </a:t>
            </a:r>
            <a:r>
              <a:rPr lang="ru-RU" sz="4000" dirty="0" smtClean="0">
                <a:solidFill>
                  <a:srgbClr val="7030A0"/>
                </a:solidFill>
                <a:latin typeface="Times New Roman"/>
                <a:ea typeface="Calibri"/>
              </a:rPr>
              <a:t>предшествовать </a:t>
            </a:r>
            <a:r>
              <a:rPr lang="ru-RU" sz="4000" dirty="0">
                <a:solidFill>
                  <a:srgbClr val="7030A0"/>
                </a:solidFill>
                <a:latin typeface="Times New Roman"/>
                <a:ea typeface="Calibri"/>
              </a:rPr>
              <a:t>учительской оценке.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2273495" cy="2054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080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73630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632848" cy="5433784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Самооценка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 должна постоянно дифференцироваться</a:t>
            </a:r>
            <a:r>
              <a:rPr lang="ru-RU" sz="4000" dirty="0" smtClean="0">
                <a:solidFill>
                  <a:srgbClr val="7030A0"/>
                </a:solidFill>
              </a:rPr>
              <a:t>.</a:t>
            </a: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 smtClean="0">
              <a:solidFill>
                <a:srgbClr val="7030A0"/>
              </a:solidFill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Содержательное (само)оценивание должно быть неотрывно от умения себя контролировать.</a:t>
            </a:r>
            <a:endParaRPr lang="ru-RU" sz="36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2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81128"/>
            <a:ext cx="1576189" cy="200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7218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Оцениваться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прежде всего динамика учебной успешности учащихся относительно их самих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итоговой аттестации учащихся должна использоваться накопительная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</a:p>
          <a:p>
            <a:pPr marL="45720" indent="0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38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398</TotalTime>
  <Words>521</Words>
  <Application>Microsoft Office PowerPoint</Application>
  <PresentationFormat>Экран (4:3)</PresentationFormat>
  <Paragraphs>117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Технология оценивания образовательных достижений обучающихся   Учитель начальных классов ГБОУ школа №302                             Авсеенко О.В.</vt:lpstr>
      <vt:lpstr>Слайд 2</vt:lpstr>
      <vt:lpstr>Слайд 3</vt:lpstr>
      <vt:lpstr>Слайд 4</vt:lpstr>
      <vt:lpstr>Слайд 5</vt:lpstr>
      <vt:lpstr>Слайд 6</vt:lpstr>
      <vt:lpstr>Слайд 7</vt:lpstr>
      <vt:lpstr>         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Портфолио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безотметочного оценивания</dc:title>
  <dc:creator>1</dc:creator>
  <cp:lastModifiedBy>1</cp:lastModifiedBy>
  <cp:revision>35</cp:revision>
  <dcterms:modified xsi:type="dcterms:W3CDTF">2018-08-13T16:55:50Z</dcterms:modified>
</cp:coreProperties>
</file>