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81" r:id="rId3"/>
    <p:sldId id="262" r:id="rId4"/>
    <p:sldId id="264" r:id="rId5"/>
    <p:sldId id="265" r:id="rId6"/>
    <p:sldId id="270" r:id="rId7"/>
    <p:sldId id="267" r:id="rId8"/>
    <p:sldId id="283" r:id="rId9"/>
    <p:sldId id="285" r:id="rId10"/>
    <p:sldId id="268" r:id="rId11"/>
    <p:sldId id="269" r:id="rId12"/>
    <p:sldId id="282" r:id="rId13"/>
    <p:sldId id="271" r:id="rId14"/>
    <p:sldId id="273" r:id="rId15"/>
    <p:sldId id="275" r:id="rId16"/>
    <p:sldId id="274" r:id="rId17"/>
    <p:sldId id="278" r:id="rId18"/>
    <p:sldId id="277" r:id="rId19"/>
    <p:sldId id="284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8" Target="../media/image26.jpeg" Type="http://schemas.openxmlformats.org/officeDocument/2006/relationships/image"/><Relationship Id="rId3" Target="../media/image21.jpeg" Type="http://schemas.openxmlformats.org/officeDocument/2006/relationships/image"/><Relationship Id="rId7" Target="../media/image2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4.jpeg" Type="http://schemas.openxmlformats.org/officeDocument/2006/relationships/image"/><Relationship Id="rId11" Target="../media/image29.jpeg" Type="http://schemas.openxmlformats.org/officeDocument/2006/relationships/image"/><Relationship Id="rId5" Target="../media/image23.jpeg" Type="http://schemas.openxmlformats.org/officeDocument/2006/relationships/image"/><Relationship Id="rId10" Target="../media/image28.jpeg" Type="http://schemas.openxmlformats.org/officeDocument/2006/relationships/image"/><Relationship Id="rId4" Target="../media/image22.jpeg" Type="http://schemas.openxmlformats.org/officeDocument/2006/relationships/image"/><Relationship Id="rId9" Target="../media/image27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altana.com/files/wallpapers-2/Teal-Powerpoint-Background-Pictures-07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332656"/>
            <a:ext cx="6480721" cy="575542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«Учитель года – 2018»</a:t>
            </a:r>
          </a:p>
          <a:p>
            <a:pPr algn="ctr"/>
            <a:endParaRPr lang="ru-RU" sz="2800" b="1" cap="all" dirty="0" smtClean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Конкурсное задание </a:t>
            </a:r>
            <a:r>
              <a:rPr lang="ru-RU" sz="3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«Методический семинар»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«Использование современных образовательных технологий,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способствующих повышению мотивации учащихся на уроках в начальной школе»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cap="all" dirty="0" smtClean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sz="2800" b="1" cap="all" dirty="0" smtClean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3" y="5733256"/>
            <a:ext cx="5256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Подготовила: учитель начальных классов</a:t>
            </a:r>
          </a:p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МБОУ «СОШ № 22»</a:t>
            </a:r>
          </a:p>
          <a:p>
            <a:pPr>
              <a:spcBef>
                <a:spcPct val="0"/>
              </a:spcBef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Стрелкова А.В.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907704" y="568737"/>
            <a:ext cx="62646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проблемного обучения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Проблемное обучение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 это обучение, при котором учитель, создавая проблемные ситуации и, организуя деятельность учащихся по решению учебных проблем, обеспечивает оптимальное сочетание их самостоятельной поисковой деятельности с усвоением готовых выводов науки.</a:t>
            </a:r>
          </a:p>
          <a:p>
            <a:endParaRPr lang="ru-RU" sz="20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924944"/>
            <a:ext cx="8208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качестве проблемной ситуации на уроке использую:</a:t>
            </a:r>
          </a:p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проблемные задачи с недостающими, избыточными, противоречивыми данными, с заведомо допущенными ошибками; </a:t>
            </a:r>
          </a:p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поиск истины (способа, приема, правила решения); </a:t>
            </a:r>
          </a:p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различные точки зрения на один и тот же вопрос; </a:t>
            </a:r>
          </a:p>
          <a:p>
            <a:pPr>
              <a:lnSpc>
                <a:spcPct val="90000"/>
              </a:lnSpc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противоречия практической деятельности.</a:t>
            </a:r>
          </a:p>
          <a:p>
            <a:endParaRPr lang="ru-RU" dirty="0"/>
          </a:p>
        </p:txBody>
      </p:sp>
      <p:pic>
        <p:nvPicPr>
          <p:cNvPr id="25605" name="Picture 5" descr="https://ds04.infourok.ru/uploads/ex/04f0/00002bff-3aa7431f/hello_html_51cda9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221088"/>
            <a:ext cx="2208664" cy="2304256"/>
          </a:xfrm>
          <a:prstGeom prst="rect">
            <a:avLst/>
          </a:prstGeom>
          <a:noFill/>
        </p:spPr>
      </p:pic>
      <p:pic>
        <p:nvPicPr>
          <p:cNvPr id="25607" name="Picture 7" descr="http://www.b17.ru/foto/uploaded/upl_1516881880_499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797152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23728" y="601510"/>
            <a:ext cx="38884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Игровые технологии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24744"/>
            <a:ext cx="79208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Игровые технологии являются составной частью педагогических технологий, одной из уникальных форм обучения, которая позволяет сделать интересными и увлекательными не только работу учащихся на творческо-поисковом уровне, но и будничные шаги по изучению учебных предметов.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924944"/>
            <a:ext cx="563262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blog.visme.co/wp-content/uploads/2017/07/50-Beautiful-and-Minimalist-Presentation-Backgrounds-08.jpg" id="409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endParaRPr dirty="0"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24744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     </a:t>
            </a:r>
            <a:endParaRPr b="1" dirty="0" i="1" lang="ru-RU" sz="2000">
              <a:solidFill>
                <a:schemeClr val="accent6">
                  <a:lumMod val="50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60648"/>
            <a:ext cx="4392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Делая ставку на активизацию и интенсификацию учебного процесса, игровую деятельность я использую в следующих случаях: </a:t>
            </a:r>
          </a:p>
          <a:p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                         - в качестве самостоятельных технологий для освоения понятия, темы и даже раздела учебного предмета;</a:t>
            </a:r>
          </a:p>
          <a:p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                         - как элементы более обширной технологии;</a:t>
            </a:r>
          </a:p>
          <a:p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                         - в качестве урока и его части (введения, объяснения, закрепления, упражнения, контроля).</a:t>
            </a:r>
          </a:p>
          <a:p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                         </a:t>
            </a:r>
          </a:p>
          <a:p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                </a:t>
            </a:r>
            <a:endParaRPr b="1" dirty="0" i="1" lang="ru-RU" sz="2000">
              <a:solidFill>
                <a:schemeClr val="accent6">
                  <a:lumMod val="50000"/>
                </a:schemeClr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>
          <a:blip cstate="print" r:embed="rId3"/>
          <a:srcRect b="-12"/>
          <a:stretch>
            <a:fillRect/>
          </a:stretch>
        </p:blipFill>
        <p:spPr bwMode="auto">
          <a:xfrm>
            <a:off x="5148063" y="692696"/>
            <a:ext cx="3530131" cy="466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115616" y="332891"/>
            <a:ext cx="68407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критического мышления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755576" y="737700"/>
            <a:ext cx="78488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из основных целей данной технологии - научить ребёнка самостоятельно мыслить и передавать информацию, чтобы другие узнали о том, что нового он открыл для себя. Использую на уроках и во внеурочной деятельности некоторые приемы развития критического мышления: 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приём «Чтение с остановками»;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приём «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Взаимовопрос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приём «Корзина идей»;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приём «Составление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синквейнов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интеллектуальная разминка;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приём «Знаю, хочу узнать, узнал»;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таблица;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написание творческих работ;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-кластер;</a:t>
            </a:r>
          </a:p>
          <a:p>
            <a:pPr lvl="0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«Верно – неверно».</a:t>
            </a: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s://pups.su/wp-content/uploads/2017/10/Razvivajushhie-igry-dlja-detej-7-let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780928"/>
            <a:ext cx="3119669" cy="2339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16632"/>
            <a:ext cx="26535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проектов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539552" y="641356"/>
            <a:ext cx="525658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проектов, как педагогическая технология, ориентирован на самостоятельную деятельность учащихся, которую они выполняют в течение определённого отрезка времени. В основе метода проектов лежит развитие познавательных навыков школьников, умений самостоятельно конструировать свои знания, умений ориентироваться в информационном пространстве, развитие критического и творческого мышления.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3" name="Picture 3" descr="https://pp.userapi.com/c824501/v824501775/1a739b/1P0xO9Qgsg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9376" y="332656"/>
            <a:ext cx="267109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blog.visme.co/wp-content/uploads/2017/07/50-Beautiful-and-Minimalist-Presentation-Backgrounds-08.jpg" id="4098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endParaRPr dirty="0" lang="ru-RU"/>
          </a:p>
        </p:txBody>
      </p:sp>
      <p:pic>
        <p:nvPicPr>
          <p:cNvPr descr="https://pp.userapi.com/c824501/v824501775/1a7387/wzIp88HBlPQ.jpg" id="4403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23528" y="332656"/>
            <a:ext cx="1983087" cy="3528392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descr="https://pp.userapi.com/c824501/v824501775/1a7391/2CNHd7C62DE.jpg" id="44036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843808" y="332656"/>
            <a:ext cx="1966819" cy="3499448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148064" y="512133"/>
            <a:ext cx="39959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l" defTabSz="914400" eaLnBrk="1" fontAlgn="base" hangingPunct="1" indent="45085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1" kumimoji="0" lang="ru-RU" normalizeH="0" smtClean="0" strike="noStrike" sz="2000" u="none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Включать школьников в проектную деятельность начинаю постепенно, с первого класса. Вначале детям даются доступные творческие задания, а уже в 3-4 классах учащиеся с большим интересом выполняют довольно сложные проекты.</a:t>
            </a:r>
            <a:endParaRPr b="1" baseline="0" cap="none" dirty="0" i="1" kumimoji="0" lang="ru-RU" normalizeH="0" smtClean="0" strike="noStrike" sz="2000" u="none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  <a:p>
            <a:pPr eaLnBrk="0" fontAlgn="base" hangingPunct="0" indent="450850" lvl="0">
              <a:spcBef>
                <a:spcPct val="0"/>
              </a:spcBef>
              <a:spcAft>
                <a:spcPct val="0"/>
              </a:spcAft>
            </a:pPr>
            <a:r>
              <a:rPr b="1" dirty="0" i="1" lang="ru-RU" smtClean="0" sz="2000">
                <a:solidFill>
                  <a:schemeClr val="accent6">
                    <a:lumMod val="50000"/>
                  </a:schemeClr>
                </a:solidFill>
                <a:latin charset="0" pitchFamily="18" typeface="Times New Roman"/>
                <a:cs charset="0" pitchFamily="18" typeface="Times New Roman"/>
              </a:rPr>
              <a:t>Темы детских проектных работ выбираются из содержания учебных предметов или из близких к ним областей. Для ученика требуется личностно или социально значимая проблема.</a:t>
            </a:r>
            <a:endParaRPr b="1" baseline="0" cap="none" dirty="0" i="1" kumimoji="0" lang="ru-RU" normalizeH="0" smtClean="0" strike="noStrike" sz="2000" u="none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s://pp.userapi.com/c824501/v824501775/1a737d/f8U4uTE-4lw.jpg" id="10" name="Picture 6"/>
          <p:cNvPicPr>
            <a:picLocks noChangeArrowheads="1" noChangeAspect="1"/>
          </p:cNvPicPr>
          <p:nvPr/>
        </p:nvPicPr>
        <p:blipFill>
          <a:blip cstate="print" r:embed="rId5"/>
          <a:srcRect b="14"/>
          <a:stretch>
            <a:fillRect/>
          </a:stretch>
        </p:blipFill>
        <p:spPr bwMode="auto">
          <a:xfrm>
            <a:off x="323528" y="4077072"/>
            <a:ext cx="2297165" cy="2636912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2987824" y="4005064"/>
            <a:ext cx="1872208" cy="2646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6"/>
            <a:ext cx="49685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Необходимость применения средств ИКТ в работе учителей начальных классов диктуется возрастными особенностями учащихся, а именно потребностью в наглядной демонстрации учебного материала, процессов и явлений. Сегодня ИКТ можно считать тем новым способом передачи знаний, который соответствует качественно новому содержанию обучения и развития ребенка. Этот способ позволяет ребенку с интересом учиться, находить источники информации, воспитывает самостоятельность и ответственность при получении новых знаний. 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76673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 – коммуникационные технологии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412776"/>
            <a:ext cx="2294812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573016"/>
            <a:ext cx="2772898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971600" y="435743"/>
            <a:ext cx="73448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Основными направлениями моей работы при использовании ИКТ являются: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мультимедиа-уроки, которые проводятся на основе компьютерных обучающих программ;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дистанционные олимпиады и конкурсы;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уроки на основе авторских компьютерных презентаций;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виртуальные путешествия на уроках окружающего мира;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цифровыми образовательными ресурсами 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140968"/>
            <a:ext cx="5821938" cy="327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404665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результаты работы с Интернет – ресурсами в 2017-2018 учебном году</a:t>
            </a:r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325" y="1772816"/>
            <a:ext cx="1832632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9477" y="1772816"/>
            <a:ext cx="1812598" cy="25639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772816"/>
            <a:ext cx="1770395" cy="25042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1772816"/>
            <a:ext cx="1668583" cy="23602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112" y="1772816"/>
            <a:ext cx="1656183" cy="23426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4365104"/>
            <a:ext cx="3034384" cy="21451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6256" y="1772816"/>
            <a:ext cx="1647481" cy="23303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9552" y="4437112"/>
            <a:ext cx="1631220" cy="223956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9162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95736" y="4509120"/>
            <a:ext cx="1603567" cy="22016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286000" y="548681"/>
            <a:ext cx="4662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педагогических </a:t>
            </a:r>
          </a:p>
          <a:p>
            <a:pPr algn="ctr"/>
            <a:r>
              <a:rPr lang="ru-RU" sz="2400" b="1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мастерских</a:t>
            </a:r>
            <a:endParaRPr lang="ru-RU" sz="2400" b="1" dirty="0">
              <a:ln w="127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3568" y="1484784"/>
            <a:ext cx="7416824" cy="5373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мастерская 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 форма обучения детей и взрослых, которая создает условия для восхождения каждого участника к новому знанию и новому опыту путем самостоятельного или коллективного открытия. 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своей педагогической деятельности использую следующие методы и приемы работы на мастерских для организации поисковой и творческой деятельности учащихся: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-метод символического видения; 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сравнения версий;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метод смысловых ассоциаций;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«Если бы»;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«ключевых слов»;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самостоятельного конструирования определений понятий; 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конструирования вопросов;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метод вживания. </a:t>
            </a:r>
          </a:p>
          <a:p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ds04.infourok.ru/uploads/ex/1051/00073c40-ae88b4c3/hello_html_129d1ea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573016"/>
            <a:ext cx="3278950" cy="2318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altana.com/files/wallpapers-2/Teal-Powerpoint-Background-Pictures-07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pp.userapi.com/c846322/v846322211/c3414/PbfeqFj7EP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3447133" cy="24482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67944" y="188640"/>
            <a:ext cx="48965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Здравствуйте,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 зовут 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Стрелкова Александра Владиславовна.</a:t>
            </a:r>
          </a:p>
          <a:p>
            <a:pPr algn="ctr"/>
            <a:r>
              <a:rPr lang="ru-RU" sz="20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Образование - высшее.  </a:t>
            </a:r>
            <a:endParaRPr lang="ru-RU" sz="2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2006 году окончила Череповецкий государственный университет по специальности «Педагогика и методика начального образования» . По окончанию работала в  МБОУ «Средняя общеобразовательная школа № 2» (г.Череповец), сначала воспитателем продлённой группы, затем учителем начальных классов . В 2014 году аттестовалась на </a:t>
            </a:r>
            <a:r>
              <a:rPr lang="ru-RU" sz="20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первую квалификационную категорию.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 2016 года работаю в МБОУ «Средняя общеобразовательная школа № 22» (г.Череповец) учителем начальных классов. Педагогический стаж -10 лет.  </a:t>
            </a:r>
          </a:p>
          <a:p>
            <a:pPr algn="ctr"/>
            <a:endParaRPr lang="ru-RU" sz="2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32657"/>
            <a:ext cx="6984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Современные образовательные технологии позволяют мне развивать и поддерживать интерес к процессу обучения, достигать положительных результатов в обучении и внеурочной </a:t>
            </a:r>
            <a:r>
              <a:rPr lang="ru-RU" sz="2000" b="1" i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деятельности, а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создавать благоприятный психологический климат в классе, поставить каждого ученика в ситуацию успеха, в полной мере раскрыть его способности, избежать перегрузки при подготовке домашнего задания и на уроке.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20105716">
            <a:off x="184851" y="4085823"/>
            <a:ext cx="33461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rot="21344570">
            <a:off x="31085" y="3741589"/>
            <a:ext cx="3790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      внимание!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068960"/>
            <a:ext cx="5061708" cy="3415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2204864"/>
            <a:ext cx="777686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 ребёнка научить чему – либо, нельзя развить его способности, если он сознательно и эмоционально не участвует в процессе обучения, воспитания. Поэтому в своей педагогической практике использую </a:t>
            </a:r>
            <a:r>
              <a:rPr lang="ru-RU" sz="20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подход. 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Передо мной, как учителем, стоит задача не только научить, но и заинтересовать обучающихся, сделать так, чтобы детям нравилось то, что они делают. Формирование положительной мотивации – это залог успеха в познании. Включение школьников в учебно-познавательную деятельность по достижению целей обучения, повышения мотивации к изучаемому предмету реализую с помощью средств активизации, в качестве которых выступают, наряду с применением приемов и методов обучения, современные образовательные технологии.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332656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возникновения и становления педагогического опыта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340768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«Если ученик в школе не научился сам ничего творить, то и в жизни он будет только подражать, копировать» (Л.Н. Толстой)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692696"/>
            <a:ext cx="76328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SzPct val="100000"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образовательные технологии обеспечивают:</a:t>
            </a:r>
          </a:p>
          <a:p>
            <a:pPr algn="just">
              <a:buSzPct val="100000"/>
              <a:defRPr/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успешное формирование научно - исторической картины мира; </a:t>
            </a: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познание окружающей действительности; </a:t>
            </a: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условий для образования учащихся в соответствии с     </a:t>
            </a:r>
          </a:p>
          <a:p>
            <a:pPr algn="just">
              <a:buSzPct val="100000"/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требованиями времени; </a:t>
            </a: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активизацию познавательной деятельности учащихся.</a:t>
            </a:r>
          </a:p>
          <a:p>
            <a:pPr algn="just">
              <a:buSzPct val="100000"/>
              <a:defRPr/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buSzPct val="100000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современных образовательных технологий помогает: </a:t>
            </a: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сделать изложение нового материала более увлекательным, наглядным и динамичным; </a:t>
            </a: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легко устанавливать обратную связь с учениками;  </a:t>
            </a: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повысить эффективность урока, </a:t>
            </a:r>
          </a:p>
          <a:p>
            <a:pPr algn="just">
              <a:buSzPct val="100000"/>
              <a:buFont typeface="Wingdings" panose="05000000000000000000" pitchFamily="2" charset="2"/>
              <a:buChar char="§"/>
              <a:defRPr/>
            </a:pP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исключить монотонность в преподавании.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2"/>
            <a:ext cx="842493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Педагогическую технологию определяют как: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Совокупность приёмов – область педагогического знания, отражающего характеристики глубинных процессов педагогической деятельности, особенности их взаимодействия, управление которыми обеспечивает необходимую эффективность учебно-воспитательного процесса;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Совокупность форм, методов, приёмов и средств передачи социального опыта, а также техническое оснащение этого процесса;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Совокупность способов организации учебно-познавательного процесса или последовательность определённых действий, операций, связанных с конкретной деятельностью учителя и направленных на достижение поставленных целей (технологическая цепочка).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6766" y="2789347"/>
            <a:ext cx="2669449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2222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Образовательные </a:t>
            </a:r>
          </a:p>
          <a:p>
            <a:pPr algn="ctr"/>
            <a:r>
              <a:rPr lang="ru-RU" sz="2400" b="1" cap="none" spc="0" dirty="0">
                <a:ln w="22225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технологии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02271" y="1294947"/>
            <a:ext cx="253261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Технология </a:t>
            </a:r>
          </a:p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проблемного обучения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494282" y="3872965"/>
            <a:ext cx="132196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Игровые </a:t>
            </a:r>
          </a:p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36317" y="4519296"/>
            <a:ext cx="269535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Технология </a:t>
            </a:r>
          </a:p>
          <a:p>
            <a:pPr algn="ctr"/>
            <a:r>
              <a:rPr lang="ru-RU" b="1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ритического мышления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97476" y="1281410"/>
            <a:ext cx="312123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Технология педагогических </a:t>
            </a:r>
          </a:p>
          <a:p>
            <a:pPr algn="ctr"/>
            <a:r>
              <a:rPr lang="ru-RU" b="1" cap="none" spc="0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мастерских</a:t>
            </a:r>
            <a:endParaRPr lang="ru-RU" b="1" cap="none" spc="0" dirty="0">
              <a:ln w="127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901" y="2743180"/>
            <a:ext cx="2604751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Технология </a:t>
            </a:r>
          </a:p>
          <a:p>
            <a:pPr algn="ctr"/>
            <a:r>
              <a:rPr lang="ru-RU" b="1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дифференцированного </a:t>
            </a:r>
          </a:p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обучения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91881" y="4519296"/>
            <a:ext cx="244827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Кейс – технология</a:t>
            </a:r>
            <a:endParaRPr lang="ru-RU" b="1" cap="none" spc="0" dirty="0">
              <a:ln w="127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65886" y="2551289"/>
            <a:ext cx="2250361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Информационно -</a:t>
            </a:r>
          </a:p>
          <a:p>
            <a:pPr algn="ctr"/>
            <a:r>
              <a:rPr lang="ru-RU" b="1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коммуникационные</a:t>
            </a:r>
          </a:p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технологии</a:t>
            </a:r>
          </a:p>
        </p:txBody>
      </p:sp>
      <p:cxnSp>
        <p:nvCxnSpPr>
          <p:cNvPr id="13" name="Прямая со стрелкой 12"/>
          <p:cNvCxnSpPr>
            <a:cxnSpLocks/>
            <a:stCxn id="3" idx="2"/>
            <a:endCxn id="2" idx="0"/>
          </p:cNvCxnSpPr>
          <p:nvPr/>
        </p:nvCxnSpPr>
        <p:spPr>
          <a:xfrm>
            <a:off x="4568579" y="2218277"/>
            <a:ext cx="172912" cy="571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cxnSpLocks/>
          </p:cNvCxnSpPr>
          <p:nvPr/>
        </p:nvCxnSpPr>
        <p:spPr>
          <a:xfrm flipH="1" flipV="1">
            <a:off x="6065539" y="3603192"/>
            <a:ext cx="1449510" cy="5598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cxnSpLocks/>
            <a:stCxn id="6" idx="2"/>
          </p:cNvCxnSpPr>
          <p:nvPr/>
        </p:nvCxnSpPr>
        <p:spPr>
          <a:xfrm flipH="1">
            <a:off x="6099662" y="1927741"/>
            <a:ext cx="1358434" cy="8616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cxnSpLocks/>
          </p:cNvCxnSpPr>
          <p:nvPr/>
        </p:nvCxnSpPr>
        <p:spPr>
          <a:xfrm>
            <a:off x="2973863" y="3204844"/>
            <a:ext cx="42311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cxnSpLocks/>
            <a:stCxn id="5" idx="0"/>
          </p:cNvCxnSpPr>
          <p:nvPr/>
        </p:nvCxnSpPr>
        <p:spPr>
          <a:xfrm flipV="1">
            <a:off x="2083994" y="3635194"/>
            <a:ext cx="1322772" cy="8841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cxnSpLocks/>
            <a:stCxn id="9" idx="1"/>
            <a:endCxn id="2" idx="3"/>
          </p:cNvCxnSpPr>
          <p:nvPr/>
        </p:nvCxnSpPr>
        <p:spPr>
          <a:xfrm flipH="1">
            <a:off x="6076215" y="3012954"/>
            <a:ext cx="489671" cy="1918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cxnSpLocks/>
            <a:stCxn id="8" idx="0"/>
            <a:endCxn id="2" idx="2"/>
          </p:cNvCxnSpPr>
          <p:nvPr/>
        </p:nvCxnSpPr>
        <p:spPr>
          <a:xfrm flipV="1">
            <a:off x="4716017" y="3620344"/>
            <a:ext cx="25474" cy="89895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528327" y="1281410"/>
            <a:ext cx="253261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Технология </a:t>
            </a:r>
          </a:p>
          <a:p>
            <a:pPr algn="ctr"/>
            <a:r>
              <a:rPr lang="ru-RU" b="1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л</a:t>
            </a:r>
            <a:r>
              <a:rPr lang="ru-RU" b="1" cap="none" spc="0" dirty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ичностно – ориентированного обучения</a:t>
            </a:r>
          </a:p>
        </p:txBody>
      </p:sp>
      <p:cxnSp>
        <p:nvCxnSpPr>
          <p:cNvPr id="55" name="Прямая со стрелкой 54"/>
          <p:cNvCxnSpPr>
            <a:cxnSpLocks/>
          </p:cNvCxnSpPr>
          <p:nvPr/>
        </p:nvCxnSpPr>
        <p:spPr>
          <a:xfrm>
            <a:off x="3026412" y="2480908"/>
            <a:ext cx="405258" cy="3239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6012160" y="4509120"/>
            <a:ext cx="158417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Про</a:t>
            </a:r>
            <a:r>
              <a:rPr lang="ru-RU" b="1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</a:rPr>
              <a:t>ектная</a:t>
            </a:r>
          </a:p>
          <a:p>
            <a:pPr algn="ctr"/>
            <a:r>
              <a:rPr lang="ru-RU" b="1" cap="none" spc="0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технология</a:t>
            </a:r>
            <a:endParaRPr lang="ru-RU" b="1" cap="none" spc="0" dirty="0">
              <a:ln w="127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cxnSp>
        <p:nvCxnSpPr>
          <p:cNvPr id="66" name="Прямая со стрелкой 65"/>
          <p:cNvCxnSpPr>
            <a:cxnSpLocks/>
          </p:cNvCxnSpPr>
          <p:nvPr/>
        </p:nvCxnSpPr>
        <p:spPr>
          <a:xfrm flipH="1" flipV="1">
            <a:off x="5730002" y="3666510"/>
            <a:ext cx="771410" cy="8221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755576" y="404664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условиях реализации требований ФГОС наиболее актуальными становятся технологии: </a:t>
            </a:r>
          </a:p>
        </p:txBody>
      </p:sp>
    </p:spTree>
    <p:extLst>
      <p:ext uri="{BB962C8B-B14F-4D97-AF65-F5344CB8AC3E}">
        <p14:creationId xmlns:p14="http://schemas.microsoft.com/office/powerpoint/2010/main" xmlns="" val="11797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88641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своей практике, для повышения мотивации учащихся, я использую следующие современные образовательные технологии или их элементы: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700808"/>
            <a:ext cx="53285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 личностно – ориентированного  обучения 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Данная технология предполагает  признание ученика главной действующей фигурой всего образовательного процесса. Технология личностно-ориентированного обучения имеет целью всестороннее развитие личности школьника, то есть комплексное и равномерное развитие интеллектуального, эмоционально-волевого, ценностно-мотивационного компонентов личности. 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132856"/>
            <a:ext cx="3563888" cy="237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476672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Один из приемов технологии личностно-ориентированного обучения, который использую в своей педагогической деятельности - групповая работа. Именно групповая работа лучше всего помогает развитию коммуникативных способностей учащихся и способствует повышению мотивации к учению. При групповой работе учение превращается из индивидуальной деятельности каждого учащегося в совместный труд.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4887" y="3501008"/>
            <a:ext cx="466489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visme.co/wp-content/uploads/2017/07/50-Beautiful-and-Minimalist-Presentation-Backgrounds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476672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Дифференцированный   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  обучения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–  это широкое использование различных  форм, методов обучения  и организации учебной деятельности на основе   результатов   психолого-педагогической    диагностики         учебных возможностей,  склонностей,  способностей  учащихся. 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2902354"/>
            <a:ext cx="554461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своей работе я использую следующие приемы дифференциации: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групповые формы проведения урока;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разноуровневых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заданий на уроках;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разноуровневых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домашних заданий;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карточек – памяток, карточек – помощниц с различными видами помощи: показ способа  решения,  образец оформления записи, схемы, таблицы, наглядные опоры, вспомогательные наводящие вопросы, начало решения задачи или его план.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188640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дифференцированного </a:t>
            </a:r>
            <a:endParaRPr lang="ru-RU" sz="2400" b="1" dirty="0" smtClean="0">
              <a:ln w="127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n w="127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avatars.mds.yandex.net/get-marketpic/210413/market_z7La1WH4Qi8mRhywMDOPRg/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30826">
            <a:off x="6062782" y="3378472"/>
            <a:ext cx="2708833" cy="1562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2106</TotalTime>
  <Words>1036</Words>
  <Application>Microsoft Office PowerPoint</Application>
  <PresentationFormat>Экран (4:3)</PresentationFormat>
  <Paragraphs>128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117</cp:revision>
  <dcterms:created xsi:type="dcterms:W3CDTF">2018-08-07T15:57:43Z</dcterms:created>
  <dcterms:modified xsi:type="dcterms:W3CDTF">2018-08-12T22:09:28Z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725284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D6.2.8</vt:lpwstr>
  </property>
</Properties>
</file>