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8" r:id="rId1"/>
  </p:sldMasterIdLst>
  <p:sldIdLst>
    <p:sldId id="256" r:id="rId2"/>
    <p:sldId id="261" r:id="rId3"/>
    <p:sldId id="262" r:id="rId4"/>
    <p:sldId id="263" r:id="rId5"/>
    <p:sldId id="288" r:id="rId6"/>
    <p:sldId id="265" r:id="rId7"/>
    <p:sldId id="266" r:id="rId8"/>
    <p:sldId id="267" r:id="rId9"/>
    <p:sldId id="268" r:id="rId10"/>
    <p:sldId id="289" r:id="rId11"/>
    <p:sldId id="290" r:id="rId12"/>
    <p:sldId id="271" r:id="rId13"/>
    <p:sldId id="272" r:id="rId14"/>
    <p:sldId id="291" r:id="rId15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919C999-401F-4E48-BE61-0687FA4488DA}">
          <p14:sldIdLst>
            <p14:sldId id="256"/>
          </p14:sldIdLst>
        </p14:section>
        <p14:section name="Раздел без заголовка" id="{A6811BA2-EDD9-479E-8E1E-CC544D45F5F8}">
          <p14:sldIdLst>
            <p14:sldId id="261"/>
            <p14:sldId id="262"/>
            <p14:sldId id="263"/>
            <p14:sldId id="288"/>
            <p14:sldId id="265"/>
            <p14:sldId id="266"/>
            <p14:sldId id="267"/>
            <p14:sldId id="268"/>
            <p14:sldId id="289"/>
            <p14:sldId id="290"/>
            <p14:sldId id="271"/>
            <p14:sldId id="272"/>
            <p14:sldId id="29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4" autoAdjust="0"/>
    <p:restoredTop sz="94556" autoAdjust="0"/>
  </p:normalViewPr>
  <p:slideViewPr>
    <p:cSldViewPr snapToGrid="0">
      <p:cViewPr>
        <p:scale>
          <a:sx n="46" d="100"/>
          <a:sy n="46" d="100"/>
        </p:scale>
        <p:origin x="66" y="-5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Отсутствие ответа (1 балл)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</c:v>
                </c:pt>
                <c:pt idx="1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Формальное устранение несоответствия (2 балла)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25</c:v>
                </c:pt>
                <c:pt idx="1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Содержательное устранение несоответствия (3-4 баллов)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42</c:v>
                </c:pt>
                <c:pt idx="1">
                  <c:v>50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Конструктивный ответ (5 баллов)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Экспериментальная группа</c:v>
                </c:pt>
                <c:pt idx="1">
                  <c:v>контрольная группа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8</c:v>
                </c:pt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6490240"/>
        <c:axId val="63643648"/>
        <c:axId val="0"/>
      </c:bar3DChart>
      <c:catAx>
        <c:axId val="56490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0" i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643648"/>
        <c:crosses val="autoZero"/>
        <c:auto val="1"/>
        <c:lblAlgn val="ctr"/>
        <c:lblOffset val="100"/>
        <c:noMultiLvlLbl val="0"/>
      </c:catAx>
      <c:valAx>
        <c:axId val="63643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56490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37030577764044"/>
          <c:y val="2.4496804895447994E-2"/>
          <c:w val="0.33776542777879631"/>
          <c:h val="0.97011982770816341"/>
        </c:manualLayout>
      </c:layout>
      <c:overlay val="0"/>
      <c:txPr>
        <a:bodyPr/>
        <a:lstStyle/>
        <a:p>
          <a:pPr>
            <a:defRPr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9913768538093493E-2"/>
          <c:y val="5.7096121874450109E-2"/>
          <c:w val="0.62229834563159214"/>
          <c:h val="0.502275330186142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Отсутствие ответа (1 балл)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Экспериментальная группа до</c:v>
                </c:pt>
                <c:pt idx="1">
                  <c:v>Экспериментальная группа после</c:v>
                </c:pt>
                <c:pt idx="2">
                  <c:v>Контрольная группа до</c:v>
                </c:pt>
                <c:pt idx="3">
                  <c:v>контрольная группа после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</c:v>
                </c:pt>
                <c:pt idx="1">
                  <c:v>0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Формальное устранение несоответствия (2 балла)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Экспериментальная группа до</c:v>
                </c:pt>
                <c:pt idx="1">
                  <c:v>Экспериментальная группа после</c:v>
                </c:pt>
                <c:pt idx="2">
                  <c:v>Контрольная группа до</c:v>
                </c:pt>
                <c:pt idx="3">
                  <c:v>контрольная группа после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25</c:v>
                </c:pt>
                <c:pt idx="1">
                  <c:v>8</c:v>
                </c:pt>
                <c:pt idx="2">
                  <c:v>25</c:v>
                </c:pt>
                <c:pt idx="3">
                  <c:v>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Содержательное устранение несоответствия (3-4 баллов)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Экспериментальная группа до</c:v>
                </c:pt>
                <c:pt idx="1">
                  <c:v>Экспериментальная группа после</c:v>
                </c:pt>
                <c:pt idx="2">
                  <c:v>Контрольная группа до</c:v>
                </c:pt>
                <c:pt idx="3">
                  <c:v>контрольная группа после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42</c:v>
                </c:pt>
                <c:pt idx="1">
                  <c:v>58</c:v>
                </c:pt>
                <c:pt idx="2">
                  <c:v>50</c:v>
                </c:pt>
                <c:pt idx="3">
                  <c:v>58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Конструктивный ответ (5 баллов)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Экспериментальная группа до</c:v>
                </c:pt>
                <c:pt idx="1">
                  <c:v>Экспериментальная группа после</c:v>
                </c:pt>
                <c:pt idx="2">
                  <c:v>Контрольная группа до</c:v>
                </c:pt>
                <c:pt idx="3">
                  <c:v>контрольная группа после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8</c:v>
                </c:pt>
                <c:pt idx="1">
                  <c:v>33</c:v>
                </c:pt>
                <c:pt idx="2">
                  <c:v>17</c:v>
                </c:pt>
                <c:pt idx="3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967296"/>
        <c:axId val="50968832"/>
        <c:axId val="0"/>
      </c:bar3DChart>
      <c:catAx>
        <c:axId val="50967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ru-RU"/>
          </a:p>
        </c:txPr>
        <c:crossAx val="50968832"/>
        <c:crosses val="autoZero"/>
        <c:auto val="1"/>
        <c:lblAlgn val="ctr"/>
        <c:lblOffset val="100"/>
        <c:noMultiLvlLbl val="0"/>
      </c:catAx>
      <c:valAx>
        <c:axId val="50968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967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865883881366805"/>
          <c:y val="0"/>
          <c:w val="0.32247689474276875"/>
          <c:h val="0.97448548050631778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7A74A4-7980-41E9-9A6A-E6D4D5B7473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18F2C1-97C5-47E4-9F99-88DF82CC3882}">
      <dgm:prSet phldrT="[Текст]" custT="1"/>
      <dgm:spPr/>
      <dgm:t>
        <a:bodyPr/>
        <a:lstStyle/>
        <a:p>
          <a:pPr algn="ctr"/>
          <a:r>
            <a: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Младшая группа</a:t>
          </a:r>
        </a:p>
        <a:p>
          <a:pPr algn="ctr"/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</a:t>
          </a:r>
          <a:endParaRPr lang="ru-RU" sz="2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DFAC60-1068-4D47-A204-0E355838FEBB}" type="parTrans" cxnId="{01D39169-91F6-4D57-8C16-6BC20D11B879}">
      <dgm:prSet/>
      <dgm:spPr/>
      <dgm:t>
        <a:bodyPr/>
        <a:lstStyle/>
        <a:p>
          <a:endParaRPr lang="ru-RU"/>
        </a:p>
      </dgm:t>
    </dgm:pt>
    <dgm:pt modelId="{D1093599-ED2B-48A6-9424-6B3A5F84F119}" type="sibTrans" cxnId="{01D39169-91F6-4D57-8C16-6BC20D11B879}">
      <dgm:prSet/>
      <dgm:spPr/>
      <dgm:t>
        <a:bodyPr/>
        <a:lstStyle/>
        <a:p>
          <a:endParaRPr lang="ru-RU"/>
        </a:p>
      </dgm:t>
    </dgm:pt>
    <dgm:pt modelId="{53C885AB-6842-47EA-ACB1-68FAFF54E761}">
      <dgm:prSet phldrT="[Текст]" custT="1"/>
      <dgm:spPr/>
      <dgm:t>
        <a:bodyPr/>
        <a:lstStyle/>
        <a:p>
          <a:pPr algn="ctr"/>
          <a:endParaRPr lang="ru-RU" sz="2800" b="1" u="sng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Средняя группа</a:t>
          </a:r>
        </a:p>
        <a:p>
          <a:pPr algn="ctr"/>
          <a:r>
            <a:rPr lang="ru-RU" sz="2400" b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Хоровод, цепочка, карусель</a:t>
          </a:r>
        </a:p>
        <a:p>
          <a:pPr algn="l"/>
          <a:endParaRPr lang="ru-RU" sz="2800" b="1" u="none" dirty="0">
            <a:solidFill>
              <a:schemeClr val="tx1"/>
            </a:solidFill>
          </a:endParaRPr>
        </a:p>
      </dgm:t>
    </dgm:pt>
    <dgm:pt modelId="{A565E761-223B-4510-A21C-A9AE0999E015}" type="parTrans" cxnId="{D16398F6-01EC-4817-8DEF-6D9CA069ADB0}">
      <dgm:prSet/>
      <dgm:spPr/>
      <dgm:t>
        <a:bodyPr/>
        <a:lstStyle/>
        <a:p>
          <a:endParaRPr lang="ru-RU"/>
        </a:p>
      </dgm:t>
    </dgm:pt>
    <dgm:pt modelId="{FC15BE00-E544-412F-8DD1-60AF1918F6B4}" type="sibTrans" cxnId="{D16398F6-01EC-4817-8DEF-6D9CA069ADB0}">
      <dgm:prSet/>
      <dgm:spPr/>
      <dgm:t>
        <a:bodyPr/>
        <a:lstStyle/>
        <a:p>
          <a:endParaRPr lang="ru-RU"/>
        </a:p>
      </dgm:t>
    </dgm:pt>
    <dgm:pt modelId="{69755777-5654-46B2-B9EA-53192EBB72E7}">
      <dgm:prSet phldrT="[Текст]" custT="1"/>
      <dgm:spPr/>
      <dgm:t>
        <a:bodyPr/>
        <a:lstStyle/>
        <a:p>
          <a:pPr algn="ctr"/>
          <a:r>
            <a: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Старшая группа</a:t>
          </a:r>
        </a:p>
        <a:p>
          <a:pPr algn="ctr"/>
          <a:r>
            <a:rPr lang="ru-RU" sz="2400" b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Хоровод, цепочка, карусель, интервью, работа в малых группах(тройках), аквариум</a:t>
          </a:r>
        </a:p>
        <a:p>
          <a:pPr algn="ctr"/>
          <a:endParaRPr lang="ru-RU" sz="3200" b="1" u="none" dirty="0">
            <a:solidFill>
              <a:schemeClr val="tx1"/>
            </a:solidFill>
          </a:endParaRPr>
        </a:p>
      </dgm:t>
    </dgm:pt>
    <dgm:pt modelId="{9362A364-7FB6-442A-B075-E2F3E492B37E}" type="parTrans" cxnId="{8EB2CFEE-8483-4959-83BC-7A5A06C28E33}">
      <dgm:prSet/>
      <dgm:spPr/>
      <dgm:t>
        <a:bodyPr/>
        <a:lstStyle/>
        <a:p>
          <a:endParaRPr lang="ru-RU"/>
        </a:p>
      </dgm:t>
    </dgm:pt>
    <dgm:pt modelId="{8F19BC6D-4B9A-4F75-AE7C-A6A890B872E3}" type="sibTrans" cxnId="{8EB2CFEE-8483-4959-83BC-7A5A06C28E33}">
      <dgm:prSet/>
      <dgm:spPr/>
      <dgm:t>
        <a:bodyPr/>
        <a:lstStyle/>
        <a:p>
          <a:endParaRPr lang="ru-RU"/>
        </a:p>
      </dgm:t>
    </dgm:pt>
    <dgm:pt modelId="{2F3A2270-7504-4A37-BE22-8E22E7157693}">
      <dgm:prSet phldrT="[Текст]" custT="1"/>
      <dgm:spPr/>
      <dgm:t>
        <a:bodyPr/>
        <a:lstStyle/>
        <a:p>
          <a:endParaRPr lang="ru-RU" sz="2800" b="1" u="sng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24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Подготовительная группа</a:t>
          </a:r>
        </a:p>
        <a:p>
          <a:r>
            <a:rPr lang="ru-RU" sz="2400" b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хоровод, цепочка, карусель, интервью, работа в малых группах(тройках),  аквариум, большой круг, дерево знаний</a:t>
          </a:r>
        </a:p>
        <a:p>
          <a:endParaRPr lang="ru-RU" sz="2800" b="1" u="sng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BF5D8A6-88C8-4437-BE30-FC4A04CA824C}" type="parTrans" cxnId="{A739BF6C-C816-4B32-A5D9-D0BA0C8F15D1}">
      <dgm:prSet/>
      <dgm:spPr/>
      <dgm:t>
        <a:bodyPr/>
        <a:lstStyle/>
        <a:p>
          <a:endParaRPr lang="ru-RU"/>
        </a:p>
      </dgm:t>
    </dgm:pt>
    <dgm:pt modelId="{2154821E-20AA-480A-AEF5-E457AAD39C04}" type="sibTrans" cxnId="{A739BF6C-C816-4B32-A5D9-D0BA0C8F15D1}">
      <dgm:prSet/>
      <dgm:spPr/>
      <dgm:t>
        <a:bodyPr/>
        <a:lstStyle/>
        <a:p>
          <a:endParaRPr lang="ru-RU"/>
        </a:p>
      </dgm:t>
    </dgm:pt>
    <dgm:pt modelId="{9D4E709B-039F-4830-B1FA-B0F9C0B6A8F4}" type="pres">
      <dgm:prSet presAssocID="{377A74A4-7980-41E9-9A6A-E6D4D5B747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1D8820-06DA-473B-B14E-C091C38A8FCA}" type="pres">
      <dgm:prSet presAssocID="{AA18F2C1-97C5-47E4-9F99-88DF82CC3882}" presName="node" presStyleLbl="node1" presStyleIdx="0" presStyleCnt="4" custScaleY="70265" custLinFactNeighborX="1958" custLinFactNeighborY="4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16294-6A76-4DC3-86FB-DA8FD6BB7594}" type="pres">
      <dgm:prSet presAssocID="{D1093599-ED2B-48A6-9424-6B3A5F84F119}" presName="sibTrans" presStyleCnt="0"/>
      <dgm:spPr/>
    </dgm:pt>
    <dgm:pt modelId="{D83C0470-2380-4823-8D08-9869CBC8F691}" type="pres">
      <dgm:prSet presAssocID="{53C885AB-6842-47EA-ACB1-68FAFF54E761}" presName="node" presStyleLbl="node1" presStyleIdx="1" presStyleCnt="4" custScaleY="68295" custLinFactNeighborX="6058" custLinFactNeighborY="2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59ADD-924A-42AF-9764-75473859A0AF}" type="pres">
      <dgm:prSet presAssocID="{FC15BE00-E544-412F-8DD1-60AF1918F6B4}" presName="sibTrans" presStyleCnt="0"/>
      <dgm:spPr/>
    </dgm:pt>
    <dgm:pt modelId="{D4F79759-E12A-4FDC-952B-7EDD80EDB901}" type="pres">
      <dgm:prSet presAssocID="{69755777-5654-46B2-B9EA-53192EBB72E7}" presName="node" presStyleLbl="node1" presStyleIdx="2" presStyleCnt="4" custScaleY="122781" custLinFactNeighborX="-1198" custLinFactNeighborY="-5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2857B-40C5-4FA9-B95D-82708EE35346}" type="pres">
      <dgm:prSet presAssocID="{8F19BC6D-4B9A-4F75-AE7C-A6A890B872E3}" presName="sibTrans" presStyleCnt="0"/>
      <dgm:spPr/>
    </dgm:pt>
    <dgm:pt modelId="{F80E70FB-C8D5-46FD-9FA8-77650025C63D}" type="pres">
      <dgm:prSet presAssocID="{2F3A2270-7504-4A37-BE22-8E22E7157693}" presName="node" presStyleLbl="node1" presStyleIdx="3" presStyleCnt="4" custScaleY="121263" custLinFactNeighborX="1482" custLinFactNeighborY="-8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555C2C-C2CE-4744-981C-32AA25295F94}" type="presOf" srcId="{377A74A4-7980-41E9-9A6A-E6D4D5B74736}" destId="{9D4E709B-039F-4830-B1FA-B0F9C0B6A8F4}" srcOrd="0" destOrd="0" presId="urn:microsoft.com/office/officeart/2005/8/layout/default"/>
    <dgm:cxn modelId="{A739BF6C-C816-4B32-A5D9-D0BA0C8F15D1}" srcId="{377A74A4-7980-41E9-9A6A-E6D4D5B74736}" destId="{2F3A2270-7504-4A37-BE22-8E22E7157693}" srcOrd="3" destOrd="0" parTransId="{4BF5D8A6-88C8-4437-BE30-FC4A04CA824C}" sibTransId="{2154821E-20AA-480A-AEF5-E457AAD39C04}"/>
    <dgm:cxn modelId="{0176A768-F431-4B70-8F66-6C4E43406153}" type="presOf" srcId="{2F3A2270-7504-4A37-BE22-8E22E7157693}" destId="{F80E70FB-C8D5-46FD-9FA8-77650025C63D}" srcOrd="0" destOrd="0" presId="urn:microsoft.com/office/officeart/2005/8/layout/default"/>
    <dgm:cxn modelId="{01D39169-91F6-4D57-8C16-6BC20D11B879}" srcId="{377A74A4-7980-41E9-9A6A-E6D4D5B74736}" destId="{AA18F2C1-97C5-47E4-9F99-88DF82CC3882}" srcOrd="0" destOrd="0" parTransId="{27DFAC60-1068-4D47-A204-0E355838FEBB}" sibTransId="{D1093599-ED2B-48A6-9424-6B3A5F84F119}"/>
    <dgm:cxn modelId="{5834C2B9-303D-478D-95D0-E623CDAB51D1}" type="presOf" srcId="{53C885AB-6842-47EA-ACB1-68FAFF54E761}" destId="{D83C0470-2380-4823-8D08-9869CBC8F691}" srcOrd="0" destOrd="0" presId="urn:microsoft.com/office/officeart/2005/8/layout/default"/>
    <dgm:cxn modelId="{9F25AF41-978F-47D8-AFA8-6A798A165F8D}" type="presOf" srcId="{69755777-5654-46B2-B9EA-53192EBB72E7}" destId="{D4F79759-E12A-4FDC-952B-7EDD80EDB901}" srcOrd="0" destOrd="0" presId="urn:microsoft.com/office/officeart/2005/8/layout/default"/>
    <dgm:cxn modelId="{D16398F6-01EC-4817-8DEF-6D9CA069ADB0}" srcId="{377A74A4-7980-41E9-9A6A-E6D4D5B74736}" destId="{53C885AB-6842-47EA-ACB1-68FAFF54E761}" srcOrd="1" destOrd="0" parTransId="{A565E761-223B-4510-A21C-A9AE0999E015}" sibTransId="{FC15BE00-E544-412F-8DD1-60AF1918F6B4}"/>
    <dgm:cxn modelId="{D961368D-5B59-4A91-9F00-74F39FE06F53}" type="presOf" srcId="{AA18F2C1-97C5-47E4-9F99-88DF82CC3882}" destId="{2F1D8820-06DA-473B-B14E-C091C38A8FCA}" srcOrd="0" destOrd="0" presId="urn:microsoft.com/office/officeart/2005/8/layout/default"/>
    <dgm:cxn modelId="{8EB2CFEE-8483-4959-83BC-7A5A06C28E33}" srcId="{377A74A4-7980-41E9-9A6A-E6D4D5B74736}" destId="{69755777-5654-46B2-B9EA-53192EBB72E7}" srcOrd="2" destOrd="0" parTransId="{9362A364-7FB6-442A-B075-E2F3E492B37E}" sibTransId="{8F19BC6D-4B9A-4F75-AE7C-A6A890B872E3}"/>
    <dgm:cxn modelId="{47C6E2D5-27BE-432E-89FB-099E5D81375A}" type="presParOf" srcId="{9D4E709B-039F-4830-B1FA-B0F9C0B6A8F4}" destId="{2F1D8820-06DA-473B-B14E-C091C38A8FCA}" srcOrd="0" destOrd="0" presId="urn:microsoft.com/office/officeart/2005/8/layout/default"/>
    <dgm:cxn modelId="{2C657218-666E-4513-A368-4A01FFF31867}" type="presParOf" srcId="{9D4E709B-039F-4830-B1FA-B0F9C0B6A8F4}" destId="{49216294-6A76-4DC3-86FB-DA8FD6BB7594}" srcOrd="1" destOrd="0" presId="urn:microsoft.com/office/officeart/2005/8/layout/default"/>
    <dgm:cxn modelId="{E7053E44-90EF-43A6-A839-CC7D81B35F7C}" type="presParOf" srcId="{9D4E709B-039F-4830-B1FA-B0F9C0B6A8F4}" destId="{D83C0470-2380-4823-8D08-9869CBC8F691}" srcOrd="2" destOrd="0" presId="urn:microsoft.com/office/officeart/2005/8/layout/default"/>
    <dgm:cxn modelId="{A16956AB-4C90-4A19-9993-E0B27ED8DB2F}" type="presParOf" srcId="{9D4E709B-039F-4830-B1FA-B0F9C0B6A8F4}" destId="{DA759ADD-924A-42AF-9764-75473859A0AF}" srcOrd="3" destOrd="0" presId="urn:microsoft.com/office/officeart/2005/8/layout/default"/>
    <dgm:cxn modelId="{B73D9E85-3662-4F16-985F-C564E4005DEE}" type="presParOf" srcId="{9D4E709B-039F-4830-B1FA-B0F9C0B6A8F4}" destId="{D4F79759-E12A-4FDC-952B-7EDD80EDB901}" srcOrd="4" destOrd="0" presId="urn:microsoft.com/office/officeart/2005/8/layout/default"/>
    <dgm:cxn modelId="{ECD71749-5942-4B24-BD44-9CBAAB59D4F8}" type="presParOf" srcId="{9D4E709B-039F-4830-B1FA-B0F9C0B6A8F4}" destId="{F692857B-40C5-4FA9-B95D-82708EE35346}" srcOrd="5" destOrd="0" presId="urn:microsoft.com/office/officeart/2005/8/layout/default"/>
    <dgm:cxn modelId="{9BFE4FE8-E80C-4A84-AA2A-2C02649646B6}" type="presParOf" srcId="{9D4E709B-039F-4830-B1FA-B0F9C0B6A8F4}" destId="{F80E70FB-C8D5-46FD-9FA8-77650025C63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1D8820-06DA-473B-B14E-C091C38A8FCA}">
      <dsp:nvSpPr>
        <dsp:cNvPr id="0" name=""/>
        <dsp:cNvSpPr/>
      </dsp:nvSpPr>
      <dsp:spPr>
        <a:xfrm>
          <a:off x="83473" y="164388"/>
          <a:ext cx="4208115" cy="1774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Младшая группа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</a:t>
          </a:r>
          <a:endParaRPr lang="ru-RU" sz="2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473" y="164388"/>
        <a:ext cx="4208115" cy="1774099"/>
      </dsp:txXfrm>
    </dsp:sp>
    <dsp:sp modelId="{D83C0470-2380-4823-8D08-9869CBC8F691}">
      <dsp:nvSpPr>
        <dsp:cNvPr id="0" name=""/>
        <dsp:cNvSpPr/>
      </dsp:nvSpPr>
      <dsp:spPr>
        <a:xfrm>
          <a:off x="4631084" y="143936"/>
          <a:ext cx="4208115" cy="1724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u="sng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Средняя группа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Хоровод, цепочка, карусель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u="none" kern="1200" dirty="0">
            <a:solidFill>
              <a:schemeClr val="tx1"/>
            </a:solidFill>
          </a:endParaRPr>
        </a:p>
      </dsp:txBody>
      <dsp:txXfrm>
        <a:off x="4631084" y="143936"/>
        <a:ext cx="4208115" cy="1724359"/>
      </dsp:txXfrm>
    </dsp:sp>
    <dsp:sp modelId="{D4F79759-E12A-4FDC-952B-7EDD80EDB901}">
      <dsp:nvSpPr>
        <dsp:cNvPr id="0" name=""/>
        <dsp:cNvSpPr/>
      </dsp:nvSpPr>
      <dsp:spPr>
        <a:xfrm>
          <a:off x="0" y="2125824"/>
          <a:ext cx="4208115" cy="31000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Старшая группа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Хоровод, цепочка, карусель, интервью, работа в малых группах(тройках), аквариум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u="none" kern="1200" dirty="0">
            <a:solidFill>
              <a:schemeClr val="tx1"/>
            </a:solidFill>
          </a:endParaRPr>
        </a:p>
      </dsp:txBody>
      <dsp:txXfrm>
        <a:off x="0" y="2125824"/>
        <a:ext cx="4208115" cy="3100059"/>
      </dsp:txXfrm>
    </dsp:sp>
    <dsp:sp modelId="{F80E70FB-C8D5-46FD-9FA8-77650025C63D}">
      <dsp:nvSpPr>
        <dsp:cNvPr id="0" name=""/>
        <dsp:cNvSpPr/>
      </dsp:nvSpPr>
      <dsp:spPr>
        <a:xfrm>
          <a:off x="4631084" y="2060682"/>
          <a:ext cx="4208115" cy="30617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u="sng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Подготовительная группа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в парах, хоровод, цепочка, карусель, интервью, работа в малых группах(тройках),  аквариум, большой круг, дерево знаний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u="sng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1084" y="2060682"/>
        <a:ext cx="4208115" cy="3061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2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196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7501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51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2057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53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710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6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72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1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16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55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3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76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78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ED21-0A6D-4B19-8EB2-10FFA118F54F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C917AE6-5C7F-431E-A3AA-839AD8BCCB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9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  <p:sldLayoutId id="2147483983" r:id="rId15"/>
    <p:sldLayoutId id="21474839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9761" y="452064"/>
            <a:ext cx="7769255" cy="359877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АТТЕСТАЦИОННАЯ РАБОТА</a:t>
            </a: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«ПРИМЕНЕНИЕ СОВРЕМЕННЫХ ИНТЕРАКТИВНЫХ ТЕХНОЛОГИЙ В ОБРАЗОВАТЕЛЬНОМ ПРОЦЕССЕ ДОШКОЛЬНИКА»</a:t>
            </a:r>
            <a:b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700016"/>
            <a:ext cx="7766936" cy="124358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 Зотова Ирина Викторовна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подготовлена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Шабуниной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19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Сравнительная диаграмма уровня развития творческого воображения в контрольной и экспериментальной группе по методике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В.Синельников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В.Кудрявцев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«Солнце в комнате». (первичное обследование)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28184"/>
              </p:ext>
            </p:extLst>
          </p:nvPr>
        </p:nvGraphicFramePr>
        <p:xfrm>
          <a:off x="1088828" y="1883186"/>
          <a:ext cx="8596312" cy="4651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0707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62336"/>
            <a:ext cx="8596668" cy="111988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Сравнительные результаты обследования в экспериментальной и контрольной группе по методике «Солнце в комнате» (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повторное обследование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8817459"/>
              </p:ext>
            </p:extLst>
          </p:nvPr>
        </p:nvGraphicFramePr>
        <p:xfrm>
          <a:off x="677863" y="1787525"/>
          <a:ext cx="9144231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697"/>
                <a:gridCol w="1921267"/>
                <a:gridCol w="750014"/>
                <a:gridCol w="116840"/>
                <a:gridCol w="729466"/>
                <a:gridCol w="847618"/>
                <a:gridCol w="847618"/>
                <a:gridCol w="837344"/>
                <a:gridCol w="837344"/>
                <a:gridCol w="698643"/>
                <a:gridCol w="828380"/>
              </a:tblGrid>
              <a:tr h="112776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ответа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(1 балл)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Формальное устранение несоответствия ( 2 балла)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Содержательное устранение несоответствия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( 3- 4 балла)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Конструктивный ответ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(5 баллов)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н. 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обсл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н. о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обсл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н.о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обсл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н.о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обсл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Экспериментальная группа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17 %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42 %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58%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8 %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33%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Контрольная группа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8 %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25 %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50 %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58%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17 %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314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9870"/>
            <a:ext cx="8596668" cy="13664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Сравнительная диаграмма уровня развития творческого воображения в контрольной и экспериментальной группе по методике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В.Синельников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В.Кудрявцев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«Солнце в комнате» на констатирующем и контрольном этапе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453158"/>
              </p:ext>
            </p:extLst>
          </p:nvPr>
        </p:nvGraphicFramePr>
        <p:xfrm>
          <a:off x="677862" y="1705510"/>
          <a:ext cx="9246973" cy="4890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78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9870"/>
            <a:ext cx="8596668" cy="9601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Методические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использованию интерактивных технологий: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87010"/>
            <a:ext cx="8596668" cy="526037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.	Педагог должен научить ребенка находить и различать противоречия в окружающей действительности. Для этого использовать такие игры: «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Данетки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», «Хорошо-плохо», «Наоборот»</a:t>
            </a:r>
          </a:p>
          <a:p>
            <a:pPr marL="0" indent="0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2.	Предложить детям методы и приемы ТРИЗ используемые в игровой деятельности, которые решаются с помощью алгоритма: метод фокальных объектов (МФО), «Системный анализ», моделирование маленькими человечками (ММЧ)</a:t>
            </a:r>
          </a:p>
          <a:p>
            <a:pPr marL="0" indent="0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3.	Учить детей фантазировать придумывать новые сказки с помощью таких методов: «Коллаж из сказок», «Салат из сказок», «Сказки по - новому»</a:t>
            </a:r>
          </a:p>
          <a:p>
            <a:pPr marL="0" indent="0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Для того чтобы ребенок активно развивался педагогу необходимо придерживаться следующих условий в своей профессиональной деятельности: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образовательной деятельности использовать разнообразные формы и методы;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стимулировать детей к высказываниям без боязни ошибиться;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подбирать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дидактический материал по интересам детей;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результаты детей и ни в коем случае не критиковать, если что-то не получилось;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обязательно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поощрять детей в стремлении находить свой способ решения ситуации;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ситуации общения между детьми, которые позволяют ребенку проявлять инициативу, самостоятельность</a:t>
            </a:r>
          </a:p>
          <a:p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81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40458"/>
            <a:ext cx="8596668" cy="179797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104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657546"/>
            <a:ext cx="8685276" cy="592613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систематизации существующих современных интерактивных технологий образования, а также в выделении группы тех интерактивных технологий, применение которых являлось бы наиболее эффективным с точки зрения достижения актуальных целевых ориентиров образовании ребенка дошкольного возраста.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интерактивные технологии образования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интерактивные технологии образования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5550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14" y="609600"/>
            <a:ext cx="9334500" cy="57912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эффективность мер поддержки личностного саморазвития дошкольников повысится при условии формирования у педагогов четкого представления о том, какие именно интерактивные технологии можно эффективно применять в целях образования детей дошкольного возраста, а также, какие именно интерактивные технологии являются собственно технологиями дошкольного образования.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04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102" y="531962"/>
            <a:ext cx="9697790" cy="54692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проверки положений выдвинутой гипотезы в соответствии с целью нашего исследования поставлены следующие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изучить теоретические аспекты использования интерактивных технологий в системе общего образования;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рассмотреть особенности практического использования интерактивных технологий в целях образования дошкольников;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разработать методические рекомендации по применению интерактивных технологий в дошкольном образовании с учетом актуальных требований</a:t>
            </a:r>
          </a:p>
        </p:txBody>
      </p:sp>
    </p:spTree>
    <p:extLst>
      <p:ext uri="{BB962C8B-B14F-4D97-AF65-F5344CB8AC3E}">
        <p14:creationId xmlns:p14="http://schemas.microsoft.com/office/powerpoint/2010/main" val="52130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6040"/>
          </a:xfrm>
        </p:spPr>
        <p:txBody>
          <a:bodyPr/>
          <a:lstStyle/>
          <a:p>
            <a:pPr algn="ctr"/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Педагогические технологии используемые в дошкольном образовательном учреждении.</a:t>
            </a:r>
            <a:endParaRPr lang="ru-RU" sz="20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58930"/>
            <a:ext cx="8596668" cy="45824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Личностно-ориентированные</a:t>
            </a:r>
            <a:r>
              <a:rPr lang="ru-RU" sz="2000" dirty="0" smtClean="0"/>
              <a:t>- ставят в центр образовательной системы личность ребенка, </a:t>
            </a:r>
            <a:r>
              <a:rPr lang="ru-RU" sz="2000" dirty="0" err="1" smtClean="0"/>
              <a:t>т.е</a:t>
            </a:r>
            <a:r>
              <a:rPr lang="ru-RU" sz="2000" dirty="0" smtClean="0"/>
              <a:t> обеспечение комфортных, безопасных условий ее 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Гуманно-личностные</a:t>
            </a:r>
            <a:r>
              <a:rPr lang="ru-RU" sz="2000" dirty="0" smtClean="0"/>
              <a:t>-направлены на всестороннее уважение и любви к ребенку , верить в его творческие способности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1"/>
                </a:solidFill>
              </a:rPr>
              <a:t>Технологии сотрудничества</a:t>
            </a:r>
            <a:r>
              <a:rPr lang="ru-RU" sz="2000" dirty="0" smtClean="0"/>
              <a:t> реализуют демократизм, равенство, партнерство в отношениях педагога и ребенка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Технологии свободного воспитания дают дошкольнику право выбора и самостоятельности в его деятельности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77995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6192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Интерактивная технология направлена на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новых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 и умений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98647"/>
          </a:xfrm>
        </p:spPr>
        <p:txBody>
          <a:bodyPr>
            <a:normAutofit fontScale="25000" lnSpcReduction="20000"/>
          </a:bodyPr>
          <a:lstStyle/>
          <a:p>
            <a:endParaRPr lang="ru-RU" sz="1400" dirty="0">
              <a:solidFill>
                <a:srgbClr val="000000"/>
              </a:solidFill>
              <a:latin typeface="Arial"/>
            </a:endParaRPr>
          </a:p>
          <a:p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активизируется индивидуальная интеллектуальная активность каждого дошкольника 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развиваются межличностные отношения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учатся 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преодолевать коммуникативные барьеры 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общении (скованность, неуверенность 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создается ситуация 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успеха; </a:t>
            </a:r>
            <a:endParaRPr lang="ru-RU" sz="1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Формируются условия для самообразования саморазвития личности каждого </a:t>
            </a:r>
            <a:r>
              <a:rPr lang="ru-RU" sz="1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</p:txBody>
      </p:sp>
    </p:spTree>
    <p:extLst>
      <p:ext uri="{BB962C8B-B14F-4D97-AF65-F5344CB8AC3E}">
        <p14:creationId xmlns:p14="http://schemas.microsoft.com/office/powerpoint/2010/main" val="23256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182" y="339143"/>
            <a:ext cx="8596668" cy="10038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Интерактивные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технологии,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используемые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работе с дошкольниками.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912863"/>
              </p:ext>
            </p:extLst>
          </p:nvPr>
        </p:nvGraphicFramePr>
        <p:xfrm>
          <a:off x="935038" y="1228725"/>
          <a:ext cx="8839200" cy="5413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62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2901"/>
            <a:ext cx="8596668" cy="96191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Интерактивные методы взаимодействия детей и педагога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5" y="1285875"/>
            <a:ext cx="9156879" cy="537210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ТРИЗ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(теория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решения изобретательских задач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П.Тюленева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пальцематематики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пальцефизики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эвристической беседы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«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Двуполушарный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подход» Ольги Соболевой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Штернберга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«Ребус-метод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Тони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Бьюзен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«карт ума»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«Грамматика фантазии»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Джанни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«Карты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ИКТ под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этим подразумевается использование компьютера, Интернета, телевизора, видео, DVD, CD, мультимедиа, интерактивная доска, то есть всего того, что может представлять широкие возможности для коммуникации.</a:t>
            </a:r>
          </a:p>
          <a:p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99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0166"/>
            <a:ext cx="8596668" cy="94027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Сравнительные результаты обследования в экспериментальной и контрольной группе по методике «Солнце в комнате» (первичное обследование)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7905857"/>
              </p:ext>
            </p:extLst>
          </p:nvPr>
        </p:nvGraphicFramePr>
        <p:xfrm>
          <a:off x="626492" y="1428607"/>
          <a:ext cx="8712717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326"/>
                <a:gridCol w="2065106"/>
                <a:gridCol w="1150705"/>
                <a:gridCol w="1705510"/>
                <a:gridCol w="1684962"/>
                <a:gridCol w="1428108"/>
              </a:tblGrid>
              <a:tr h="110911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ответа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(1 балл)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Формальное устранение несоответствия ( 2 балла)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Содержательное устранение несоответствия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( 3- 4 балла)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Конструктивный ответ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(5 баллов)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Экспериментальная группа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17 %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25%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42 %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8 %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Контрольная группа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8 %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25 %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50 %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17 %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33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1254</TotalTime>
  <Words>628</Words>
  <Application>Microsoft Office PowerPoint</Application>
  <PresentationFormat>Произвольный</PresentationFormat>
  <Paragraphs>112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ИТОГОВАЯ АТТЕСТАЦИОННАЯ РАБОТА «ПРИМЕНЕНИЕ СОВРЕМЕННЫХ ИНТЕРАКТИВНЫХ ТЕХНОЛОГИЙ В ОБРАЗОВАТЕЛЬНОМ ПРОЦЕССЕ ДОШКОЛЬНИКА» </vt:lpstr>
      <vt:lpstr>Цель работы: состоит в систематизации существующих современных интерактивных технологий образования, а также в выделении группы тех интерактивных технологий, применение которых являлось бы наиболее эффективным с точки зрения достижения актуальных целевых ориентиров образовании ребенка дошкольного возраста.  Объект исследования: современные интерактивные технологии образования Предмет исследования: современные интерактивные технологии образования дошкольников.</vt:lpstr>
      <vt:lpstr>Гипотеза исследования: эффективность мер поддержки личностного саморазвития дошкольников повысится при условии формирования у педагогов четкого представления о том, какие именно интерактивные технологии можно эффективно применять в целях образования детей дошкольного возраста, а также, какие именно интерактивные технологии являются собственно технологиями дошкольного образования. </vt:lpstr>
      <vt:lpstr>Для проверки положений выдвинутой гипотезы в соответствии с целью нашего исследования поставлены следующие задачи: - изучить теоретические аспекты использования интерактивных технологий в системе общего образования; - рассмотреть особенности практического использования интерактивных технологий в целях образования дошкольников; - разработать методические рекомендации по применению интерактивных технологий в дошкольном образовании с учетом актуальных требований</vt:lpstr>
      <vt:lpstr> Педагогические технологии используемые в дошкольном образовательном учреждении.</vt:lpstr>
      <vt:lpstr>Интерактивная технология направлена на формирование у дошкольников новых качеств и умений: </vt:lpstr>
      <vt:lpstr>Интерактивные технологии, используемые в работе с дошкольниками.</vt:lpstr>
      <vt:lpstr>Интерактивные методы взаимодействия детей и педагога</vt:lpstr>
      <vt:lpstr>Сравнительные результаты обследования в экспериментальной и контрольной группе по методике «Солнце в комнате» (первичное обследование)</vt:lpstr>
      <vt:lpstr>Сравнительная диаграмма уровня развития творческого воображения в контрольной и экспериментальной группе по методике В.Синельников, В.Кудрявцев «Солнце в комнате». (первичное обследование)</vt:lpstr>
      <vt:lpstr>Сравнительные результаты обследования в экспериментальной и контрольной группе по методике «Солнце в комнате» (повторное обследование)</vt:lpstr>
      <vt:lpstr>Сравнительная диаграмма уровня развития творческого воображения в контрольной и экспериментальной группе по методике В.Синельников, В.Кудрявцев «Солнце в комнате» на констатирующем и контрольном этапе </vt:lpstr>
      <vt:lpstr>Методические рекомендации по использованию интерактивных технологий: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</cp:lastModifiedBy>
  <cp:revision>93</cp:revision>
  <cp:lastPrinted>2015-03-22T10:26:39Z</cp:lastPrinted>
  <dcterms:created xsi:type="dcterms:W3CDTF">2015-03-19T12:44:43Z</dcterms:created>
  <dcterms:modified xsi:type="dcterms:W3CDTF">2016-10-02T19:58:44Z</dcterms:modified>
</cp:coreProperties>
</file>