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75" r:id="rId5"/>
    <p:sldId id="276" r:id="rId6"/>
    <p:sldId id="259" r:id="rId7"/>
    <p:sldId id="265" r:id="rId8"/>
    <p:sldId id="270" r:id="rId9"/>
    <p:sldId id="260" r:id="rId10"/>
    <p:sldId id="272" r:id="rId11"/>
    <p:sldId id="273" r:id="rId12"/>
    <p:sldId id="261" r:id="rId13"/>
    <p:sldId id="268" r:id="rId14"/>
    <p:sldId id="274" r:id="rId15"/>
    <p:sldId id="271" r:id="rId16"/>
    <p:sldId id="266" r:id="rId17"/>
    <p:sldId id="269" r:id="rId18"/>
    <p:sldId id="262" r:id="rId19"/>
    <p:sldId id="263" r:id="rId20"/>
    <p:sldId id="264" r:id="rId21"/>
    <p:sldId id="277" r:id="rId22"/>
    <p:sldId id="278" r:id="rId23"/>
    <p:sldId id="26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8" y="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416BF3-9375-41B2-937C-D1E063D70AB0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BCA80C-AC10-4C8E-865C-4AD538024E8A}">
      <dgm:prSet phldrT="[Текст]"/>
      <dgm:spPr>
        <a:solidFill>
          <a:schemeClr val="accent6">
            <a:lumMod val="60000"/>
            <a:lumOff val="40000"/>
          </a:schemeClr>
        </a:solidFill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gm:spPr>
      <dgm:t>
        <a:bodyPr/>
        <a:lstStyle/>
        <a:p>
          <a:r>
            <a:rPr lang="ru-RU" dirty="0" smtClean="0"/>
            <a:t>Активная</a:t>
          </a:r>
          <a:endParaRPr lang="ru-RU" dirty="0"/>
        </a:p>
      </dgm:t>
    </dgm:pt>
    <dgm:pt modelId="{AFE6A237-9FCB-48AD-B17E-5B07F7DC858F}" type="parTrans" cxnId="{12FC16E5-53B9-422E-969C-F214B4D00B88}">
      <dgm:prSet/>
      <dgm:spPr/>
      <dgm:t>
        <a:bodyPr/>
        <a:lstStyle/>
        <a:p>
          <a:endParaRPr lang="ru-RU"/>
        </a:p>
      </dgm:t>
    </dgm:pt>
    <dgm:pt modelId="{86B69456-CF5A-42A6-AAB6-0DB01BEF311F}" type="sibTrans" cxnId="{12FC16E5-53B9-422E-969C-F214B4D00B88}">
      <dgm:prSet/>
      <dgm:spPr/>
      <dgm:t>
        <a:bodyPr/>
        <a:lstStyle/>
        <a:p>
          <a:endParaRPr lang="ru-RU"/>
        </a:p>
      </dgm:t>
    </dgm:pt>
    <dgm:pt modelId="{A67B4C2B-880E-496B-84CE-E1AAA165DCD8}">
      <dgm:prSet phldrT="[Текст]" custT="1"/>
      <dgm:spPr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gm:spPr>
      <dgm:t>
        <a:bodyPr/>
        <a:lstStyle/>
        <a:p>
          <a:r>
            <a:rPr lang="ru-RU" sz="2000" dirty="0" smtClean="0"/>
            <a:t>Двигательные импровизации под соответствующий характеру музыки словесный комментарий</a:t>
          </a:r>
          <a:endParaRPr lang="ru-RU" sz="2000" dirty="0"/>
        </a:p>
      </dgm:t>
    </dgm:pt>
    <dgm:pt modelId="{7BB41215-F1BC-4FBC-B7C5-706BC49A7306}" type="parTrans" cxnId="{9FC7D9FE-94CB-4EE3-BE2A-00F4FCE1E346}">
      <dgm:prSet/>
      <dgm:spPr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gm:spPr>
      <dgm:t>
        <a:bodyPr/>
        <a:lstStyle/>
        <a:p>
          <a:endParaRPr lang="ru-RU"/>
        </a:p>
      </dgm:t>
    </dgm:pt>
    <dgm:pt modelId="{3C96F904-467D-48BE-AFA6-B6C08167FB85}" type="sibTrans" cxnId="{9FC7D9FE-94CB-4EE3-BE2A-00F4FCE1E346}">
      <dgm:prSet/>
      <dgm:spPr/>
      <dgm:t>
        <a:bodyPr/>
        <a:lstStyle/>
        <a:p>
          <a:endParaRPr lang="ru-RU"/>
        </a:p>
      </dgm:t>
    </dgm:pt>
    <dgm:pt modelId="{C865878F-EC38-4875-9D9B-D1B040201CCF}">
      <dgm:prSet phldrT="[Текст]"/>
      <dgm:spPr>
        <a:solidFill>
          <a:schemeClr val="accent6">
            <a:lumMod val="60000"/>
            <a:lumOff val="40000"/>
          </a:schemeClr>
        </a:solidFill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gm:spPr>
      <dgm:t>
        <a:bodyPr/>
        <a:lstStyle/>
        <a:p>
          <a:r>
            <a:rPr lang="ru-RU" dirty="0" smtClean="0"/>
            <a:t>Пассивная</a:t>
          </a:r>
          <a:endParaRPr lang="ru-RU" dirty="0"/>
        </a:p>
      </dgm:t>
    </dgm:pt>
    <dgm:pt modelId="{A94AB355-AA6E-42A7-B10A-FA954D61E8E6}" type="parTrans" cxnId="{3655D23C-D013-4D67-B96D-038728C4830C}">
      <dgm:prSet/>
      <dgm:spPr/>
      <dgm:t>
        <a:bodyPr/>
        <a:lstStyle/>
        <a:p>
          <a:endParaRPr lang="ru-RU"/>
        </a:p>
      </dgm:t>
    </dgm:pt>
    <dgm:pt modelId="{F9A52EAD-B1BA-4F80-B0DB-69739A896583}" type="sibTrans" cxnId="{3655D23C-D013-4D67-B96D-038728C4830C}">
      <dgm:prSet/>
      <dgm:spPr/>
      <dgm:t>
        <a:bodyPr/>
        <a:lstStyle/>
        <a:p>
          <a:endParaRPr lang="ru-RU"/>
        </a:p>
      </dgm:t>
    </dgm:pt>
    <dgm:pt modelId="{D07DDD11-938D-4E1E-A684-F8097417A913}">
      <dgm:prSet phldrT="[Текст]" custT="1"/>
      <dgm:spPr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gm:spPr>
      <dgm:t>
        <a:bodyPr/>
        <a:lstStyle/>
        <a:p>
          <a:r>
            <a:rPr lang="ru-RU" sz="2000" dirty="0" smtClean="0"/>
            <a:t>Прослушивание стимулирующей, успокаивающей или стабилизирующей музыки специально или как фон</a:t>
          </a:r>
          <a:endParaRPr lang="ru-RU" sz="2000" dirty="0"/>
        </a:p>
      </dgm:t>
    </dgm:pt>
    <dgm:pt modelId="{DBB6F9C8-37DB-4DCE-8E26-AA620527BF58}" type="parTrans" cxnId="{241F027B-C4C2-4ECA-B776-D80D959085B7}">
      <dgm:prSet/>
      <dgm:spPr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gm:spPr>
      <dgm:t>
        <a:bodyPr/>
        <a:lstStyle/>
        <a:p>
          <a:endParaRPr lang="ru-RU"/>
        </a:p>
      </dgm:t>
    </dgm:pt>
    <dgm:pt modelId="{0E7E0EF8-2066-4A5C-B9F5-FB573099A299}" type="sibTrans" cxnId="{241F027B-C4C2-4ECA-B776-D80D959085B7}">
      <dgm:prSet/>
      <dgm:spPr/>
      <dgm:t>
        <a:bodyPr/>
        <a:lstStyle/>
        <a:p>
          <a:endParaRPr lang="ru-RU"/>
        </a:p>
      </dgm:t>
    </dgm:pt>
    <dgm:pt modelId="{0535B77C-F4DC-4D3B-9B55-6E98CE9D91B8}" type="pres">
      <dgm:prSet presAssocID="{8E416BF3-9375-41B2-937C-D1E063D70AB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5DE3C6E-C6BD-4FE1-8046-391C7668467B}" type="pres">
      <dgm:prSet presAssocID="{CFBCA80C-AC10-4C8E-865C-4AD538024E8A}" presName="root" presStyleCnt="0"/>
      <dgm:spPr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gm:spPr>
    </dgm:pt>
    <dgm:pt modelId="{C2A50BEA-4BEB-44F2-AA07-1C97EE73F4E4}" type="pres">
      <dgm:prSet presAssocID="{CFBCA80C-AC10-4C8E-865C-4AD538024E8A}" presName="rootComposite" presStyleCnt="0"/>
      <dgm:spPr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gm:spPr>
    </dgm:pt>
    <dgm:pt modelId="{5966CA1D-341E-4C0D-8194-F6BCB6F8748B}" type="pres">
      <dgm:prSet presAssocID="{CFBCA80C-AC10-4C8E-865C-4AD538024E8A}" presName="rootText" presStyleLbl="node1" presStyleIdx="0" presStyleCnt="2" custLinFactNeighborX="0" custLinFactNeighborY="-110"/>
      <dgm:spPr/>
      <dgm:t>
        <a:bodyPr/>
        <a:lstStyle/>
        <a:p>
          <a:endParaRPr lang="ru-RU"/>
        </a:p>
      </dgm:t>
    </dgm:pt>
    <dgm:pt modelId="{E4242CD1-81EA-45BA-80AC-AB567F5A09FA}" type="pres">
      <dgm:prSet presAssocID="{CFBCA80C-AC10-4C8E-865C-4AD538024E8A}" presName="rootConnector" presStyleLbl="node1" presStyleIdx="0" presStyleCnt="2"/>
      <dgm:spPr/>
      <dgm:t>
        <a:bodyPr/>
        <a:lstStyle/>
        <a:p>
          <a:endParaRPr lang="ru-RU"/>
        </a:p>
      </dgm:t>
    </dgm:pt>
    <dgm:pt modelId="{17E205CB-38CE-4F42-86D4-932E59F808B9}" type="pres">
      <dgm:prSet presAssocID="{CFBCA80C-AC10-4C8E-865C-4AD538024E8A}" presName="childShape" presStyleCnt="0"/>
      <dgm:spPr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gm:spPr>
    </dgm:pt>
    <dgm:pt modelId="{9EDDABB4-97D1-4F11-9865-C1419C329D4F}" type="pres">
      <dgm:prSet presAssocID="{7BB41215-F1BC-4FBC-B7C5-706BC49A7306}" presName="Name13" presStyleLbl="parChTrans1D2" presStyleIdx="0" presStyleCnt="2"/>
      <dgm:spPr/>
      <dgm:t>
        <a:bodyPr/>
        <a:lstStyle/>
        <a:p>
          <a:endParaRPr lang="ru-RU"/>
        </a:p>
      </dgm:t>
    </dgm:pt>
    <dgm:pt modelId="{30C3A27A-CC1E-4774-B263-A17124A10ACE}" type="pres">
      <dgm:prSet presAssocID="{A67B4C2B-880E-496B-84CE-E1AAA165DCD8}" presName="childText" presStyleLbl="bgAcc1" presStyleIdx="0" presStyleCnt="2" custScaleX="127074" custScaleY="2423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1B2EEC-6A97-4556-AA80-31C09542E209}" type="pres">
      <dgm:prSet presAssocID="{C865878F-EC38-4875-9D9B-D1B040201CCF}" presName="root" presStyleCnt="0"/>
      <dgm:spPr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gm:spPr>
    </dgm:pt>
    <dgm:pt modelId="{6706939D-4C07-4B25-98F4-99B2BB90F2F2}" type="pres">
      <dgm:prSet presAssocID="{C865878F-EC38-4875-9D9B-D1B040201CCF}" presName="rootComposite" presStyleCnt="0"/>
      <dgm:spPr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gm:spPr>
    </dgm:pt>
    <dgm:pt modelId="{1C8BD891-A833-40D7-BEAC-6AD3F8C2A934}" type="pres">
      <dgm:prSet presAssocID="{C865878F-EC38-4875-9D9B-D1B040201CCF}" presName="rootText" presStyleLbl="node1" presStyleIdx="1" presStyleCnt="2"/>
      <dgm:spPr/>
      <dgm:t>
        <a:bodyPr/>
        <a:lstStyle/>
        <a:p>
          <a:endParaRPr lang="ru-RU"/>
        </a:p>
      </dgm:t>
    </dgm:pt>
    <dgm:pt modelId="{9F076138-7BF3-4E9E-90BF-06037BF00280}" type="pres">
      <dgm:prSet presAssocID="{C865878F-EC38-4875-9D9B-D1B040201CCF}" presName="rootConnector" presStyleLbl="node1" presStyleIdx="1" presStyleCnt="2"/>
      <dgm:spPr/>
      <dgm:t>
        <a:bodyPr/>
        <a:lstStyle/>
        <a:p>
          <a:endParaRPr lang="ru-RU"/>
        </a:p>
      </dgm:t>
    </dgm:pt>
    <dgm:pt modelId="{650B2B7E-D3C6-41CA-AB2A-1A7060ADF1E9}" type="pres">
      <dgm:prSet presAssocID="{C865878F-EC38-4875-9D9B-D1B040201CCF}" presName="childShape" presStyleCnt="0"/>
      <dgm:spPr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gm:spPr>
    </dgm:pt>
    <dgm:pt modelId="{2BFF32FA-D811-4C53-A7CD-CA0D48030533}" type="pres">
      <dgm:prSet presAssocID="{DBB6F9C8-37DB-4DCE-8E26-AA620527BF58}" presName="Name13" presStyleLbl="parChTrans1D2" presStyleIdx="1" presStyleCnt="2"/>
      <dgm:spPr/>
      <dgm:t>
        <a:bodyPr/>
        <a:lstStyle/>
        <a:p>
          <a:endParaRPr lang="ru-RU"/>
        </a:p>
      </dgm:t>
    </dgm:pt>
    <dgm:pt modelId="{20F2FEF9-1C82-42DD-8147-52FCDDE29AF1}" type="pres">
      <dgm:prSet presAssocID="{D07DDD11-938D-4E1E-A684-F8097417A913}" presName="childText" presStyleLbl="bgAcc1" presStyleIdx="1" presStyleCnt="2" custScaleX="132876" custScaleY="2484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55D23C-D013-4D67-B96D-038728C4830C}" srcId="{8E416BF3-9375-41B2-937C-D1E063D70AB0}" destId="{C865878F-EC38-4875-9D9B-D1B040201CCF}" srcOrd="1" destOrd="0" parTransId="{A94AB355-AA6E-42A7-B10A-FA954D61E8E6}" sibTransId="{F9A52EAD-B1BA-4F80-B0DB-69739A896583}"/>
    <dgm:cxn modelId="{EC048CD1-CC0C-4179-88D6-EC05EBEB9342}" type="presOf" srcId="{D07DDD11-938D-4E1E-A684-F8097417A913}" destId="{20F2FEF9-1C82-42DD-8147-52FCDDE29AF1}" srcOrd="0" destOrd="0" presId="urn:microsoft.com/office/officeart/2005/8/layout/hierarchy3"/>
    <dgm:cxn modelId="{241F027B-C4C2-4ECA-B776-D80D959085B7}" srcId="{C865878F-EC38-4875-9D9B-D1B040201CCF}" destId="{D07DDD11-938D-4E1E-A684-F8097417A913}" srcOrd="0" destOrd="0" parTransId="{DBB6F9C8-37DB-4DCE-8E26-AA620527BF58}" sibTransId="{0E7E0EF8-2066-4A5C-B9F5-FB573099A299}"/>
    <dgm:cxn modelId="{F1BE2077-454C-4A40-A67F-47D98428E602}" type="presOf" srcId="{A67B4C2B-880E-496B-84CE-E1AAA165DCD8}" destId="{30C3A27A-CC1E-4774-B263-A17124A10ACE}" srcOrd="0" destOrd="0" presId="urn:microsoft.com/office/officeart/2005/8/layout/hierarchy3"/>
    <dgm:cxn modelId="{9FC7D9FE-94CB-4EE3-BE2A-00F4FCE1E346}" srcId="{CFBCA80C-AC10-4C8E-865C-4AD538024E8A}" destId="{A67B4C2B-880E-496B-84CE-E1AAA165DCD8}" srcOrd="0" destOrd="0" parTransId="{7BB41215-F1BC-4FBC-B7C5-706BC49A7306}" sibTransId="{3C96F904-467D-48BE-AFA6-B6C08167FB85}"/>
    <dgm:cxn modelId="{A41A16ED-63C1-4192-A97C-E5AE282F1DF1}" type="presOf" srcId="{CFBCA80C-AC10-4C8E-865C-4AD538024E8A}" destId="{E4242CD1-81EA-45BA-80AC-AB567F5A09FA}" srcOrd="1" destOrd="0" presId="urn:microsoft.com/office/officeart/2005/8/layout/hierarchy3"/>
    <dgm:cxn modelId="{FD6F9CF9-FE43-4DCB-BAF8-2FEB46F3E233}" type="presOf" srcId="{8E416BF3-9375-41B2-937C-D1E063D70AB0}" destId="{0535B77C-F4DC-4D3B-9B55-6E98CE9D91B8}" srcOrd="0" destOrd="0" presId="urn:microsoft.com/office/officeart/2005/8/layout/hierarchy3"/>
    <dgm:cxn modelId="{12FC16E5-53B9-422E-969C-F214B4D00B88}" srcId="{8E416BF3-9375-41B2-937C-D1E063D70AB0}" destId="{CFBCA80C-AC10-4C8E-865C-4AD538024E8A}" srcOrd="0" destOrd="0" parTransId="{AFE6A237-9FCB-48AD-B17E-5B07F7DC858F}" sibTransId="{86B69456-CF5A-42A6-AAB6-0DB01BEF311F}"/>
    <dgm:cxn modelId="{F9F56371-1770-4488-9259-44FA7D556194}" type="presOf" srcId="{C865878F-EC38-4875-9D9B-D1B040201CCF}" destId="{9F076138-7BF3-4E9E-90BF-06037BF00280}" srcOrd="1" destOrd="0" presId="urn:microsoft.com/office/officeart/2005/8/layout/hierarchy3"/>
    <dgm:cxn modelId="{00AD1EB3-C55F-42EA-9D8C-8522833C4927}" type="presOf" srcId="{DBB6F9C8-37DB-4DCE-8E26-AA620527BF58}" destId="{2BFF32FA-D811-4C53-A7CD-CA0D48030533}" srcOrd="0" destOrd="0" presId="urn:microsoft.com/office/officeart/2005/8/layout/hierarchy3"/>
    <dgm:cxn modelId="{F3A71DB5-258F-493B-AF2B-E1FE7B2C69FE}" type="presOf" srcId="{C865878F-EC38-4875-9D9B-D1B040201CCF}" destId="{1C8BD891-A833-40D7-BEAC-6AD3F8C2A934}" srcOrd="0" destOrd="0" presId="urn:microsoft.com/office/officeart/2005/8/layout/hierarchy3"/>
    <dgm:cxn modelId="{0EEAB257-73E7-4D3D-9C46-74A14C6C4E65}" type="presOf" srcId="{CFBCA80C-AC10-4C8E-865C-4AD538024E8A}" destId="{5966CA1D-341E-4C0D-8194-F6BCB6F8748B}" srcOrd="0" destOrd="0" presId="urn:microsoft.com/office/officeart/2005/8/layout/hierarchy3"/>
    <dgm:cxn modelId="{B61A4073-EB90-464E-88BB-83A21CE25770}" type="presOf" srcId="{7BB41215-F1BC-4FBC-B7C5-706BC49A7306}" destId="{9EDDABB4-97D1-4F11-9865-C1419C329D4F}" srcOrd="0" destOrd="0" presId="urn:microsoft.com/office/officeart/2005/8/layout/hierarchy3"/>
    <dgm:cxn modelId="{9BA5DE6C-1482-4814-AA2D-F1429FFC1AD0}" type="presParOf" srcId="{0535B77C-F4DC-4D3B-9B55-6E98CE9D91B8}" destId="{55DE3C6E-C6BD-4FE1-8046-391C7668467B}" srcOrd="0" destOrd="0" presId="urn:microsoft.com/office/officeart/2005/8/layout/hierarchy3"/>
    <dgm:cxn modelId="{896F051F-587E-4B2A-9F21-FD85473E6F67}" type="presParOf" srcId="{55DE3C6E-C6BD-4FE1-8046-391C7668467B}" destId="{C2A50BEA-4BEB-44F2-AA07-1C97EE73F4E4}" srcOrd="0" destOrd="0" presId="urn:microsoft.com/office/officeart/2005/8/layout/hierarchy3"/>
    <dgm:cxn modelId="{936698F6-526C-429D-9220-6683E356AAB8}" type="presParOf" srcId="{C2A50BEA-4BEB-44F2-AA07-1C97EE73F4E4}" destId="{5966CA1D-341E-4C0D-8194-F6BCB6F8748B}" srcOrd="0" destOrd="0" presId="urn:microsoft.com/office/officeart/2005/8/layout/hierarchy3"/>
    <dgm:cxn modelId="{0F278B71-FC93-4F49-B7FC-7F802EFEE6C6}" type="presParOf" srcId="{C2A50BEA-4BEB-44F2-AA07-1C97EE73F4E4}" destId="{E4242CD1-81EA-45BA-80AC-AB567F5A09FA}" srcOrd="1" destOrd="0" presId="urn:microsoft.com/office/officeart/2005/8/layout/hierarchy3"/>
    <dgm:cxn modelId="{D28C36CB-087C-4122-A767-0F2BB02FDB70}" type="presParOf" srcId="{55DE3C6E-C6BD-4FE1-8046-391C7668467B}" destId="{17E205CB-38CE-4F42-86D4-932E59F808B9}" srcOrd="1" destOrd="0" presId="urn:microsoft.com/office/officeart/2005/8/layout/hierarchy3"/>
    <dgm:cxn modelId="{8BFFB6ED-2983-4F30-BD77-A3F4619B2A85}" type="presParOf" srcId="{17E205CB-38CE-4F42-86D4-932E59F808B9}" destId="{9EDDABB4-97D1-4F11-9865-C1419C329D4F}" srcOrd="0" destOrd="0" presId="urn:microsoft.com/office/officeart/2005/8/layout/hierarchy3"/>
    <dgm:cxn modelId="{DA80B174-C01F-47E2-8FC0-DB23CDD539FE}" type="presParOf" srcId="{17E205CB-38CE-4F42-86D4-932E59F808B9}" destId="{30C3A27A-CC1E-4774-B263-A17124A10ACE}" srcOrd="1" destOrd="0" presId="urn:microsoft.com/office/officeart/2005/8/layout/hierarchy3"/>
    <dgm:cxn modelId="{01C4D9BA-EACA-499C-8603-DCBA34787E2B}" type="presParOf" srcId="{0535B77C-F4DC-4D3B-9B55-6E98CE9D91B8}" destId="{8D1B2EEC-6A97-4556-AA80-31C09542E209}" srcOrd="1" destOrd="0" presId="urn:microsoft.com/office/officeart/2005/8/layout/hierarchy3"/>
    <dgm:cxn modelId="{D2F54599-DE93-4A4B-9ABD-3DA2BEBDC30E}" type="presParOf" srcId="{8D1B2EEC-6A97-4556-AA80-31C09542E209}" destId="{6706939D-4C07-4B25-98F4-99B2BB90F2F2}" srcOrd="0" destOrd="0" presId="urn:microsoft.com/office/officeart/2005/8/layout/hierarchy3"/>
    <dgm:cxn modelId="{CF3DAAD7-EF1D-43BE-AFB9-1606F72744AE}" type="presParOf" srcId="{6706939D-4C07-4B25-98F4-99B2BB90F2F2}" destId="{1C8BD891-A833-40D7-BEAC-6AD3F8C2A934}" srcOrd="0" destOrd="0" presId="urn:microsoft.com/office/officeart/2005/8/layout/hierarchy3"/>
    <dgm:cxn modelId="{1EA7A1AE-C408-4DCE-9119-FC0B7F1C995C}" type="presParOf" srcId="{6706939D-4C07-4B25-98F4-99B2BB90F2F2}" destId="{9F076138-7BF3-4E9E-90BF-06037BF00280}" srcOrd="1" destOrd="0" presId="urn:microsoft.com/office/officeart/2005/8/layout/hierarchy3"/>
    <dgm:cxn modelId="{B9C27FE1-4949-49C6-9D7B-4C4F4AD83203}" type="presParOf" srcId="{8D1B2EEC-6A97-4556-AA80-31C09542E209}" destId="{650B2B7E-D3C6-41CA-AB2A-1A7060ADF1E9}" srcOrd="1" destOrd="0" presId="urn:microsoft.com/office/officeart/2005/8/layout/hierarchy3"/>
    <dgm:cxn modelId="{C71361FA-B67C-47A3-820A-1409C913D841}" type="presParOf" srcId="{650B2B7E-D3C6-41CA-AB2A-1A7060ADF1E9}" destId="{2BFF32FA-D811-4C53-A7CD-CA0D48030533}" srcOrd="0" destOrd="0" presId="urn:microsoft.com/office/officeart/2005/8/layout/hierarchy3"/>
    <dgm:cxn modelId="{C4BEED1D-8F14-4885-971B-C883E97284A1}" type="presParOf" srcId="{650B2B7E-D3C6-41CA-AB2A-1A7060ADF1E9}" destId="{20F2FEF9-1C82-42DD-8147-52FCDDE29AF1}" srcOrd="1" destOrd="0" presId="urn:microsoft.com/office/officeart/2005/8/layout/hierarchy3"/>
  </dgm:cxnLst>
  <dgm:bg>
    <a:noFill/>
    <a:effectLst>
      <a:outerShdw blurRad="50800" dist="50800" dir="5400000" algn="ctr" rotWithShape="0">
        <a:schemeClr val="bg2">
          <a:lumMod val="75000"/>
        </a:schemeClr>
      </a:outerShd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66CA1D-341E-4C0D-8194-F6BCB6F8748B}">
      <dsp:nvSpPr>
        <dsp:cNvPr id="0" name=""/>
        <dsp:cNvSpPr/>
      </dsp:nvSpPr>
      <dsp:spPr>
        <a:xfrm>
          <a:off x="360042" y="0"/>
          <a:ext cx="2505020" cy="1252510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Активная</a:t>
          </a:r>
          <a:endParaRPr lang="ru-RU" sz="3900" kern="1200" dirty="0"/>
        </a:p>
      </dsp:txBody>
      <dsp:txXfrm>
        <a:off x="360042" y="0"/>
        <a:ext cx="2505020" cy="1252510"/>
      </dsp:txXfrm>
    </dsp:sp>
    <dsp:sp modelId="{9EDDABB4-97D1-4F11-9865-C1419C329D4F}">
      <dsp:nvSpPr>
        <dsp:cNvPr id="0" name=""/>
        <dsp:cNvSpPr/>
      </dsp:nvSpPr>
      <dsp:spPr>
        <a:xfrm>
          <a:off x="610544" y="1252510"/>
          <a:ext cx="250502" cy="18323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2373"/>
              </a:lnTo>
              <a:lnTo>
                <a:pt x="250502" y="18323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C3A27A-CC1E-4774-B263-A17124A10ACE}">
      <dsp:nvSpPr>
        <dsp:cNvPr id="0" name=""/>
        <dsp:cNvSpPr/>
      </dsp:nvSpPr>
      <dsp:spPr>
        <a:xfrm>
          <a:off x="861046" y="1567010"/>
          <a:ext cx="2546583" cy="30357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Двигательные импровизации под соответствующий характеру музыки словесный комментарий</a:t>
          </a:r>
          <a:endParaRPr lang="ru-RU" sz="2000" kern="1200" dirty="0"/>
        </a:p>
      </dsp:txBody>
      <dsp:txXfrm>
        <a:off x="861046" y="1567010"/>
        <a:ext cx="2546583" cy="3035746"/>
      </dsp:txXfrm>
    </dsp:sp>
    <dsp:sp modelId="{1C8BD891-A833-40D7-BEAC-6AD3F8C2A934}">
      <dsp:nvSpPr>
        <dsp:cNvPr id="0" name=""/>
        <dsp:cNvSpPr/>
      </dsp:nvSpPr>
      <dsp:spPr>
        <a:xfrm>
          <a:off x="3532880" y="1372"/>
          <a:ext cx="2505020" cy="1252510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Пассивная</a:t>
          </a:r>
          <a:endParaRPr lang="ru-RU" sz="3900" kern="1200" dirty="0"/>
        </a:p>
      </dsp:txBody>
      <dsp:txXfrm>
        <a:off x="3532880" y="1372"/>
        <a:ext cx="2505020" cy="1252510"/>
      </dsp:txXfrm>
    </dsp:sp>
    <dsp:sp modelId="{2BFF32FA-D811-4C53-A7CD-CA0D48030533}">
      <dsp:nvSpPr>
        <dsp:cNvPr id="0" name=""/>
        <dsp:cNvSpPr/>
      </dsp:nvSpPr>
      <dsp:spPr>
        <a:xfrm>
          <a:off x="3783383" y="1253882"/>
          <a:ext cx="250502" cy="1869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9196"/>
              </a:lnTo>
              <a:lnTo>
                <a:pt x="250502" y="18691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F2FEF9-1C82-42DD-8147-52FCDDE29AF1}">
      <dsp:nvSpPr>
        <dsp:cNvPr id="0" name=""/>
        <dsp:cNvSpPr/>
      </dsp:nvSpPr>
      <dsp:spPr>
        <a:xfrm>
          <a:off x="4033885" y="1567010"/>
          <a:ext cx="2662856" cy="31121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 extrusionH="76200" contourW="12700">
          <a:extrusionClr>
            <a:schemeClr val="accent6">
              <a:lumMod val="60000"/>
              <a:lumOff val="40000"/>
            </a:schemeClr>
          </a:extrusionClr>
          <a:contourClr>
            <a:schemeClr val="accent6">
              <a:lumMod val="50000"/>
            </a:schemeClr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Прослушивание стимулирующей, успокаивающей или стабилизирующей музыки специально или как фон</a:t>
          </a:r>
          <a:endParaRPr lang="ru-RU" sz="2000" kern="1200" dirty="0"/>
        </a:p>
      </dsp:txBody>
      <dsp:txXfrm>
        <a:off x="4033885" y="1567010"/>
        <a:ext cx="2662856" cy="3112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255357-CFF9-4B61-B35E-9AD2E4A1F8C5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25B68-834D-47E3-ACD3-1A9939F97B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255357-CFF9-4B61-B35E-9AD2E4A1F8C5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25B68-834D-47E3-ACD3-1A9939F9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255357-CFF9-4B61-B35E-9AD2E4A1F8C5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25B68-834D-47E3-ACD3-1A9939F9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255357-CFF9-4B61-B35E-9AD2E4A1F8C5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25B68-834D-47E3-ACD3-1A9939F9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255357-CFF9-4B61-B35E-9AD2E4A1F8C5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25B68-834D-47E3-ACD3-1A9939F97B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255357-CFF9-4B61-B35E-9AD2E4A1F8C5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25B68-834D-47E3-ACD3-1A9939F9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255357-CFF9-4B61-B35E-9AD2E4A1F8C5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25B68-834D-47E3-ACD3-1A9939F9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255357-CFF9-4B61-B35E-9AD2E4A1F8C5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25B68-834D-47E3-ACD3-1A9939F9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255357-CFF9-4B61-B35E-9AD2E4A1F8C5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25B68-834D-47E3-ACD3-1A9939F97B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255357-CFF9-4B61-B35E-9AD2E4A1F8C5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25B68-834D-47E3-ACD3-1A9939F97B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255357-CFF9-4B61-B35E-9AD2E4A1F8C5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25B68-834D-47E3-ACD3-1A9939F97B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C255357-CFF9-4B61-B35E-9AD2E4A1F8C5}" type="datetimeFigureOut">
              <a:rPr lang="ru-RU" smtClean="0"/>
              <a:pPr/>
              <a:t>13.08.2018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5025B68-834D-47E3-ACD3-1A9939F97B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764704"/>
            <a:ext cx="6172200" cy="425385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РАЗВИТИЕ МЕХАНИЗМОВ ТВОРЧЕСКОГО ВОСПРИЯТИЯ И МЫШЛЕНИЯ </a:t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ДЕТЕЙ С ТЯЖЁЛЫМИ МНОЖЕСТВЕННЫМИ НАРУШЕНИЯМИ РАЗВИТИЯ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286000" y="4941168"/>
            <a:ext cx="6172200" cy="143375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Учитель домашнего обучения</a:t>
            </a:r>
          </a:p>
          <a:p>
            <a:pPr algn="r"/>
            <a:r>
              <a:rPr lang="ru-RU" dirty="0" err="1" smtClean="0">
                <a:solidFill>
                  <a:srgbClr val="002060"/>
                </a:solidFill>
              </a:rPr>
              <a:t>Дерстуганова</a:t>
            </a:r>
            <a:r>
              <a:rPr lang="ru-RU" dirty="0" smtClean="0">
                <a:solidFill>
                  <a:srgbClr val="002060"/>
                </a:solidFill>
              </a:rPr>
              <a:t> Ольга Николаевна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274638"/>
            <a:ext cx="5009760" cy="178621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Коррекционные задачи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204864"/>
            <a:ext cx="7746064" cy="404353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ru-RU" dirty="0" smtClean="0"/>
              <a:t>Развитие способности эмоционально и адекватно воспринимать музыку разного характера;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ru-RU" dirty="0" smtClean="0"/>
              <a:t>Развитие способности различать звуки по высоте, силе, длительности и тембру;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ru-RU" dirty="0" smtClean="0"/>
              <a:t> Формирование чувства ритма, способности запоминания и воспроизведения мелодии;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ru-RU" dirty="0" smtClean="0"/>
              <a:t> Развитие музыкально-ритмических движений и целых композиций (пение с движением, игры);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ru-RU" dirty="0" smtClean="0"/>
              <a:t>Обогащение представлений об окружающем мире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476672"/>
            <a:ext cx="24955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143625"/>
            <a:ext cx="31527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6143625"/>
            <a:ext cx="31527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43761" y="6143625"/>
            <a:ext cx="31527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музыкотерапии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187624" y="1628800"/>
          <a:ext cx="7056784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err="1" smtClean="0"/>
              <a:t>Изотерапия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3816424"/>
          </a:xfrm>
        </p:spPr>
        <p:txBody>
          <a:bodyPr>
            <a:noAutofit/>
          </a:bodyPr>
          <a:lstStyle/>
          <a:p>
            <a:pPr>
              <a:lnSpc>
                <a:spcPts val="1600"/>
              </a:lnSpc>
            </a:pPr>
            <a:r>
              <a:rPr lang="ru-RU" sz="1600" dirty="0" smtClean="0"/>
              <a:t>Это терапия изобразительным творчеством, в первую очередь рисованием. </a:t>
            </a:r>
          </a:p>
          <a:p>
            <a:pPr>
              <a:lnSpc>
                <a:spcPts val="1600"/>
              </a:lnSpc>
            </a:pPr>
            <a:r>
              <a:rPr lang="ru-RU" sz="1600" dirty="0" smtClean="0"/>
              <a:t>Благодаря своей доступности, наглядности и конкретности выражения оно приближается к игре.</a:t>
            </a:r>
          </a:p>
          <a:p>
            <a:pPr>
              <a:lnSpc>
                <a:spcPts val="1600"/>
              </a:lnSpc>
            </a:pPr>
            <a:r>
              <a:rPr lang="ru-RU" sz="1600" dirty="0" smtClean="0"/>
              <a:t> Рисование как форма деятельности включает в себя многие компоненты психических процессов и в связи с этим его следует считать важным фактором формирования личности. </a:t>
            </a:r>
          </a:p>
          <a:p>
            <a:pPr>
              <a:lnSpc>
                <a:spcPts val="1600"/>
              </a:lnSpc>
            </a:pPr>
            <a:r>
              <a:rPr lang="ru-RU" sz="1600" dirty="0" smtClean="0"/>
              <a:t>Изобразительная деятельность требует от ребенка проявления разносторонних качеств и умений. Для того чтобы нарисовать какой-либо предмет, его необходимо хорошо рассмотреть: определить его форму, строение, характерные детали, цвет, положение в пространстве. Требование передать в рисунке сходство с изображаемым объектом заставляет ребёнка подмечать в нем такие свойства и особенности, которые, как правило, не становятся объектом внимания при пассивном наблюдении. В ходе целенаправленных занятий рисованием учащиеся начинают лучше производить сравнение, легче устанавливать сходство и различие предметов, взаимосвязь между целым и его частями. </a:t>
            </a:r>
          </a:p>
        </p:txBody>
      </p:sp>
      <p:pic>
        <p:nvPicPr>
          <p:cNvPr id="2050" name="Picture 2" descr="C:\Users\SUPERUSER\Desktop\фото для презентации\imag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4941168"/>
            <a:ext cx="1656184" cy="1663578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5013176"/>
            <a:ext cx="2531894" cy="1635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C:\Users\SUPERUSER\Desktop\фото для презентации\images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72200" y="5039258"/>
            <a:ext cx="2275334" cy="1549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PERUSER\Desktop\фото для презентации\20180322_105256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4048" y="404664"/>
            <a:ext cx="3312368" cy="5888654"/>
          </a:xfrm>
          <a:prstGeom prst="rect">
            <a:avLst/>
          </a:prstGeom>
          <a:noFill/>
        </p:spPr>
      </p:pic>
      <p:pic>
        <p:nvPicPr>
          <p:cNvPr id="1027" name="Picture 3" descr="C:\Users\SUPERUSER\Desktop\фото для презентации\20180322_1102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404664"/>
            <a:ext cx="3309008" cy="5882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err="1" smtClean="0"/>
              <a:t>Изотерапия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196752"/>
            <a:ext cx="7746064" cy="3816424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Рисование способствует развитию у детей аналитико-синтетической функции мышления. Для развития мышления учащихся необходимо, прежде всего, формировать у них способность наблюдать. Это требование дидактики является очень важным, так как ребенок «мыслит формами, красками, звуками, ощущениями вообще...» </a:t>
            </a:r>
          </a:p>
          <a:p>
            <a:r>
              <a:rPr lang="ru-RU" dirty="0" smtClean="0"/>
              <a:t>У умственно отсталых детей отмечаются грубые нарушения познавательной деятельности, наблюдаются недостатки и особенности восприятия, ощущений и представлений. Все это ставит перед школой задачу, направленную на развитие у учащихся правильного, дифференцированного восприятия предметов. Наглядное, чувственное знакомство с предметами и их свойствами составляет область сенсорного воспитания. Многие сенсорные недостатки, свойственные умственно отсталым школьникам, преодолеваются лишь в ходе такого обучения, при котором сенсорные упражнения включаются в сложные виды деятельности. По мнению многих исследователей, таким положительным эффектом обладает рисование.</a:t>
            </a:r>
          </a:p>
          <a:p>
            <a:r>
              <a:rPr lang="ru-RU" dirty="0" smtClean="0"/>
              <a:t>Под воздействием занятий рисованием происходят существенные изменения в поведении учащихся. Они становятся более сдержанными, собранными, внимательными, аккуратными. Их деятельность приобретает осознанный, мотивированный и целенаправленный характер.</a:t>
            </a:r>
          </a:p>
        </p:txBody>
      </p:sp>
      <p:pic>
        <p:nvPicPr>
          <p:cNvPr id="2050" name="Picture 2" descr="C:\Users\SUPERUSER\Desktop\фото для презентации\imag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4941168"/>
            <a:ext cx="1656184" cy="1663578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5013176"/>
            <a:ext cx="2531894" cy="1635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C:\Users\SUPERUSER\Desktop\фото для презентации\images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72200" y="5039258"/>
            <a:ext cx="2275334" cy="1549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332656"/>
            <a:ext cx="2046709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63500">
            <a:contourClr>
              <a:schemeClr val="accent6">
                <a:lumMod val="75000"/>
              </a:schemeClr>
            </a:contourClr>
          </a:sp3d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32656"/>
            <a:ext cx="4096552" cy="617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3645024"/>
            <a:ext cx="3365141" cy="27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 contourW="63500">
            <a:extrusionClr>
              <a:schemeClr val="accent6">
                <a:lumMod val="75000"/>
              </a:schemeClr>
            </a:extrusionClr>
            <a:contourClr>
              <a:schemeClr val="accent6">
                <a:lumMod val="75000"/>
              </a:schemeClr>
            </a:contourClr>
          </a:sp3d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04248" y="332656"/>
            <a:ext cx="2064815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63500">
            <a:contourClr>
              <a:schemeClr val="accent6">
                <a:lumMod val="75000"/>
              </a:schemeClr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err="1" smtClean="0"/>
              <a:t>Изотерапия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Благодаря изобразительной деятельности развивается зрительно-двигательная координация, происходит развитие функций руки, совершенствуется мелкая моторика кистей и пальцев рук. Процесс рисования положительно влияет на центральную нервную систему, оказывает </a:t>
            </a:r>
            <a:r>
              <a:rPr lang="ru-RU" dirty="0" err="1" smtClean="0"/>
              <a:t>психокоррекционное</a:t>
            </a:r>
            <a:r>
              <a:rPr lang="ru-RU" dirty="0" smtClean="0"/>
              <a:t> воздействие на ребёнка.  </a:t>
            </a:r>
          </a:p>
          <a:p>
            <a:r>
              <a:rPr lang="ru-RU" dirty="0" smtClean="0"/>
              <a:t>Применение нетрадиционных техник рисования способствует также обогащению знаний и представлений детей о предметах и их использовании, материалах, их свойствах, способах действий с ними</a:t>
            </a:r>
          </a:p>
          <a:p>
            <a:r>
              <a:rPr lang="ru-RU" dirty="0" smtClean="0"/>
              <a:t>Приобретая практические умения, навыки в области художественного творчества, дети получают возможность удовлетворить потребность в созидании, реализовать желание создавать нечто новое своими силами. </a:t>
            </a:r>
          </a:p>
          <a:p>
            <a:r>
              <a:rPr lang="ru-RU" dirty="0" smtClean="0"/>
              <a:t>Занятия изобразительным искусством и декоративно-прикладным творчеством совершенствуют органы чувств, </a:t>
            </a:r>
            <a:r>
              <a:rPr lang="ru-RU" dirty="0" err="1" smtClean="0"/>
              <a:t>развиваютумения</a:t>
            </a:r>
            <a:r>
              <a:rPr lang="ru-RU" dirty="0" smtClean="0"/>
              <a:t> наблюдать, анализировать, запоминать, учат понимать прекрасное.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25263"/>
            <a:ext cx="3528392" cy="6272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 descr="C:\Users\SUPERUSER\Desktop\фото для презентации\20180322_1331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244648"/>
            <a:ext cx="3528392" cy="6272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Имаготерапия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Занятия театрализованной деятельностью детей с ОВЗ здоровья дают положительную динамику в качественном развитии воображения, формировании его творческого компонента, обеспечивают становление знаково-символической функции мышления, произвольного внимания, коррекции </a:t>
            </a:r>
            <a:r>
              <a:rPr lang="ru-RU" dirty="0" err="1" smtClean="0"/>
              <a:t>психоэмоционального</a:t>
            </a:r>
            <a:r>
              <a:rPr lang="ru-RU" dirty="0" smtClean="0"/>
              <a:t> состояния, а также способствуют развитию многих компонентов личности.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496283"/>
            <a:ext cx="1460004" cy="181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348880"/>
            <a:ext cx="15335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48625" y="3933056"/>
            <a:ext cx="109537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ÐÐ°ÑÑÐ¸Ð½ÐºÐ¸ Ð¿Ð¾ Ð·Ð°Ð¿ÑÐ¾ÑÑ ÑÐºÐ°Ð·ÐºÐ¾ÑÐµÑÐ°Ð¿Ð¸Ñ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16216" y="236820"/>
            <a:ext cx="2416399" cy="1608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1143000"/>
          </a:xfrm>
        </p:spPr>
        <p:txBody>
          <a:bodyPr/>
          <a:lstStyle/>
          <a:p>
            <a:r>
              <a:rPr lang="ru-RU" b="1" dirty="0" err="1" smtClean="0"/>
              <a:t>Библиотерапия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84784"/>
            <a:ext cx="7498080" cy="472859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Чтение под руководством взрослого специально подобранной литературы с последующим обсуждением способствует не только нормализации, но и оптимизации психического состояния ребенка. </a:t>
            </a:r>
          </a:p>
          <a:p>
            <a:r>
              <a:rPr lang="ru-RU" dirty="0" smtClean="0"/>
              <a:t>В ходе занятий  у детей с умственной отсталостью активизируется мыслительная деятельность, воображение, происходит развитие всех компонентов речи, коммуникации, творческих проявлений.</a:t>
            </a:r>
          </a:p>
          <a:p>
            <a:r>
              <a:rPr lang="ru-RU" dirty="0" smtClean="0"/>
              <a:t>Существует две формы </a:t>
            </a:r>
            <a:r>
              <a:rPr lang="ru-RU" dirty="0" err="1" smtClean="0"/>
              <a:t>арт-терапии</a:t>
            </a:r>
            <a:r>
              <a:rPr lang="ru-RU" dirty="0" smtClean="0"/>
              <a:t> :</a:t>
            </a:r>
          </a:p>
          <a:p>
            <a:pPr indent="283464">
              <a:buFont typeface="Wingdings" pitchFamily="2" charset="2"/>
              <a:buChar char="ü"/>
            </a:pPr>
            <a:r>
              <a:rPr lang="ru-RU" dirty="0" smtClean="0"/>
              <a:t>пассивная (ребенок «потребляет» художественные произведения, созданные другими людьми: рассматривает картины, читает книги, прослушивает музыкальные произведения); - </a:t>
            </a:r>
          </a:p>
          <a:p>
            <a:pPr indent="283464">
              <a:buFont typeface="Wingdings" pitchFamily="2" charset="2"/>
              <a:buChar char="ü"/>
            </a:pPr>
            <a:r>
              <a:rPr lang="ru-RU" dirty="0" smtClean="0"/>
              <a:t>активная (ребенок сам создает продукты </a:t>
            </a:r>
            <a:r>
              <a:rPr lang="ru-RU" dirty="0" err="1" smtClean="0"/>
              <a:t>творчества:рисунки</a:t>
            </a:r>
            <a:r>
              <a:rPr lang="ru-RU" dirty="0" smtClean="0"/>
              <a:t>, скульптуры).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6387" name="Picture 3" descr="ÐÐ°ÑÑÐ¸Ð½ÐºÐ¸ Ð¿Ð¾ Ð·Ð°Ð¿ÑÐ¾ÑÑ ÐºÐ°ÑÑÐ¸Ð½ÐºÐ¸ Ð´Ð»Ñ Ð¿ÑÐµÐ·ÐµÐ½ÑÐ°ÑÐ¸Ð¸ Ð±Ð¸Ð±Ð»Ð¸Ð¾ÑÐµÑÐ°Ð¿Ð¸Ñ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04248" y="5085184"/>
            <a:ext cx="2178943" cy="1632105"/>
          </a:xfrm>
          <a:prstGeom prst="rect">
            <a:avLst/>
          </a:prstGeom>
          <a:noFill/>
        </p:spPr>
      </p:pic>
      <p:sp>
        <p:nvSpPr>
          <p:cNvPr id="16389" name="AutoShape 5" descr="ÐÐ°ÑÑÐ¸Ð½ÐºÐ¸ Ð¿Ð¾ Ð·Ð°Ð¿ÑÐ¾ÑÑ ÑÐºÐ°Ð·ÐºÐ¾ÑÐµÑÐ°Ð¿Ð¸Ñ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59277" y="44624"/>
            <a:ext cx="2149227" cy="1475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Восприятие окружающего мира через чувственный опыт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Первой ступенью познания мира является чувственный опыт человека. Успешность умственного, физического, эстетического воспитания в значительной степени зависит от качества сенсорного опыта детей, от того, насколько полно ребенок воспринимает окружающий мир. </a:t>
            </a:r>
          </a:p>
          <a:p>
            <a:r>
              <a:rPr lang="ru-RU" dirty="0" smtClean="0"/>
              <a:t>У детей с тяжелыми и множественными нарушениями развития (ТМНР) сенсорный опыт спонтанно не формируется. Чем тяжелее нарушения у ребенка, тем значительнее роль развития чувственного опыта: ощущений и восприятий. </a:t>
            </a:r>
          </a:p>
          <a:p>
            <a:r>
              <a:rPr lang="ru-RU" dirty="0" smtClean="0"/>
              <a:t>Важное значение в работе с умственно отсталыми детьми, занимает развитие </a:t>
            </a:r>
            <a:r>
              <a:rPr lang="ru-RU" dirty="0" err="1" smtClean="0"/>
              <a:t>сенсомоторики</a:t>
            </a:r>
            <a:r>
              <a:rPr lang="ru-RU" dirty="0" smtClean="0"/>
              <a:t>, поскольку она влияет на процесс обучения ребёнка.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312856" cy="99412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Результаты применения методик </a:t>
            </a:r>
            <a:r>
              <a:rPr lang="ru-RU" sz="3600" b="1" dirty="0" err="1" smtClean="0"/>
              <a:t>арт-терапии</a:t>
            </a: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556792"/>
            <a:ext cx="7498080" cy="4691608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Обеспечение эффективного эмоционального реагирования, придает (даже в случае агрессивного проявления) социально приемлемые, допустимые формы.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Облегчает процесс коммуникации для замкнутых, стеснительных или </a:t>
            </a:r>
            <a:r>
              <a:rPr lang="ru-RU" sz="2000" dirty="0" err="1" smtClean="0"/>
              <a:t>слабоориентированных</a:t>
            </a:r>
            <a:r>
              <a:rPr lang="ru-RU" sz="2000" dirty="0" smtClean="0"/>
              <a:t> на общение детей с ОВЗ.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Дает возможность невербального контакта (опосредованного продуктом </a:t>
            </a:r>
            <a:r>
              <a:rPr lang="ru-RU" sz="2000" dirty="0" err="1" smtClean="0"/>
              <a:t>арт-терапии</a:t>
            </a:r>
            <a:r>
              <a:rPr lang="ru-RU" sz="2000" dirty="0" smtClean="0"/>
              <a:t> ), способствует преодолению коммуникативных барьеров и психологических защит.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Создает благоприятные условия для развития произвольности и способности к </a:t>
            </a:r>
            <a:r>
              <a:rPr lang="ru-RU" sz="2000" dirty="0" err="1" smtClean="0"/>
              <a:t>саморегуляции</a:t>
            </a:r>
            <a:r>
              <a:rPr lang="ru-RU" sz="2000" dirty="0" smtClean="0"/>
              <a:t> 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Существенно повышает личностную ценность, содействует формированию позитивной « </a:t>
            </a:r>
            <a:r>
              <a:rPr lang="ru-RU" sz="2000" dirty="0" err="1" smtClean="0"/>
              <a:t>Я-концепции</a:t>
            </a:r>
            <a:r>
              <a:rPr lang="ru-RU" sz="2000" dirty="0" smtClean="0"/>
              <a:t> » и повышению уверенности в себе за счет социального признания ценности продукта, созданного ребенком с ОВЗ.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>Результаты применения методик </a:t>
            </a:r>
            <a:r>
              <a:rPr lang="ru-RU" sz="4400" b="1" dirty="0" err="1" smtClean="0"/>
              <a:t>арт-терапии</a:t>
            </a:r>
            <a:r>
              <a:rPr lang="ru-RU" sz="4400" b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556792"/>
            <a:ext cx="7890080" cy="4104456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 smtClean="0"/>
              <a:t>Об эффективности </a:t>
            </a:r>
            <a:r>
              <a:rPr lang="ru-RU" sz="2400" dirty="0" err="1" smtClean="0"/>
              <a:t>арт-терапии</a:t>
            </a:r>
            <a:r>
              <a:rPr lang="ru-RU" sz="2400" dirty="0" smtClean="0"/>
              <a:t> можно судить на основании положительной динамики в развитии и активизации участия в занятиях, усиления интереса к результатам собственного творчества, увеличения времени самостоятельных занятий.</a:t>
            </a:r>
          </a:p>
          <a:p>
            <a:r>
              <a:rPr lang="ru-RU" sz="2400" dirty="0" smtClean="0"/>
              <a:t> В работе с детьми специальной коррекционной школы для получения наиболее положительного результата в коррекционно-развивающей работе необходимо использовать все многообразие </a:t>
            </a:r>
            <a:r>
              <a:rPr lang="ru-RU" sz="2400" dirty="0" err="1" smtClean="0"/>
              <a:t>арттерапевтических</a:t>
            </a:r>
            <a:r>
              <a:rPr lang="ru-RU" sz="2400" dirty="0" smtClean="0"/>
              <a:t> методик. При правильном сочетании  обучение проходит наиболее эффективно. </a:t>
            </a:r>
          </a:p>
          <a:p>
            <a:r>
              <a:rPr lang="ru-RU" sz="2400" dirty="0" smtClean="0"/>
              <a:t>Занятия </a:t>
            </a:r>
            <a:r>
              <a:rPr lang="ru-RU" sz="2400" dirty="0" err="1" smtClean="0"/>
              <a:t>изотерапией</a:t>
            </a:r>
            <a:r>
              <a:rPr lang="ru-RU" sz="2400" dirty="0" smtClean="0"/>
              <a:t> с элементами музыкотерапии оказывают положительное влияние на поведение ребенка, которое становится менее однообразным и стереотипным. Данная коррекционно-развивающая работа должна носить систематический, целенаправленный характер.</a:t>
            </a:r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63813" y="5589240"/>
            <a:ext cx="38004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 descr="ÐÐ°ÑÑÐ¸Ð½ÐºÐ¸ Ð¿Ð¾ Ð·Ð°Ð¿ÑÐ¾ÑÑ ÑÑÐ°ÑÑÐ»Ð¸Ð²ÑÐ¹ ÑÐµÐ±ÐµÐ½Ð¾Ðº ÑÐ¼ÑÑÐ²ÐµÐ½Ð½Ð¾ Ð¾ÑÑÑÐ°Ð»ÑÐ¹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5589240"/>
            <a:ext cx="1731339" cy="1152128"/>
          </a:xfrm>
          <a:prstGeom prst="rect">
            <a:avLst/>
          </a:prstGeom>
          <a:noFill/>
        </p:spPr>
      </p:pic>
      <p:pic>
        <p:nvPicPr>
          <p:cNvPr id="34821" name="Picture 5" descr="ÐÐ°ÑÑÐ¸Ð½ÐºÐ¸ Ð¿Ð¾ Ð·Ð°Ð¿ÑÐ¾ÑÑ ÑÑÐ°ÑÑÐ»Ð¸Ð²ÑÐ¹ ÑÐµÐ±ÐµÐ½Ð¾Ðº ÑÐ¼ÑÑÐ²ÐµÐ½Ð½Ð¾ Ð¾ÑÑÑÐ°Ð»ÑÐ¹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80312" y="5085184"/>
            <a:ext cx="1305705" cy="1696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274320"/>
            <a:ext cx="8178112" cy="4090784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8000" b="1" dirty="0">
              <a:solidFill>
                <a:schemeClr val="bg1"/>
              </a:solidFill>
            </a:endParaRPr>
          </a:p>
        </p:txBody>
      </p:sp>
      <p:sp>
        <p:nvSpPr>
          <p:cNvPr id="35842" name="AutoShape 2" descr="ÐÐ°ÑÑÐ¸Ð½ÐºÐ¸ Ð¿Ð¾ Ð·Ð°Ð¿ÑÐ¾ÑÑ ÑÐ¼Ð°Ð¹Ð»Ð¸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ÐÐ°ÑÑÐ¸Ð½ÐºÐ¸ Ð¿Ð¾ Ð·Ð°Ð¿ÑÐ¾ÑÑ ÑÐ¼Ð°Ð¹Ð»Ð¸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47864" y="3717032"/>
            <a:ext cx="293819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БИБЛИОГРАФИЧЕСКИЙ СПИСОК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5221560"/>
          </a:xfrm>
        </p:spPr>
        <p:txBody>
          <a:bodyPr>
            <a:normAutofit fontScale="55000" lnSpcReduction="20000"/>
          </a:bodyPr>
          <a:lstStyle/>
          <a:p>
            <a:r>
              <a:rPr lang="ru-RU" dirty="0" err="1" smtClean="0"/>
              <a:t>Артпедагогика</a:t>
            </a:r>
            <a:r>
              <a:rPr lang="ru-RU" dirty="0" smtClean="0"/>
              <a:t> и </a:t>
            </a:r>
            <a:r>
              <a:rPr lang="ru-RU" dirty="0" err="1" smtClean="0"/>
              <a:t>арттерапия</a:t>
            </a:r>
            <a:r>
              <a:rPr lang="ru-RU" dirty="0" smtClean="0"/>
              <a:t> в специальном образовании: Учебник для вузов / Е.А. Медведева, И.Ю. Левченко, Л.Н. Комиссарова, Т.А. Добровольская. - М.: Академия, 2001. 248 с.</a:t>
            </a:r>
          </a:p>
          <a:p>
            <a:r>
              <a:rPr lang="ru-RU" dirty="0" smtClean="0"/>
              <a:t> Власова Т.А., Певзнер М.С. Учителю о детях с отклонениями в развитии. - М.: Просвещение, 1967. 207 с. </a:t>
            </a:r>
          </a:p>
          <a:p>
            <a:r>
              <a:rPr lang="ru-RU" dirty="0" err="1" smtClean="0"/>
              <a:t>Гаврилушкина</a:t>
            </a:r>
            <a:r>
              <a:rPr lang="ru-RU" dirty="0" smtClean="0"/>
              <a:t> О.П. Изобразительная деятельность умственно отсталых дошкольников // Дошкольное воспитание аномальных детей / Под ред. Л. П. </a:t>
            </a:r>
            <a:r>
              <a:rPr lang="ru-RU" dirty="0" err="1" smtClean="0"/>
              <a:t>Носковой</a:t>
            </a:r>
            <a:r>
              <a:rPr lang="ru-RU" dirty="0" smtClean="0"/>
              <a:t>. - М.: Просвещение, 1993. 224 с.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Грошенков</a:t>
            </a:r>
            <a:r>
              <a:rPr lang="ru-RU" dirty="0" smtClean="0"/>
              <a:t> И.А. Изобразительная деятельность во вспомогательной школе. - М.: Просвещение, 1982. 168 с.</a:t>
            </a:r>
          </a:p>
          <a:p>
            <a:r>
              <a:rPr lang="ru-RU" dirty="0" smtClean="0"/>
              <a:t> Евтушенко И.В. Роль музыкальных занятий в коррекции поведения умственно отсталых детей //Психолого-педагогические проблемы обучения: Сб. </a:t>
            </a:r>
            <a:r>
              <a:rPr lang="ru-RU" dirty="0" err="1" smtClean="0"/>
              <a:t>науч</a:t>
            </a:r>
            <a:r>
              <a:rPr lang="ru-RU" dirty="0" smtClean="0"/>
              <a:t>. статей аспирантов. - М.: МГОПИ, 1994. С. 124-128 </a:t>
            </a:r>
          </a:p>
          <a:p>
            <a:r>
              <a:rPr lang="ru-RU" dirty="0" smtClean="0"/>
              <a:t>Катаева А.А., </a:t>
            </a:r>
            <a:r>
              <a:rPr lang="ru-RU" dirty="0" err="1" smtClean="0"/>
              <a:t>Стребелева</a:t>
            </a:r>
            <a:r>
              <a:rPr lang="ru-RU" dirty="0" smtClean="0"/>
              <a:t> Е.А. Дидактические игры и упражнения в обучении умственно отсталых дошкольников. - М.: </a:t>
            </a:r>
            <a:r>
              <a:rPr lang="ru-RU" dirty="0" err="1" smtClean="0"/>
              <a:t>БукМастер</a:t>
            </a:r>
            <a:r>
              <a:rPr lang="ru-RU" dirty="0" smtClean="0"/>
              <a:t>, 1993. 191 с.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Миловская</a:t>
            </a:r>
            <a:r>
              <a:rPr lang="ru-RU" dirty="0" smtClean="0"/>
              <a:t> С.М. Некоторые особенности музыкального воспитания умственно отсталых школьников // Эстетическое воспитание во вспомогательной школе. - М.: Просвещение, 1972. С.60-76. 404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Научные исследования в области изучения формирования творческого восприятия и мышления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12776"/>
            <a:ext cx="7560840" cy="40324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Изучением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творческого воображения у детей занимались О.В. Боровик, С.К. Сиволапов, они исследовали особенности развития воображения у детей с общим недоразвитием речи и указывали на редкое проявление у этих детей фантазии и выдумки, на отсутствие живости воображения, яркости и оригинальности. Из-за быстрого наступления утомления дети с общим недоразвитием речи не могут завершить начатое дело, у них отличается сниженный интерес к процессу и результату деятельности, а часто он вообще отсутствует. </a:t>
            </a:r>
          </a:p>
        </p:txBody>
      </p:sp>
      <p:sp>
        <p:nvSpPr>
          <p:cNvPr id="31746" name="AutoShape 2" descr="ÐÐ°ÑÑÐ¸Ð½ÐºÐ¸ Ð¿Ð¾ Ð·Ð°Ð¿ÑÐ¾ÑÑ Ð.Ð. ÐÐ¾ÑÐ¾Ð²Ð¸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ÐÐ°ÑÑÐ¸Ð½ÐºÐ¸ Ð¿Ð¾ Ð·Ð°Ð¿ÑÐ¾ÑÑ Ð.Ð. ÐÐ¾ÑÐ¾Ð²Ð¸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88224" y="5229200"/>
            <a:ext cx="2017487" cy="1337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115616" y="5229200"/>
            <a:ext cx="5544616" cy="1424608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недостаточность развития творческого воображения сказывается бедность накопленных знаний и представлений.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Научные исследования в области изучения формирования творческого восприятия и мышления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21344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В исследованиях Л.С. </a:t>
            </a:r>
            <a:r>
              <a:rPr lang="ru-RU" dirty="0" err="1" smtClean="0"/>
              <a:t>Выготского</a:t>
            </a:r>
            <a:r>
              <a:rPr lang="ru-RU" dirty="0" smtClean="0"/>
              <a:t> указывается, что задержка речевого развития знаменует собой и задержку развития воображения.</a:t>
            </a:r>
          </a:p>
          <a:p>
            <a:r>
              <a:rPr lang="ru-RU" dirty="0" smtClean="0"/>
              <a:t>Исследованиями учёных Института физиологии детей и подростков (М. М. Кольцовой, Е. И. </a:t>
            </a:r>
            <a:r>
              <a:rPr lang="ru-RU" dirty="0" err="1" smtClean="0"/>
              <a:t>Исениной</a:t>
            </a:r>
            <a:r>
              <a:rPr lang="ru-RU" dirty="0" smtClean="0"/>
              <a:t>, Л. В. Антоновой-Фоминой) была подтверждена связь интеллектуального развития и пальцевой моторики. Работы В. М. Бехтерева также доказали влияние манипуляции рук на функции высшей нервной деятельности, развитие речи. Проблемой развития </a:t>
            </a:r>
            <a:r>
              <a:rPr lang="ru-RU" dirty="0" err="1" smtClean="0"/>
              <a:t>сенсомоторики</a:t>
            </a:r>
            <a:r>
              <a:rPr lang="ru-RU" dirty="0" smtClean="0"/>
              <a:t> у детей с умственной отсталостью занимался Э. </a:t>
            </a:r>
            <a:r>
              <a:rPr lang="ru-RU" dirty="0" err="1" smtClean="0"/>
              <a:t>Сеген</a:t>
            </a:r>
            <a:r>
              <a:rPr lang="ru-RU" dirty="0" smtClean="0"/>
              <a:t>, который разработал методику обучения на основе стимуляции органов чувств. М. </a:t>
            </a:r>
            <a:r>
              <a:rPr lang="ru-RU" dirty="0" err="1" smtClean="0"/>
              <a:t>Монтессори</a:t>
            </a:r>
            <a:r>
              <a:rPr lang="ru-RU" dirty="0" smtClean="0"/>
              <a:t> разработала систему обучения и развития детей с проблемами в развитии, основанную на развитии </a:t>
            </a:r>
            <a:r>
              <a:rPr lang="ru-RU" dirty="0" err="1" smtClean="0"/>
              <a:t>сенсорики</a:t>
            </a:r>
            <a:r>
              <a:rPr lang="ru-RU" dirty="0" smtClean="0"/>
              <a:t> и моторики ребенка. С. Я. Рубинштейн, Ж. И. </a:t>
            </a:r>
            <a:r>
              <a:rPr lang="ru-RU" dirty="0" err="1" smtClean="0"/>
              <a:t>Шиф</a:t>
            </a:r>
            <a:r>
              <a:rPr lang="ru-RU" dirty="0" smtClean="0"/>
              <a:t> отмечали, что дефектное развитие ощущений и восприятий у умственно отсталых детей оказывается ядерными симптомами умственной отсталости, которые затрудняют формирование представлений о времени, тормозят развитие психических процессов, в частности мышления.</a:t>
            </a:r>
            <a:endParaRPr lang="ru-RU" dirty="0"/>
          </a:p>
        </p:txBody>
      </p:sp>
      <p:sp>
        <p:nvSpPr>
          <p:cNvPr id="9218" name="AutoShape 2" descr="ÐÐ°ÑÑÐ¸Ð½ÐºÐ¸ Ð¿Ð¾ Ð·Ð°Ð¿ÑÐ¾ÑÑ Ð.Ð¡. ÐÑÐ³Ð¾ÑÑÐºÐ¾Ð³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ÐÐ°ÑÑÐ¸Ð½ÐºÐ¸ Ð¿Ð¾ Ð·Ð°Ð¿ÑÐ¾ÑÑ Ð.Ð¡. ÐÑÐ³Ð¾ÑÑÐºÐ¾Ð³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16216" y="5243831"/>
            <a:ext cx="1944216" cy="154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5301208"/>
            <a:ext cx="106494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1960" y="5301209"/>
            <a:ext cx="1084290" cy="1440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59832" y="5328592"/>
            <a:ext cx="9777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83252" y="5301208"/>
            <a:ext cx="1111045" cy="143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Научные исследования в области изучения формирования творческого восприятия и мышления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447800"/>
            <a:ext cx="7674056" cy="3853408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К основным психолого-педагогическим особенностям умственно отсталых детей относятся: инертность нервных процессов, отсутствие интереса к окружающему, из-за чего потребность в общении часто не возникает − дети не умеют общаться со взрослыми и со сверстниками. Большинство умственно отсталых детей с ТМНР имеют недоразвитие моторики и зрительно- двигательной координации, слабость развития волевых процессов, характерна также эмоциональная незрелость, ограниченность диапазона переживаний (описаны в работах М. С. Певзнер, Е. А. </a:t>
            </a:r>
            <a:r>
              <a:rPr lang="ru-RU" dirty="0" err="1" smtClean="0"/>
              <a:t>Стребелевой</a:t>
            </a:r>
            <a:r>
              <a:rPr lang="ru-RU" dirty="0" smtClean="0"/>
              <a:t>, и др.). В связи с этими особенностями необходимо решать множество сложных задач по всестороннему развитию умственно отсталого ребенка. Многочисленные исследования объективно подтверждают позитивное влияние лечения искусством на детей с самыми разными проблемами в поведении и развитии.</a:t>
            </a:r>
          </a:p>
          <a:p>
            <a:r>
              <a:rPr lang="ru-RU" dirty="0" smtClean="0"/>
              <a:t>В последнее время в сфере специальной педагогики и психологии увеличивается количество исследований, посвященных воспитанию и обучению детей с ограниченными возможностями здоровья посредством искусства. </a:t>
            </a:r>
          </a:p>
          <a:p>
            <a:r>
              <a:rPr lang="ru-RU" dirty="0" smtClean="0"/>
              <a:t>О. С. Никольская, Р. К. Ульянова, С. А. Морозова в своих работах отмечали важность использования сказок, стихов, музыкальных произведений.</a:t>
            </a:r>
          </a:p>
          <a:p>
            <a:endParaRPr lang="ru-RU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4869160"/>
            <a:ext cx="1382741" cy="1780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5157192"/>
            <a:ext cx="1376652" cy="1541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16216" y="5157192"/>
            <a:ext cx="1576586" cy="1555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Создание обогащенной сенсорной среды для развития творческого воображения и мышления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5149552"/>
          </a:xfrm>
        </p:spPr>
        <p:txBody>
          <a:bodyPr>
            <a:noAutofit/>
          </a:bodyPr>
          <a:lstStyle/>
          <a:p>
            <a:pPr>
              <a:lnSpc>
                <a:spcPts val="1400"/>
              </a:lnSpc>
            </a:pPr>
            <a:r>
              <a:rPr lang="ru-RU" sz="1400" dirty="0" smtClean="0"/>
              <a:t>Для того что бы развивать творческое воображение у детей с ТМНР необходимо создать обогащенную среду. Создание такой среды, несущей особые коррекционные и развивающие возможности является </a:t>
            </a:r>
            <a:r>
              <a:rPr lang="ru-RU" sz="1400" dirty="0" err="1" smtClean="0"/>
              <a:t>арт-терапия</a:t>
            </a:r>
            <a:r>
              <a:rPr lang="ru-RU" sz="1400" dirty="0" smtClean="0"/>
              <a:t>. Как правило, дети любят рисовать, лепить, вырезать и наклеивать, конструировать. Тем самым они получают возможность передавать то, что их волнует, что им нравится, что вызывает у них </a:t>
            </a:r>
            <a:r>
              <a:rPr lang="ru-RU" sz="1400" dirty="0" err="1" smtClean="0"/>
              <a:t>интеpec</a:t>
            </a:r>
            <a:r>
              <a:rPr lang="ru-RU" sz="1400" dirty="0" smtClean="0"/>
              <a:t>. А это, в свою очередь, создает условия для всестороннего развития детей.</a:t>
            </a:r>
          </a:p>
          <a:p>
            <a:pPr>
              <a:lnSpc>
                <a:spcPts val="1400"/>
              </a:lnSpc>
            </a:pPr>
            <a:r>
              <a:rPr lang="ru-RU" sz="1400" dirty="0" smtClean="0"/>
              <a:t>Главная цель </a:t>
            </a:r>
            <a:r>
              <a:rPr lang="ru-RU" sz="1400" dirty="0" err="1" smtClean="0"/>
              <a:t>арт-терапии</a:t>
            </a:r>
            <a:r>
              <a:rPr lang="ru-RU" sz="1400" dirty="0" smtClean="0"/>
              <a:t> - гармонизация личности, поэтому значение метода особенно возрастает, когда речь заходит о детях с ограниченными возможностями здоровья. Через развитие возможностей самопознания и самовыражения средствами художественной деятельности можно изменить стереотипы поведения, повысить адаптационные способности, найти компенсаторные возможности такого ребенка. </a:t>
            </a:r>
          </a:p>
          <a:p>
            <a:pPr>
              <a:lnSpc>
                <a:spcPts val="1400"/>
              </a:lnSpc>
            </a:pPr>
            <a:r>
              <a:rPr lang="ru-RU" sz="1400" dirty="0" smtClean="0"/>
              <a:t>Для применения методов и видов </a:t>
            </a:r>
            <a:r>
              <a:rPr lang="ru-RU" sz="1400" dirty="0" err="1" smtClean="0"/>
              <a:t>арт-терапивтического</a:t>
            </a:r>
            <a:r>
              <a:rPr lang="ru-RU" sz="1400" dirty="0" smtClean="0"/>
              <a:t> воздействия, наиболее эффективным  является </a:t>
            </a:r>
            <a:r>
              <a:rPr lang="ru-RU" sz="1400" b="1" dirty="0" smtClean="0"/>
              <a:t>интегрированный урок</a:t>
            </a:r>
            <a:r>
              <a:rPr lang="ru-RU" sz="1400" dirty="0" smtClean="0"/>
              <a:t>.  Такие уроки  вызывают у детей интерес, способствуют снятию  напряжения, перегрузки и утомляемости за счёт переключения их на разнообразные виды деятельности.</a:t>
            </a:r>
          </a:p>
          <a:p>
            <a:pPr>
              <a:lnSpc>
                <a:spcPts val="1400"/>
              </a:lnSpc>
            </a:pPr>
            <a:r>
              <a:rPr lang="ru-RU" sz="1400" dirty="0" smtClean="0"/>
              <a:t>Успешность так называемого «лечения искусством» на занятиях с детьми с ограниченными возможностями здоровья заключается в том, что данный терапевтический метод в разных своих формах подходит для работы с детьми, имеющими абсолютно любые нарушения развития или поведения .</a:t>
            </a:r>
            <a:r>
              <a:rPr lang="ru-RU" sz="1400" dirty="0" err="1" smtClean="0"/>
              <a:t>Арт-терапия</a:t>
            </a:r>
            <a:r>
              <a:rPr lang="ru-RU" sz="1400" dirty="0" smtClean="0"/>
              <a:t> может быть групповой или индивидуальной, активной или пассивной и, по сути, она является целым комплексом, совокупностью различных </a:t>
            </a:r>
            <a:r>
              <a:rPr lang="ru-RU" sz="1400" dirty="0" err="1" smtClean="0"/>
              <a:t>психокоррекционных</a:t>
            </a:r>
            <a:r>
              <a:rPr lang="ru-RU" sz="1400" dirty="0" smtClean="0"/>
              <a:t> методик, в основе которых – различные виды искусства</a:t>
            </a:r>
          </a:p>
          <a:p>
            <a:pPr>
              <a:lnSpc>
                <a:spcPts val="1400"/>
              </a:lnSpc>
            </a:pPr>
            <a:r>
              <a:rPr lang="ru-RU" sz="1400" dirty="0" smtClean="0"/>
              <a:t>Каждый вид </a:t>
            </a:r>
            <a:r>
              <a:rPr lang="ru-RU" sz="1400" dirty="0" err="1" smtClean="0"/>
              <a:t>арт-терапии</a:t>
            </a:r>
            <a:r>
              <a:rPr lang="ru-RU" sz="1400" dirty="0" smtClean="0"/>
              <a:t> оказывает сильное воздействие на определенные органы чувств ребенка, и при правильном сочетании разных методов </a:t>
            </a:r>
            <a:r>
              <a:rPr lang="ru-RU" sz="1400" dirty="0" err="1" smtClean="0"/>
              <a:t>арт-терапии</a:t>
            </a:r>
            <a:r>
              <a:rPr lang="ru-RU" sz="1400" dirty="0" smtClean="0"/>
              <a:t> активизируются и начинают развиваться наиболее слабые, несформированные каналы восприятия информации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498080" cy="1287016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Задачи интегрированного урока с применением </a:t>
            </a:r>
            <a:r>
              <a:rPr lang="ru-RU" sz="3200" dirty="0" err="1" smtClean="0"/>
              <a:t>арт-терапии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988840"/>
            <a:ext cx="7746064" cy="453650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Формирование мотивации учения, ориентированной на удовлетворение познавательных интересов, радость творчества;</a:t>
            </a:r>
          </a:p>
          <a:p>
            <a:r>
              <a:rPr lang="ru-RU" dirty="0" smtClean="0"/>
              <a:t>Увеличение объема внимания и памяти;</a:t>
            </a:r>
          </a:p>
          <a:p>
            <a:r>
              <a:rPr lang="ru-RU" dirty="0" smtClean="0"/>
              <a:t>Формирование приемов умственных действия (анализ, синтез, сравнение, обобщение, классификация, аналогия).</a:t>
            </a:r>
          </a:p>
          <a:p>
            <a:r>
              <a:rPr lang="ru-RU" dirty="0" smtClean="0"/>
              <a:t>Развитие вариативного мышления, фантазии, творческих способностей.</a:t>
            </a:r>
          </a:p>
          <a:p>
            <a:r>
              <a:rPr lang="ru-RU" dirty="0" smtClean="0"/>
              <a:t>Развитие речи, строить простейшие умозаключения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260648"/>
            <a:ext cx="3557993" cy="6325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260648"/>
            <a:ext cx="3524521" cy="6265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UPERUSER\Desktop\фото для презентации\images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15422" y="79648"/>
            <a:ext cx="2305050" cy="1981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504056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Музыкотерапия</a:t>
            </a:r>
            <a:r>
              <a:rPr lang="ru-RU" sz="2400" b="1" dirty="0" smtClean="0"/>
              <a:t>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988840"/>
            <a:ext cx="7920880" cy="468052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Коррекция эмоциональных отклонений, страхов, двигательных и речевых расстройств, отклонений в поведении, при коммуникативных затруднениях, Наиболее приемлема:  классическая, народная музыка.</a:t>
            </a:r>
          </a:p>
          <a:p>
            <a:r>
              <a:rPr lang="ru-RU" sz="1800" b="1" dirty="0" smtClean="0"/>
              <a:t>Регуляция </a:t>
            </a:r>
            <a:r>
              <a:rPr lang="ru-RU" sz="1800" b="1" dirty="0" err="1" smtClean="0"/>
              <a:t>психоэмоционального</a:t>
            </a:r>
            <a:r>
              <a:rPr lang="ru-RU" sz="1800" b="1" dirty="0" smtClean="0"/>
              <a:t> состояния детей: </a:t>
            </a:r>
          </a:p>
          <a:p>
            <a:pPr indent="432000">
              <a:lnSpc>
                <a:spcPct val="60000"/>
              </a:lnSpc>
              <a:buFont typeface="Wingdings" pitchFamily="2" charset="2"/>
              <a:buChar char="ü"/>
            </a:pPr>
            <a:r>
              <a:rPr lang="ru-RU" sz="1800" b="1" dirty="0" smtClean="0"/>
              <a:t>уменьшает чувство тревоги и неуверенности; </a:t>
            </a:r>
          </a:p>
          <a:p>
            <a:pPr indent="432000">
              <a:lnSpc>
                <a:spcPct val="60000"/>
              </a:lnSpc>
              <a:buFont typeface="Wingdings" pitchFamily="2" charset="2"/>
              <a:buChar char="ü"/>
            </a:pPr>
            <a:r>
              <a:rPr lang="ru-RU" sz="1800" b="1" dirty="0" smtClean="0"/>
              <a:t>уменьшает раздражительность, разочарование; </a:t>
            </a:r>
          </a:p>
          <a:p>
            <a:pPr indent="432000">
              <a:lnSpc>
                <a:spcPct val="60000"/>
              </a:lnSpc>
              <a:buFont typeface="Wingdings" pitchFamily="2" charset="2"/>
              <a:buChar char="ü"/>
            </a:pPr>
            <a:r>
              <a:rPr lang="ru-RU" sz="1800" b="1" dirty="0" smtClean="0"/>
              <a:t>снимает напряженность в отношениях с другими людьми ; </a:t>
            </a:r>
          </a:p>
          <a:p>
            <a:pPr indent="432000">
              <a:lnSpc>
                <a:spcPct val="60000"/>
              </a:lnSpc>
              <a:buFont typeface="Wingdings" pitchFamily="2" charset="2"/>
              <a:buChar char="ü"/>
            </a:pPr>
            <a:r>
              <a:rPr lang="ru-RU" sz="1800" b="1" dirty="0" smtClean="0"/>
              <a:t>улучшает самочувствие, активность, настроение ; </a:t>
            </a:r>
          </a:p>
          <a:p>
            <a:pPr indent="432000">
              <a:lnSpc>
                <a:spcPct val="60000"/>
              </a:lnSpc>
              <a:buFont typeface="Wingdings" pitchFamily="2" charset="2"/>
              <a:buChar char="ü"/>
            </a:pPr>
            <a:r>
              <a:rPr lang="ru-RU" sz="1800" b="1" dirty="0" smtClean="0"/>
              <a:t>уменьшает злобность, агрессию</a:t>
            </a:r>
          </a:p>
          <a:p>
            <a:r>
              <a:rPr lang="ru-RU" sz="1800" b="1" dirty="0" smtClean="0"/>
              <a:t>В процессе активизируется мышление, формируется целенаправленная деятельность, устойчивость внимания. </a:t>
            </a:r>
          </a:p>
          <a:p>
            <a:r>
              <a:rPr lang="ru-RU" sz="1800" b="1" dirty="0" smtClean="0"/>
              <a:t>Различные по эмоционально-образному содержанию музыкальные произведения по- разному воздействуют на организм человека, вызывая различные эмоции и, соответственно, разные биохимические процессы. Так, мажорная музыка обычно вызывает светлое и радостное настроение, а минорная, как правило, связана с грустью, печалью.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192</TotalTime>
  <Words>1820</Words>
  <Application>Microsoft Office PowerPoint</Application>
  <PresentationFormat>Экран (4:3)</PresentationFormat>
  <Paragraphs>93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РАЗВИТИЕ МЕХАНИЗМОВ ТВОРЧЕСКОГО ВОСПРИЯТИЯ И МЫШЛЕНИЯ  ДЕТЕЙ С ТЯЖЁЛЫМИ МНОЖЕСТВЕННЫМИ НАРУШЕНИЯМИ РАЗВИТИЯ</vt:lpstr>
      <vt:lpstr>Восприятие окружающего мира через чувственный опыт</vt:lpstr>
      <vt:lpstr>Научные исследования в области изучения формирования творческого восприятия и мышления</vt:lpstr>
      <vt:lpstr>Научные исследования в области изучения формирования творческого восприятия и мышления</vt:lpstr>
      <vt:lpstr>Научные исследования в области изучения формирования творческого восприятия и мышления</vt:lpstr>
      <vt:lpstr>Создание обогащенной сенсорной среды для развития творческого воображения и мышления</vt:lpstr>
      <vt:lpstr>Задачи интегрированного урока с применением арт-терапии</vt:lpstr>
      <vt:lpstr>Слайд 8</vt:lpstr>
      <vt:lpstr>Музыкотерапия </vt:lpstr>
      <vt:lpstr>Коррекционные задачи</vt:lpstr>
      <vt:lpstr>Формы музыкотерапии</vt:lpstr>
      <vt:lpstr>Изотерапия</vt:lpstr>
      <vt:lpstr>Слайд 13</vt:lpstr>
      <vt:lpstr>Изотерапия</vt:lpstr>
      <vt:lpstr>Слайд 15</vt:lpstr>
      <vt:lpstr>Изотерапия</vt:lpstr>
      <vt:lpstr>Слайд 17</vt:lpstr>
      <vt:lpstr>Имаготерапия</vt:lpstr>
      <vt:lpstr>Библиотерапия</vt:lpstr>
      <vt:lpstr>Результаты применения методик арт-терапии </vt:lpstr>
      <vt:lpstr>Результаты применения методик арт-терапии </vt:lpstr>
      <vt:lpstr>Спасибо за внимание!</vt:lpstr>
      <vt:lpstr>БИБЛИОГРАФИЧЕСКИЙ СПИСОК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МЕХАНИЗМОВ ТВОРЧЕСКОГО ВОСПРИЯТИЯ И МЫШЛЕНИЯ  ДЕТЕЙ С ТЯЖЁЛЫМИ МНОЖЕСТВЕННЫМИ НАРУШЕНИЯМИ РАЗВИТИЯ</dc:title>
  <dc:creator>SUPERUSER</dc:creator>
  <cp:lastModifiedBy>SUPERUSER</cp:lastModifiedBy>
  <cp:revision>22</cp:revision>
  <dcterms:created xsi:type="dcterms:W3CDTF">2018-03-25T04:02:45Z</dcterms:created>
  <dcterms:modified xsi:type="dcterms:W3CDTF">2018-08-13T03:25:41Z</dcterms:modified>
</cp:coreProperties>
</file>