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2" r:id="rId2"/>
    <p:sldId id="261" r:id="rId3"/>
    <p:sldId id="259" r:id="rId4"/>
    <p:sldId id="260" r:id="rId5"/>
    <p:sldId id="282" r:id="rId6"/>
    <p:sldId id="280" r:id="rId7"/>
    <p:sldId id="273" r:id="rId8"/>
    <p:sldId id="275" r:id="rId9"/>
    <p:sldId id="281" r:id="rId10"/>
    <p:sldId id="271" r:id="rId11"/>
    <p:sldId id="279" r:id="rId12"/>
    <p:sldId id="262" r:id="rId13"/>
    <p:sldId id="276" r:id="rId14"/>
    <p:sldId id="277" r:id="rId15"/>
    <p:sldId id="283" r:id="rId16"/>
    <p:sldId id="288" r:id="rId17"/>
    <p:sldId id="284" r:id="rId18"/>
    <p:sldId id="285" r:id="rId19"/>
    <p:sldId id="286" r:id="rId20"/>
    <p:sldId id="290" r:id="rId21"/>
    <p:sldId id="287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6" autoAdjust="0"/>
    <p:restoredTop sz="94660"/>
  </p:normalViewPr>
  <p:slideViewPr>
    <p:cSldViewPr>
      <p:cViewPr varScale="1">
        <p:scale>
          <a:sx n="68" d="100"/>
          <a:sy n="6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208912" cy="3645024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МБДОУ детский сад №10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Создание необходимых условий для организации и развития инклюзивного образования в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5373216"/>
            <a:ext cx="4536504" cy="11012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учитель-дефектолог: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       Гриб М.В.</a:t>
            </a:r>
          </a:p>
        </p:txBody>
      </p:sp>
      <p:pic>
        <p:nvPicPr>
          <p:cNvPr id="18434" name="Picture 2" descr="https://im0-tub-ru.yandex.net/i?id=2cafb86d7a8c2abddb4a9c07ca8335b4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3779658"/>
            <a:ext cx="4104456" cy="307834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6950" y="908050"/>
            <a:ext cx="8147050" cy="24495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48680"/>
            <a:ext cx="7704856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Подготовлены кадры: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введена ставка учителя – дефектолога со специализацией «Олигофренопедагогика»;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b="1" i="1" dirty="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-  все специалисты (педагог-психолог, учитель-дефектолог, учитель-логопед, музыкальный руководитель, старший воспитатель, инструктор по физической культуре, воспитатели), которые будут работать с детьми с ОВЗ, прошли курсы повышения квалификации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«Инклюзивное и интегрированное образование детей с ОВЗ в условиях реализации ФГОС»;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Два специалиста  прошли стажировку в Санкт –Петербургской академии </a:t>
            </a:r>
            <a:r>
              <a:rPr lang="ru-RU" b="1" i="1" dirty="0" err="1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постдипломного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педагогического образования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«Совершенствование содержания и технологий организации образовательной деятельности для детей с ОВЗ».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2390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Наличие необходимых специалистов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848872" cy="48463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429000"/>
            <a:ext cx="216024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ребёнок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555776" y="2996952"/>
            <a:ext cx="648072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436096" y="2852936"/>
            <a:ext cx="648072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483768" y="4797152"/>
            <a:ext cx="72008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652120" y="4797152"/>
            <a:ext cx="648072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355976" y="3068960"/>
            <a:ext cx="0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3968" y="4797152"/>
            <a:ext cx="0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323528" y="2492896"/>
            <a:ext cx="216024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Воспитатель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275856" y="2204864"/>
            <a:ext cx="216024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Учитель-дефектолог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5868144" y="2132856"/>
            <a:ext cx="230425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Музыкальный работник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539552" y="5085184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Учитель-логопед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275856" y="5157192"/>
            <a:ext cx="216024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Педагог-психолог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5580112" y="5157192"/>
            <a:ext cx="26642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Физкультурный работник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20688"/>
            <a:ext cx="754433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1\Downloads\photo_1501644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332656"/>
            <a:ext cx="3816424" cy="2495354"/>
          </a:xfrm>
          <a:prstGeom prst="roundRect">
            <a:avLst/>
          </a:prstGeom>
          <a:noFill/>
        </p:spPr>
      </p:pic>
      <p:pic>
        <p:nvPicPr>
          <p:cNvPr id="10" name="Picture 3" descr="C:\Users\1\Downloads\photo_15032599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573016"/>
            <a:ext cx="3672408" cy="2430270"/>
          </a:xfrm>
          <a:prstGeom prst="round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83568" y="620688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Georgia" pitchFamily="18" charset="0"/>
              </a:rPr>
              <a:t>В сенсорной зоне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коррекционного центра расположено следующее оборудование: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3284983"/>
            <a:ext cx="3312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«БИЗИБОРД» - развивающая доска.</a:t>
            </a:r>
            <a:endParaRPr lang="ru-RU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Для развитие мелкой моторики и познание мира через тактильные ощущения стимулирующие формирование когнитивных процессов у детей с ОВЗ.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1\Desktop\педсовет\IMG_20170728_1354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404664"/>
            <a:ext cx="3889540" cy="2917155"/>
          </a:xfrm>
          <a:prstGeom prst="roundRect">
            <a:avLst/>
          </a:prstGeom>
          <a:noFill/>
        </p:spPr>
      </p:pic>
      <p:pic>
        <p:nvPicPr>
          <p:cNvPr id="10" name="Picture 4" descr="C:\Users\1\Desktop\педсовет\IMG_20170728_133617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524844" y="3307804"/>
            <a:ext cx="1703829" cy="3962445"/>
          </a:xfrm>
          <a:prstGeom prst="round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476673"/>
            <a:ext cx="331236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«ГУСЕНИЦА» </a:t>
            </a:r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- развивающий сенсорный тренажер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Для развития зрительного восприятия, тактильного ощущения детей, речи, внимания, координации движений и мелкой моторики пальцев рук, способствует выработке усидчивости при  работе с данным ковриком.</a:t>
            </a:r>
            <a:endParaRPr lang="ru-RU" sz="2000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3501008"/>
            <a:ext cx="26642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«ТРОПА ЗДОРОВЬЯ» - сенсорная дорожка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Для развития вестибулярного аппарата, координации движений, речи, умения передавать ощущения, эмоции в речи.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Desktop\педсовет\IMG_20170728_1355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3552395" cy="2664296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3968" y="476673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«СВЕТОВОЙ СТОЛ ДЛЯ ПЕСОЧНОЙ АНИМАЦИИ» - </a:t>
            </a:r>
            <a:r>
              <a:rPr lang="ru-RU" sz="1200" b="1" i="1" dirty="0" smtClean="0">
                <a:solidFill>
                  <a:srgbClr val="FF0000"/>
                </a:solidFill>
                <a:latin typeface="Georgia" pitchFamily="18" charset="0"/>
              </a:rPr>
              <a:t>песочная терапия.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Цель: Восстановление, компенсирование и коррекция зрительных и психических функций, снятие стресса, снижение уровня нервно-психического напряжения.</a:t>
            </a:r>
          </a:p>
        </p:txBody>
      </p:sp>
      <p:pic>
        <p:nvPicPr>
          <p:cNvPr id="8" name="Picture 11" descr="C:\Users\1\Desktop\педсовет\IMG_20170728_1357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789040"/>
            <a:ext cx="3648405" cy="2736304"/>
          </a:xfrm>
          <a:prstGeom prst="round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2924944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«СТОЛ ДЛЯ ДЕТЕЙ С РДА» - специальное оборудование для занятий.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Дети с аутизмом  лучше всего обучаются там, где они могут расслабиться и почувствовать себя в безопасности. Место для занятий с такими детьми должно быть организовано так, чтобы ничто не отвлекало ребенка, чтобы его зрительное поле было максимально организовано.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td1.mycdn.me/image?id=812411760723&amp;t=20&amp;plc=WEB&amp;tkn=*wESlc5EY-8BkLvJh-wtEwMFglp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88640"/>
            <a:ext cx="3024336" cy="33219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63888" y="0"/>
            <a:ext cx="475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Арт-терапевтический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комплекс с прозрачным мольбертом.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"Прозрачный мольберт» – прекрасный дидактический материал, для  рисования и развития пространственного мышления, логики. Это живопись на стекле, которая является хорошим способом творческого самовыражения детей и способствует развитию у них коммуникативных навыков. Рисуя на стекле, даже застенчивый ребенок получает возможность установить непосредственный контакт. 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1028" name="Picture 4" descr="http://www.alma.ru/upload/iblock/c30/stol_mozai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31024" y="3645024"/>
            <a:ext cx="3212976" cy="32129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3717032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Дидактический стол –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мозайка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221088"/>
            <a:ext cx="6606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в мозаику тренирует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мелкую моторику рук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развивает воображение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художественный вкус и образное мышление. В процессе создания рисунка из мозаики ребенок воспитывает целенаправленность деятельности, внимательность и наблюдательность. Ребенок учится согласованности движений, тренирует усидчивость,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абстрактное и пространственное мышление. Мозаика приучает работать по определенным правилам, образцу, а также знакомит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 основными формами и цветами.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11560" y="476673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3501008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4" name="Picture 3" descr="C:\Users\1\Desktop\педсовет\IMG_20170728_133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60648"/>
            <a:ext cx="3300874" cy="2475656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43924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600" b="1" i="1" dirty="0" smtClean="0">
                <a:solidFill>
                  <a:srgbClr val="FF0000"/>
                </a:solidFill>
                <a:latin typeface="Georgia" pitchFamily="18" charset="0"/>
              </a:rPr>
              <a:t>В зоне релаксации расположены:</a:t>
            </a:r>
            <a:endParaRPr lang="ru-RU" sz="16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Georgia" pitchFamily="18" charset="0"/>
              </a:rPr>
              <a:t> </a:t>
            </a:r>
          </a:p>
          <a:p>
            <a:pPr algn="ctr"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Georgia" pitchFamily="18" charset="0"/>
              </a:rPr>
              <a:t>«ВОЗДУНО-ПУЗЫРЬКОВАЯ КОЛОННА»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Учеными доказано, что существует две вещи, которые не надоедают человеку: наблюдать за огнем и движением воды – это успокаивает нервную систему, снимает стресс, усталость и напряжение. </a:t>
            </a:r>
            <a:endParaRPr lang="ru-RU" sz="1600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4" descr="C:\Users\1\Desktop\педсовет\IMG_20170728_1335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212976"/>
            <a:ext cx="4176464" cy="3132348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60032" y="3573016"/>
            <a:ext cx="32403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«СУХОЙ БАССЕЙН»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Разноцветными шариками обеспечивают необычные зрительные и тактильные ощущения. </a:t>
            </a:r>
            <a:endParaRPr lang="ru-RU" sz="20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педсовет\IMG_20170728_1356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2862318" cy="3816424"/>
          </a:xfrm>
          <a:prstGeom prst="round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79912" y="404664"/>
            <a:ext cx="403244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«СУХОЙ ДУШ» </a:t>
            </a:r>
            <a:r>
              <a:rPr lang="ru-RU" sz="1400" b="1" dirty="0" smtClean="0">
                <a:solidFill>
                  <a:srgbClr val="FF0000"/>
                </a:solidFill>
                <a:latin typeface="Georgia" pitchFamily="18" charset="0"/>
              </a:rPr>
              <a:t>–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разноцветные «струи» стимулируют и развивают тактильные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ощущения, зрительную память, активизируют творческую и познавательную деятельность, помогают восприятию пространства и своего тела в этом пространстве, развивают воображение и </a:t>
            </a:r>
            <a:r>
              <a:rPr lang="ru-RU" dirty="0" err="1" smtClean="0">
                <a:solidFill>
                  <a:srgbClr val="FF0000"/>
                </a:solidFill>
                <a:latin typeface="Georgia" pitchFamily="18" charset="0"/>
              </a:rPr>
              <a:t>цветовосприятие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4" name="Picture 2" descr="C:\Users\1\Desktop\Sensornaya_3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789040"/>
            <a:ext cx="3159523" cy="2880742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293095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НАСТЕННОЕ ИНТЕРАКТИВНОЕ ПАНО «БЕСКОНЕНОСТЬ»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Имитация туннеля, уходящего в бесконечность на разноцветных светодиодах. Используется для зрительной стимуляции и релаксации.</a:t>
            </a:r>
            <a:endParaRPr lang="ru-RU" sz="28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«ЗВУКОАКТИВИРОВАННЫЙ ПРОЕКТОР СВЕТОФФЕКТОВ «Русская пирамида»  Основное назначение прибора – стимуляция двигательной и познавательной активности. </a:t>
            </a:r>
            <a:endParaRPr lang="ru-RU" sz="24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3" name="Picture 2" descr="C:\Users\1\Desktop\i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2825552"/>
            <a:ext cx="4032448" cy="4032448"/>
          </a:xfrm>
          <a:prstGeom prst="round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0-tub-ru.yandex.net/i?id=ef62225ddb13ea96c8abdc8a3315872a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7812360" cy="520824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ИНКЛЮЗИЯ</a:t>
            </a:r>
            <a:endParaRPr lang="ru-RU" sz="7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956376" cy="1052736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ИнТЕРАКТИВНЫЙ</a:t>
            </a:r>
            <a:r>
              <a:rPr lang="ru-RU" sz="4400" dirty="0" smtClean="0"/>
              <a:t> СТОЛ</a:t>
            </a:r>
            <a:endParaRPr lang="ru-RU" sz="4400" dirty="0"/>
          </a:p>
        </p:txBody>
      </p:sp>
      <p:pic>
        <p:nvPicPr>
          <p:cNvPr id="38914" name="Picture 2" descr="http://interactive-project.ru/content/images/interaktvinyj_oranzhevyj_55_stol_povorotnyj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628800"/>
            <a:ext cx="5724128" cy="45076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484784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Интерактивный стол позволяет эффективно вовлекать детей в процесс обучения. Стол несет в себе образовательные функции и вместе с тем поддерживает игру, как ведущий вид деятельности дошкольников, является ярким и наглядным, что делает его использование  значимым для развития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C:\Users\1\Desktop\Ф центр\IMG_20171009_1026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4221088"/>
            <a:ext cx="3600400" cy="2160240"/>
          </a:xfrm>
          <a:prstGeom prst="rect">
            <a:avLst/>
          </a:prstGeom>
          <a:noFill/>
        </p:spPr>
      </p:pic>
      <p:pic>
        <p:nvPicPr>
          <p:cNvPr id="32773" name="Picture 5" descr="C:\Users\1\Desktop\Ф центр\IMG_20170926_1006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284984"/>
            <a:ext cx="2409732" cy="3212976"/>
          </a:xfrm>
          <a:prstGeom prst="rect">
            <a:avLst/>
          </a:prstGeom>
          <a:noFill/>
        </p:spPr>
      </p:pic>
      <p:pic>
        <p:nvPicPr>
          <p:cNvPr id="32770" name="Picture 2" descr="C:\Users\1\Desktop\Ф центр\IMG_20170921_0909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260648"/>
            <a:ext cx="2322258" cy="3096344"/>
          </a:xfrm>
          <a:prstGeom prst="rect">
            <a:avLst/>
          </a:prstGeom>
          <a:noFill/>
        </p:spPr>
      </p:pic>
      <p:pic>
        <p:nvPicPr>
          <p:cNvPr id="32771" name="Picture 3" descr="C:\Users\1\Desktop\Ф центр\IMG_20170921_0954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188640"/>
            <a:ext cx="3611893" cy="2708920"/>
          </a:xfrm>
          <a:prstGeom prst="rect">
            <a:avLst/>
          </a:prstGeom>
          <a:noFill/>
        </p:spPr>
      </p:pic>
      <p:pic>
        <p:nvPicPr>
          <p:cNvPr id="32772" name="Picture 4" descr="C:\Users\1\Desktop\Ф центр\IMG_20170921_10225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789040"/>
            <a:ext cx="2843808" cy="2132856"/>
          </a:xfrm>
          <a:prstGeom prst="rect">
            <a:avLst/>
          </a:prstGeom>
          <a:noFill/>
        </p:spPr>
      </p:pic>
      <p:pic>
        <p:nvPicPr>
          <p:cNvPr id="32775" name="Picture 7" descr="C:\Users\1\Desktop\фото с мобильника\IMG_20170928_0930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7" y="1412776"/>
            <a:ext cx="3155843" cy="23668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6/537550/slide_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48680"/>
            <a:ext cx="7895862" cy="59218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776864" cy="63093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для создания  инклюзивной практики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Образовательном Учреждении: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rgbClr val="FFC000"/>
                </a:solidFill>
              </a:rPr>
              <a:t>- наличие детей с ограниченными возможностями здоровья (ОВЗ) посещающих ДОУ;</a:t>
            </a:r>
            <a:br>
              <a:rPr lang="ru-RU" sz="2000" b="0" dirty="0" smtClean="0">
                <a:solidFill>
                  <a:srgbClr val="FFC000"/>
                </a:solidFill>
              </a:rPr>
            </a:br>
            <a:r>
              <a:rPr lang="ru-RU" sz="2000" b="0" dirty="0" smtClean="0">
                <a:solidFill>
                  <a:srgbClr val="FFC000"/>
                </a:solidFill>
              </a:rPr>
              <a:t/>
            </a:r>
            <a:br>
              <a:rPr lang="ru-RU" sz="2000" b="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 наличие мотивации руководителя ДОУ;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/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 психологическую готовность коллектива ДОУ к инклюзии;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/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 наличие необходимых специалистов для сопровождения детей с ОВЗ;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/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 наличие специальных условий для обучения и воспитания детей с ограниченными возможностями здоровья;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/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 возможность повышения квалификации педагогов.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532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i="1" dirty="0" smtClean="0"/>
              <a:t>Цель: </a:t>
            </a:r>
            <a:r>
              <a:rPr lang="ru-RU" sz="3100" dirty="0" smtClean="0"/>
              <a:t>обеспечение условий для совместного воспитания и образования детей с разными образовательными потребностями.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www.wmeste.by/wp-content/uploads/2016/01/%D0%98%D0%BD%D0%BA%D0%BB%D1%8E%D0%B7%D0%B8%D1%8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420888"/>
            <a:ext cx="6264696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064896" cy="662473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Задачи детского сада при организации инклюзивного образования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толерантного сообщества детей, родителей, персонала и социального окружения;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создание в ДОУ педагогической системы центрированной на потребностях ребёнка и его семьи;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междисциплинарной команды специалистов, организующих образовательный процесс;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разработать образовательную программу, учитывающую государственные требования и особенности инклюзивного процесса;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создать методическое обеспечение образовательного процесса;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создать вариативные формы для реализации инклюзивного образования;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повысить профессиональную квалификацию педагогов и специалистов;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создать предметно-развивающую среду.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9679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для коррекционной работы детей имеющих ограниченные возможности здоровья  в детском саду №10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Лазорик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фото с мобильника\IMG_20180129_0906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1484784"/>
            <a:ext cx="2232248" cy="1674186"/>
          </a:xfrm>
          <a:prstGeom prst="rect">
            <a:avLst/>
          </a:prstGeom>
          <a:noFill/>
        </p:spPr>
      </p:pic>
      <p:pic>
        <p:nvPicPr>
          <p:cNvPr id="1027" name="Picture 3" descr="C:\Users\1\Desktop\фото с мобильника\IMG_20180129_0907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4005064"/>
            <a:ext cx="1977684" cy="2636912"/>
          </a:xfrm>
          <a:prstGeom prst="rect">
            <a:avLst/>
          </a:prstGeom>
          <a:noFill/>
        </p:spPr>
      </p:pic>
      <p:pic>
        <p:nvPicPr>
          <p:cNvPr id="1028" name="Picture 4" descr="C:\Users\1\Desktop\фото с мобильника\IMG_20180129_0909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5085184"/>
            <a:ext cx="2075723" cy="1556792"/>
          </a:xfrm>
          <a:prstGeom prst="rect">
            <a:avLst/>
          </a:prstGeom>
          <a:noFill/>
        </p:spPr>
      </p:pic>
      <p:pic>
        <p:nvPicPr>
          <p:cNvPr id="1029" name="Picture 5" descr="C:\Users\1\Desktop\фото с мобильника\IMG_20180129_0909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916832"/>
            <a:ext cx="2651787" cy="1988840"/>
          </a:xfrm>
          <a:prstGeom prst="rect">
            <a:avLst/>
          </a:prstGeom>
          <a:noFill/>
        </p:spPr>
      </p:pic>
      <p:pic>
        <p:nvPicPr>
          <p:cNvPr id="1030" name="Picture 6" descr="C:\Users\1\Desktop\фото с мобильника\IMG_20180129_0912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2636912"/>
            <a:ext cx="1761660" cy="2348880"/>
          </a:xfrm>
          <a:prstGeom prst="rect">
            <a:avLst/>
          </a:prstGeom>
          <a:noFill/>
        </p:spPr>
      </p:pic>
      <p:pic>
        <p:nvPicPr>
          <p:cNvPr id="1031" name="Picture 7" descr="C:\Users\1\Desktop\фото с мобильника\IMG_20180129_09124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2204864"/>
            <a:ext cx="1923678" cy="2564904"/>
          </a:xfrm>
          <a:prstGeom prst="rect">
            <a:avLst/>
          </a:prstGeom>
          <a:noFill/>
        </p:spPr>
      </p:pic>
      <p:pic>
        <p:nvPicPr>
          <p:cNvPr id="1032" name="Picture 8" descr="C:\Users\1\Desktop\фото с мобильника\IMG_20180129_09133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67744" y="5085184"/>
            <a:ext cx="2112235" cy="1584176"/>
          </a:xfrm>
          <a:prstGeom prst="rect">
            <a:avLst/>
          </a:prstGeom>
          <a:noFill/>
        </p:spPr>
      </p:pic>
      <p:pic>
        <p:nvPicPr>
          <p:cNvPr id="1033" name="Picture 9" descr="C:\Users\1\Desktop\фото с мобильника\IMG_20180129_09312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4149080"/>
            <a:ext cx="1923678" cy="25649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Музыкальный зал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D:\ВСЕ ФОТО ДЕТСКОГО САДА\8марта16\DSC050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501008"/>
            <a:ext cx="4211960" cy="3158970"/>
          </a:xfrm>
          <a:prstGeom prst="rect">
            <a:avLst/>
          </a:prstGeom>
          <a:noFill/>
        </p:spPr>
      </p:pic>
      <p:pic>
        <p:nvPicPr>
          <p:cNvPr id="10244" name="Picture 4" descr="D:\ВСЕ ФОТО ДЕТСКОГО САДА\Осень 2015 в саду\DSCN09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9451" y="1889448"/>
            <a:ext cx="4260981" cy="31957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Физкультурный зал</a:t>
            </a:r>
            <a:endParaRPr lang="ru-RU" sz="3200" dirty="0"/>
          </a:p>
        </p:txBody>
      </p:sp>
      <p:pic>
        <p:nvPicPr>
          <p:cNvPr id="7" name="Picture 2" descr="C:\Users\1\Desktop\МО ФИЗ\20170920_1129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80728"/>
            <a:ext cx="2393758" cy="319167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4" descr="C:\Users\1\Desktop\МО ФИЗ\20170920_1132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836712"/>
            <a:ext cx="2355726" cy="31409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2" descr="C:\Users\1\Desktop\МО ФИЗ\20170920_1128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4265712"/>
            <a:ext cx="1944216" cy="25922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1" descr="C:\Users\1\Desktop\МО ФИЗ\20170922_1114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89040"/>
            <a:ext cx="2139702" cy="28529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0" name="Picture 2" descr="C:\Users\1\Desktop\фото с мобильника\IMG_20180129_0910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5776" y="1772816"/>
            <a:ext cx="2880320" cy="38404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88832" cy="5040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Предметно-пространственная среда групп</a:t>
            </a:r>
            <a:endParaRPr lang="ru-RU" sz="2400" dirty="0"/>
          </a:p>
        </p:txBody>
      </p:sp>
      <p:pic>
        <p:nvPicPr>
          <p:cNvPr id="3074" name="Picture 2" descr="C:\Users\1\Desktop\фото с мобильника\IMG_20180129_0911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554" y="3861048"/>
            <a:ext cx="2106234" cy="2808312"/>
          </a:xfrm>
          <a:prstGeom prst="rect">
            <a:avLst/>
          </a:prstGeom>
          <a:noFill/>
        </p:spPr>
      </p:pic>
      <p:pic>
        <p:nvPicPr>
          <p:cNvPr id="3075" name="Picture 3" descr="C:\Users\1\Desktop\фото с мобильника\IMG_20180129_0911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933056"/>
            <a:ext cx="2016224" cy="2688299"/>
          </a:xfrm>
          <a:prstGeom prst="rect">
            <a:avLst/>
          </a:prstGeom>
          <a:noFill/>
        </p:spPr>
      </p:pic>
      <p:pic>
        <p:nvPicPr>
          <p:cNvPr id="3076" name="Picture 4" descr="C:\Users\1\Desktop\фото с мобильника\IMG_20180129_0914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908720"/>
            <a:ext cx="2139702" cy="2852936"/>
          </a:xfrm>
          <a:prstGeom prst="rect">
            <a:avLst/>
          </a:prstGeom>
          <a:noFill/>
        </p:spPr>
      </p:pic>
      <p:pic>
        <p:nvPicPr>
          <p:cNvPr id="3077" name="Picture 5" descr="C:\Users\1\Desktop\фото с мобильника\IMG_20180129_0914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908720"/>
            <a:ext cx="2067694" cy="2756925"/>
          </a:xfrm>
          <a:prstGeom prst="rect">
            <a:avLst/>
          </a:prstGeom>
          <a:noFill/>
        </p:spPr>
      </p:pic>
      <p:pic>
        <p:nvPicPr>
          <p:cNvPr id="3078" name="Picture 6" descr="C:\Users\1\Desktop\фото с мобильника\IMG_20180129_0914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908720"/>
            <a:ext cx="2085696" cy="2780928"/>
          </a:xfrm>
          <a:prstGeom prst="rect">
            <a:avLst/>
          </a:prstGeom>
          <a:noFill/>
        </p:spPr>
      </p:pic>
      <p:pic>
        <p:nvPicPr>
          <p:cNvPr id="3079" name="Picture 7" descr="C:\Users\1\Desktop\фото с мобильника\IMG_20180129_09293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3861048"/>
            <a:ext cx="2088232" cy="27843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1186</TotalTime>
  <Words>519</Words>
  <Application>Microsoft Office PowerPoint</Application>
  <PresentationFormat>Экран (4:3)</PresentationFormat>
  <Paragraphs>52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МБДОУ детский сад №10   «Создание необходимых условий для организации и развития инклюзивного образования в доу»</vt:lpstr>
      <vt:lpstr>ИНКЛЮЗИЯ</vt:lpstr>
      <vt:lpstr>Условия для создания  инклюзивной практики  в Образовательном Учреждении:   - наличие детей с ограниченными возможностями здоровья (ОВЗ) посещающих ДОУ;  - наличие мотивации руководителя ДОУ;  - психологическую готовность коллектива ДОУ к инклюзии;  - наличие необходимых специалистов для сопровождения детей с ОВЗ;  - наличие специальных условий для обучения и воспитания детей с ограниченными возможностями здоровья;  - возможность повышения квалификации педагогов. </vt:lpstr>
      <vt:lpstr>Цель: обеспечение условий для совместного воспитания и образования детей с разными образовательными потребностями.  </vt:lpstr>
      <vt:lpstr>Задачи детского сада при организации инклюзивного образования  - формирование толерантного сообщества детей, родителей, персонала и социального окружения;   - создание в ДОУ педагогической системы центрированной на потребностях ребёнка и его семьи;   - формирование междисциплинарной команды специалистов, организующих образовательный процесс;  -  разработать образовательную программу, учитывающую государственные требования и особенности инклюзивного процесса;  - создать методическое обеспечение образовательного процесса;   - создать вариативные формы для реализации инклюзивного образования;   - повысить профессиональную квалификацию педагогов и специалистов;  - создать предметно-развивающую среду. </vt:lpstr>
      <vt:lpstr>Условия для коррекционной работы детей имеющих ограниченные возможности здоровья  в детском саду №10 «Лазорик»</vt:lpstr>
      <vt:lpstr>Музыкальный зал</vt:lpstr>
      <vt:lpstr>Физкультурный зал</vt:lpstr>
      <vt:lpstr>Предметно-пространственная среда групп</vt:lpstr>
      <vt:lpstr>     </vt:lpstr>
      <vt:lpstr>Наличие необходимых специалистов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ИнТЕРАКТИВНЫЙ СТОЛ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«Создание условий для коррекционной работы инклюзивного образования детей дошкольного возраста с ограниченными возможностями здоровья»</dc:title>
  <dc:creator>Пользователь</dc:creator>
  <cp:lastModifiedBy>1</cp:lastModifiedBy>
  <cp:revision>138</cp:revision>
  <dcterms:created xsi:type="dcterms:W3CDTF">2015-08-11T06:19:18Z</dcterms:created>
  <dcterms:modified xsi:type="dcterms:W3CDTF">2018-08-12T21:32:22Z</dcterms:modified>
</cp:coreProperties>
</file>