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315" r:id="rId4"/>
    <p:sldId id="317" r:id="rId5"/>
    <p:sldId id="318" r:id="rId6"/>
    <p:sldId id="259" r:id="rId7"/>
    <p:sldId id="319" r:id="rId8"/>
    <p:sldId id="309" r:id="rId9"/>
    <p:sldId id="275" r:id="rId10"/>
    <p:sldId id="278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60093"/>
    <a:srgbClr val="008000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F9227-B784-46CE-AE1D-F4889062C45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60336-4A37-49FB-A98F-0B2CA02E5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37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7D9A87-E313-4F04-A256-4959D53090F2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47281D-26AE-4432-91D9-4B57803E9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10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1412776"/>
            <a:ext cx="6150234" cy="28083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«Специфика организации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  предметно-развивающей среды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 в инклюзивной группе  детского сада»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71604" y="4797152"/>
            <a:ext cx="4500594" cy="670200"/>
          </a:xfrm>
        </p:spPr>
        <p:txBody>
          <a:bodyPr>
            <a:normAutofit/>
          </a:bodyPr>
          <a:lstStyle/>
          <a:p>
            <a:endParaRPr lang="ru-RU" sz="2000" b="1" i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108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0" y="-142900"/>
            <a:ext cx="9144000" cy="70009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00034" y="571480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D60093"/>
                </a:solidFill>
              </a:rPr>
              <a:t>Сектор общения и эмоционального развития</a:t>
            </a:r>
            <a:endParaRPr lang="ru-RU" sz="3200" b="1" dirty="0">
              <a:solidFill>
                <a:srgbClr val="D60093"/>
              </a:solidFill>
            </a:endParaRPr>
          </a:p>
        </p:txBody>
      </p:sp>
      <p:pic>
        <p:nvPicPr>
          <p:cNvPr id="5122" name="Picture 2" descr="D:\Фото\дети 2016\эксперементирование\юные исследователи\P12104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785926"/>
            <a:ext cx="3143172" cy="2357454"/>
          </a:xfrm>
          <a:prstGeom prst="rect">
            <a:avLst/>
          </a:prstGeom>
          <a:noFill/>
        </p:spPr>
      </p:pic>
      <p:pic>
        <p:nvPicPr>
          <p:cNvPr id="5123" name="Picture 3" descr="D:\Фото\дети 2016\9 мая 2016\P12002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9" y="1785926"/>
            <a:ext cx="3571900" cy="2357454"/>
          </a:xfrm>
          <a:prstGeom prst="rect">
            <a:avLst/>
          </a:prstGeom>
          <a:noFill/>
        </p:spPr>
      </p:pic>
      <p:pic>
        <p:nvPicPr>
          <p:cNvPr id="9" name="Рисунок 8" descr="http://www.s-sm.ru/userfiles/original-kindergarten-in-england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4357694"/>
            <a:ext cx="300039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IMG_146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02200" y="2612231"/>
            <a:ext cx="3530600" cy="2501900"/>
          </a:xfrm>
        </p:spPr>
      </p:pic>
      <p:pic>
        <p:nvPicPr>
          <p:cNvPr id="5" name="Содержимое 5" descr="IMG_1087.JPG"/>
          <p:cNvPicPr>
            <a:picLocks noChangeAspect="1"/>
          </p:cNvPicPr>
          <p:nvPr/>
        </p:nvPicPr>
        <p:blipFill>
          <a:blip r:embed="rId3" cstate="email"/>
          <a:srcRect b="-1415"/>
          <a:stretch>
            <a:fillRect/>
          </a:stretch>
        </p:blipFill>
        <p:spPr>
          <a:xfrm>
            <a:off x="0" y="0"/>
            <a:ext cx="9144000" cy="7023857"/>
          </a:xfrm>
          <a:prstGeom prst="rect">
            <a:avLst/>
          </a:prstGeom>
        </p:spPr>
      </p:pic>
      <p:pic>
        <p:nvPicPr>
          <p:cNvPr id="8" name="Содержимое 7" descr="IMG_146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286380" y="4071942"/>
            <a:ext cx="3530600" cy="250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592933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D60093"/>
                </a:solidFill>
              </a:rPr>
              <a:t>Предметно-развивающая среда содержит в себе огромный потенциал, который должен быть реализован в ближайшем будущем в инклюзивном образовании!</a:t>
            </a:r>
          </a:p>
          <a:p>
            <a:pPr algn="ctr">
              <a:buNone/>
            </a:pPr>
            <a:endParaRPr lang="ru-RU" sz="2400" b="1" dirty="0" smtClean="0">
              <a:solidFill>
                <a:srgbClr val="D60093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D60093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D60093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D60093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D60093"/>
                </a:solidFill>
              </a:rPr>
              <a:t>Благодарю  Вас за внимание!</a:t>
            </a:r>
            <a:endParaRPr lang="ru-RU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109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71462"/>
            <a:ext cx="9144000" cy="685800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500042"/>
            <a:ext cx="8186766" cy="5626121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120000"/>
              </a:lnSpc>
              <a:buNone/>
            </a:pPr>
            <a:r>
              <a:rPr lang="ru-RU" sz="2900" b="1" i="1" dirty="0" smtClean="0">
                <a:solidFill>
                  <a:srgbClr val="008000"/>
                </a:solidFill>
              </a:rPr>
              <a:t>Нет такой стороны воспитания, на которую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2900" b="1" i="1" dirty="0" smtClean="0">
                <a:solidFill>
                  <a:srgbClr val="008000"/>
                </a:solidFill>
              </a:rPr>
              <a:t>обстановка не оказывала бы влияния,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2900" b="1" i="1" dirty="0" smtClean="0">
                <a:solidFill>
                  <a:srgbClr val="008000"/>
                </a:solidFill>
              </a:rPr>
              <a:t> нет способности, которая  не находилась бы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2900" b="1" i="1" dirty="0" smtClean="0">
                <a:solidFill>
                  <a:srgbClr val="008000"/>
                </a:solidFill>
              </a:rPr>
              <a:t>в прямой зависимости от непосредственно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2900" b="1" i="1" dirty="0" smtClean="0">
                <a:solidFill>
                  <a:srgbClr val="008000"/>
                </a:solidFill>
              </a:rPr>
              <a:t>окружающего ребенка конкретного мира…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2900" b="1" i="1" dirty="0" smtClean="0">
                <a:solidFill>
                  <a:srgbClr val="008000"/>
                </a:solidFill>
              </a:rPr>
              <a:t>Е.И. Тихеева</a:t>
            </a:r>
          </a:p>
          <a:p>
            <a:pPr>
              <a:buNone/>
            </a:pPr>
            <a:r>
              <a:rPr lang="ru-RU" dirty="0" smtClean="0">
                <a:solidFill>
                  <a:srgbClr val="008000"/>
                </a:solidFill>
              </a:rPr>
              <a:t>       </a:t>
            </a:r>
            <a:r>
              <a:rPr lang="ru-RU" sz="3200" dirty="0" smtClean="0">
                <a:solidFill>
                  <a:srgbClr val="FF0000"/>
                </a:solidFill>
              </a:rPr>
              <a:t> Одно из важных условий воспитательно-образовательной работы в дошкольном учреждении – это правильная организация предметно-развивающей  среды.  При создании предметно-развивающей среды в инклюзивном пространстве необходимо учитывать требования концепции  и следующие принципы: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109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571604" y="1857364"/>
            <a:ext cx="7186602" cy="4714908"/>
          </a:xfrm>
        </p:spPr>
        <p:txBody>
          <a:bodyPr/>
          <a:lstStyle/>
          <a:p>
            <a:pPr>
              <a:buNone/>
            </a:pPr>
            <a:r>
              <a:rPr lang="ru-RU" dirty="0" err="1" smtClean="0">
                <a:solidFill>
                  <a:srgbClr val="D60093"/>
                </a:solidFill>
              </a:rPr>
              <a:t>Полифункциональнось</a:t>
            </a:r>
            <a:r>
              <a:rPr lang="ru-RU" dirty="0" smtClean="0">
                <a:solidFill>
                  <a:srgbClr val="D60093"/>
                </a:solidFill>
              </a:rPr>
              <a:t> среды.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Принцип комфортности и стабильности.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Принцип учёта особенностей развития каждого ребёнка.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Развитие коммуникативных возможностей.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Принцип рациональности и доступности.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8" name="Рисунок 7" descr="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73200">
            <a:off x="7572396" y="214290"/>
            <a:ext cx="1357290" cy="1643074"/>
          </a:xfrm>
          <a:prstGeom prst="rect">
            <a:avLst/>
          </a:prstGeom>
        </p:spPr>
      </p:pic>
      <p:pic>
        <p:nvPicPr>
          <p:cNvPr id="9" name="Рисунок 8" descr="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H="1">
            <a:off x="642910" y="214290"/>
            <a:ext cx="2147378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109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571604" y="1857364"/>
            <a:ext cx="7186602" cy="47149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Принципы инклюзивного образования: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1.Индивидуальный подход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2.Принцип поддержки самостоятельной активности  ребенка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3.Принцип активного включения в образовательный процесс всех его участников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4.Принцип вариативности в процессе воспитания и обучения</a:t>
            </a:r>
          </a:p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5.Принцип партнёрского взаимодействия с семьёй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8" name="Рисунок 7" descr="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73200">
            <a:off x="7572396" y="214290"/>
            <a:ext cx="1357290" cy="1643074"/>
          </a:xfrm>
          <a:prstGeom prst="rect">
            <a:avLst/>
          </a:prstGeom>
        </p:spPr>
      </p:pic>
      <p:pic>
        <p:nvPicPr>
          <p:cNvPr id="9" name="Рисунок 8" descr="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H="1">
            <a:off x="642910" y="214290"/>
            <a:ext cx="2147378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3ad5113e2f9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-214338"/>
            <a:ext cx="9144000" cy="7072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6929486" cy="1714512"/>
          </a:xfrm>
        </p:spPr>
        <p:txBody>
          <a:bodyPr>
            <a:noAutofit/>
          </a:bodyPr>
          <a:lstStyle/>
          <a:p>
            <a:pPr marL="594360" indent="-457200"/>
            <a:r>
              <a:rPr lang="ru-RU" sz="2800" dirty="0" smtClean="0">
                <a:solidFill>
                  <a:srgbClr val="D60093"/>
                </a:solidFill>
              </a:rPr>
              <a:t/>
            </a:r>
            <a:br>
              <a:rPr lang="ru-RU" sz="2800" dirty="0" smtClean="0">
                <a:solidFill>
                  <a:srgbClr val="D60093"/>
                </a:solidFill>
              </a:rPr>
            </a:br>
            <a:r>
              <a:rPr lang="ru-RU" sz="2800" dirty="0" smtClean="0">
                <a:solidFill>
                  <a:srgbClr val="D60093"/>
                </a:solidFill>
              </a:rPr>
              <a:t/>
            </a:r>
            <a:br>
              <a:rPr lang="ru-RU" sz="2800" dirty="0" smtClean="0">
                <a:solidFill>
                  <a:srgbClr val="D60093"/>
                </a:solidFill>
              </a:rPr>
            </a:br>
            <a:r>
              <a:rPr lang="ru-RU" sz="2800" dirty="0" smtClean="0">
                <a:solidFill>
                  <a:srgbClr val="D60093"/>
                </a:solidFill>
              </a:rPr>
              <a:t>Предметно-развивающая </a:t>
            </a:r>
            <a:r>
              <a:rPr lang="ru-RU" sz="2800" dirty="0" smtClean="0">
                <a:solidFill>
                  <a:srgbClr val="7030A0"/>
                </a:solidFill>
              </a:rPr>
              <a:t>.</a:t>
            </a:r>
            <a:r>
              <a:rPr lang="ru-RU" sz="2800" dirty="0" smtClean="0">
                <a:solidFill>
                  <a:srgbClr val="D60093"/>
                </a:solidFill>
              </a:rPr>
              <a:t> среда </a:t>
            </a:r>
            <a:r>
              <a:rPr lang="ru-RU" sz="2800" dirty="0" err="1" smtClean="0">
                <a:solidFill>
                  <a:srgbClr val="D60093"/>
                </a:solidFill>
              </a:rPr>
              <a:t>групп,способствующая</a:t>
            </a:r>
            <a:r>
              <a:rPr lang="ru-RU" sz="2800" dirty="0" smtClean="0">
                <a:solidFill>
                  <a:srgbClr val="D60093"/>
                </a:solidFill>
              </a:rPr>
              <a:t> социализации детей с ОВЗ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           </a:t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2285992"/>
            <a:ext cx="8115328" cy="4429156"/>
          </a:xfrm>
        </p:spPr>
        <p:txBody>
          <a:bodyPr>
            <a:normAutofit/>
          </a:bodyPr>
          <a:lstStyle/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Центр (сектор)</a:t>
            </a:r>
          </a:p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- сенсорного развития</a:t>
            </a:r>
          </a:p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- ознакомления с окружающим и социально-бытовой ориентировкой</a:t>
            </a:r>
          </a:p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- предметно-практической деятельности</a:t>
            </a:r>
          </a:p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- развития мобильности и ориентировки в пространстве</a:t>
            </a:r>
          </a:p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- общения и эмоционального развития </a:t>
            </a:r>
          </a:p>
          <a:p>
            <a:pPr marL="594360" indent="-457200">
              <a:buAutoNum type="arabicPeriod"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594360" indent="-457200">
              <a:buAutoNum type="arabicPeriod"/>
            </a:pP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IMG_1087.JPG"/>
          <p:cNvPicPr>
            <a:picLocks noChangeAspect="1"/>
          </p:cNvPicPr>
          <p:nvPr/>
        </p:nvPicPr>
        <p:blipFill>
          <a:blip r:embed="rId2" cstate="email"/>
          <a:srcRect b="-1415"/>
          <a:stretch>
            <a:fillRect/>
          </a:stretch>
        </p:blipFill>
        <p:spPr>
          <a:xfrm>
            <a:off x="0" y="0"/>
            <a:ext cx="9144000" cy="70238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60093"/>
                </a:solidFill>
              </a:rPr>
              <a:t>Физкультурный центр или сектор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14678" y="3071810"/>
            <a:ext cx="214314" cy="21431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D:\Фото\дети 2016\развивающая среда\физ уголок 2016\P12101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357298"/>
            <a:ext cx="3171796" cy="5003744"/>
          </a:xfrm>
          <a:prstGeom prst="rect">
            <a:avLst/>
          </a:prstGeom>
          <a:noFill/>
        </p:spPr>
      </p:pic>
      <p:pic>
        <p:nvPicPr>
          <p:cNvPr id="1027" name="Picture 3" descr="D:\Фото\дети 2016\физ воспмтание\физ уголок в группе\P1200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3643314"/>
            <a:ext cx="1928826" cy="3214686"/>
          </a:xfrm>
          <a:prstGeom prst="rect">
            <a:avLst/>
          </a:prstGeom>
          <a:noFill/>
        </p:spPr>
      </p:pic>
      <p:pic>
        <p:nvPicPr>
          <p:cNvPr id="1028" name="Picture 4" descr="D:\Фото\дети 2016\физ воспмтание\физ уголок в группе\P11800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1285860"/>
            <a:ext cx="2643206" cy="2276069"/>
          </a:xfrm>
          <a:prstGeom prst="rect">
            <a:avLst/>
          </a:prstGeom>
          <a:noFill/>
        </p:spPr>
      </p:pic>
      <p:pic>
        <p:nvPicPr>
          <p:cNvPr id="1030" name="Picture 6" descr="D:\Фото\дети 2016\дорожки здоровья\P118006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00496" y="3643314"/>
            <a:ext cx="2071702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IMG_1087.JPG"/>
          <p:cNvPicPr>
            <a:picLocks noChangeAspect="1"/>
          </p:cNvPicPr>
          <p:nvPr/>
        </p:nvPicPr>
        <p:blipFill>
          <a:blip r:embed="rId2" cstate="email"/>
          <a:srcRect b="-1415"/>
          <a:stretch>
            <a:fillRect/>
          </a:stretch>
        </p:blipFill>
        <p:spPr>
          <a:xfrm>
            <a:off x="0" y="0"/>
            <a:ext cx="9144000" cy="70238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D60093"/>
                </a:solidFill>
              </a:rPr>
              <a:t>Сектор  сенсорного развития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48" y="1643050"/>
            <a:ext cx="71438" cy="21431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D:\Фото\дети 2016\мы играем\P12108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736"/>
            <a:ext cx="2214578" cy="2428892"/>
          </a:xfrm>
          <a:prstGeom prst="rect">
            <a:avLst/>
          </a:prstGeom>
          <a:noFill/>
        </p:spPr>
      </p:pic>
      <p:pic>
        <p:nvPicPr>
          <p:cNvPr id="2051" name="Picture 3" descr="D:\Фото\дети 2016\мы играем\P12107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643050"/>
            <a:ext cx="2476924" cy="2214578"/>
          </a:xfrm>
          <a:prstGeom prst="rect">
            <a:avLst/>
          </a:prstGeom>
          <a:noFill/>
        </p:spPr>
      </p:pic>
      <p:pic>
        <p:nvPicPr>
          <p:cNvPr id="2052" name="Picture 4" descr="D:\Фото\дети 2016\дорожки здоровья\P118007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4143380"/>
            <a:ext cx="1738142" cy="2071702"/>
          </a:xfrm>
          <a:prstGeom prst="rect">
            <a:avLst/>
          </a:prstGeom>
          <a:noFill/>
        </p:spPr>
      </p:pic>
      <p:pic>
        <p:nvPicPr>
          <p:cNvPr id="2053" name="Picture 5" descr="D:\Фото\дети 2016\разные папки\математика\P119085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43174" y="1571612"/>
            <a:ext cx="3143171" cy="2357454"/>
          </a:xfrm>
          <a:prstGeom prst="rect">
            <a:avLst/>
          </a:prstGeom>
          <a:noFill/>
        </p:spPr>
      </p:pic>
      <p:pic>
        <p:nvPicPr>
          <p:cNvPr id="2054" name="Picture 6" descr="D:\Фото\дети 2016\разные папки\математика\P119087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8" y="4214818"/>
            <a:ext cx="2666932" cy="2000264"/>
          </a:xfrm>
          <a:prstGeom prst="rect">
            <a:avLst/>
          </a:prstGeom>
          <a:noFill/>
        </p:spPr>
      </p:pic>
      <p:pic>
        <p:nvPicPr>
          <p:cNvPr id="2055" name="Picture 7" descr="D:\Фото\дети 2016\развивающая среда\развивающая среда\P117031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4000504"/>
            <a:ext cx="192882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4" descr="IMG_109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500166" y="428604"/>
            <a:ext cx="6357982" cy="10001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Сектор ознакомления с окружающим и социально- бытовой ориентировкой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D:\Фото\дети 2016\мы трудимся\стираем\P12301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3786190"/>
            <a:ext cx="2143140" cy="2614617"/>
          </a:xfrm>
          <a:prstGeom prst="rect">
            <a:avLst/>
          </a:prstGeom>
          <a:noFill/>
        </p:spPr>
      </p:pic>
      <p:pic>
        <p:nvPicPr>
          <p:cNvPr id="3075" name="Picture 3" descr="D:\Фото\дети 2016\мы трудимся\огород\P12202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1571612"/>
            <a:ext cx="3000396" cy="2071702"/>
          </a:xfrm>
          <a:prstGeom prst="rect">
            <a:avLst/>
          </a:prstGeom>
          <a:noFill/>
        </p:spPr>
      </p:pic>
      <p:pic>
        <p:nvPicPr>
          <p:cNvPr id="3076" name="Picture 4" descr="D:\Фото\дети 2016\мы играем\игры\P11804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1571612"/>
            <a:ext cx="329490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108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60093"/>
                </a:solidFill>
              </a:rPr>
              <a:t>Сектор предметно-практической действительности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2571744"/>
            <a:ext cx="3214710" cy="14287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>
              <a:solidFill>
                <a:srgbClr val="008000"/>
              </a:solidFill>
            </a:endParaRPr>
          </a:p>
        </p:txBody>
      </p:sp>
      <p:pic>
        <p:nvPicPr>
          <p:cNvPr id="4098" name="Picture 2" descr="D:\Фото\дети 2016\мы играем\игры\P12300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714488"/>
            <a:ext cx="3143272" cy="2357454"/>
          </a:xfrm>
          <a:prstGeom prst="rect">
            <a:avLst/>
          </a:prstGeom>
          <a:noFill/>
        </p:spPr>
      </p:pic>
      <p:pic>
        <p:nvPicPr>
          <p:cNvPr id="4099" name="Picture 3" descr="D:\Фото\дети 2016\мы играем\игры\P11804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857628"/>
            <a:ext cx="3548363" cy="2000264"/>
          </a:xfrm>
          <a:prstGeom prst="rect">
            <a:avLst/>
          </a:prstGeom>
          <a:noFill/>
        </p:spPr>
      </p:pic>
      <p:pic>
        <p:nvPicPr>
          <p:cNvPr id="4100" name="Picture 4" descr="D:\Фото\дети 2016\мы играем\игры\P11801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1785926"/>
            <a:ext cx="3357586" cy="1892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9">
      <a:dk1>
        <a:srgbClr val="FFFF00"/>
      </a:dk1>
      <a:lt1>
        <a:srgbClr val="FFFF66"/>
      </a:lt1>
      <a:dk2>
        <a:srgbClr val="FFFF99"/>
      </a:dk2>
      <a:lt2>
        <a:srgbClr val="FFC000"/>
      </a:lt2>
      <a:accent1>
        <a:srgbClr val="FFFFA3"/>
      </a:accent1>
      <a:accent2>
        <a:srgbClr val="FEB80A"/>
      </a:accent2>
      <a:accent3>
        <a:srgbClr val="FFFFA3"/>
      </a:accent3>
      <a:accent4>
        <a:srgbClr val="FFFE0C"/>
      </a:accent4>
      <a:accent5>
        <a:srgbClr val="FFFFA3"/>
      </a:accent5>
      <a:accent6>
        <a:srgbClr val="FFFF65"/>
      </a:accent6>
      <a:hlink>
        <a:srgbClr val="FFFF65"/>
      </a:hlink>
      <a:folHlink>
        <a:srgbClr val="FFFF6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781</TotalTime>
  <Words>148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«Специфика организации   предметно-развивающей среды  в инклюзивной группе  детского сада»</vt:lpstr>
      <vt:lpstr>Слайд 2</vt:lpstr>
      <vt:lpstr>Слайд 3</vt:lpstr>
      <vt:lpstr>Слайд 4</vt:lpstr>
      <vt:lpstr>  Предметно-развивающая . среда групп,способствующая социализации детей с ОВЗ               </vt:lpstr>
      <vt:lpstr>Физкультурный центр или сектор</vt:lpstr>
      <vt:lpstr>Сектор  сенсорного развития</vt:lpstr>
      <vt:lpstr>Слайд 8</vt:lpstr>
      <vt:lpstr>Сектор предметно-практической действительности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 Герасименко</dc:creator>
  <cp:lastModifiedBy>1</cp:lastModifiedBy>
  <cp:revision>89</cp:revision>
  <dcterms:created xsi:type="dcterms:W3CDTF">2014-03-03T17:40:17Z</dcterms:created>
  <dcterms:modified xsi:type="dcterms:W3CDTF">2018-08-12T23:34:16Z</dcterms:modified>
</cp:coreProperties>
</file>