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F3D96-778C-43EF-B6DE-109194A57802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E81A6-CDF3-4D1B-91E3-36856376C7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uk-UA" b="1" smtClean="0"/>
              <a:t>Первая помощь при солнечном ударе</a:t>
            </a:r>
            <a:br>
              <a:rPr lang="ru-RU" altLang="uk-UA" b="1" smtClean="0"/>
            </a:br>
            <a:endParaRPr lang="ru-RU" altLang="uk-UA" b="1" smtClean="0"/>
          </a:p>
          <a:p>
            <a:pPr eaLnBrk="1" hangingPunct="1"/>
            <a:endParaRPr lang="uk-UA" smtClean="0"/>
          </a:p>
        </p:txBody>
      </p:sp>
      <p:sp>
        <p:nvSpPr>
          <p:cNvPr id="30724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825936-4480-415F-8FA6-967E84989A64}" type="slidenum">
              <a:rPr lang="uk-UA" smtClean="0"/>
              <a:pPr/>
              <a:t>9</a:t>
            </a:fld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ТА\Презентации\Солнечный удар\9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1643050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«Безопасность – прежде всего. Тепловые и солнечные удары»</a:t>
            </a:r>
            <a:endParaRPr lang="ru-RU" sz="48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3929066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Хараборкина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М.С.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оспитатель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БДОУ г. Омска «Центр развития ребенка – детский сад № 44»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D:\фоны для папок Д.с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2" name="Picture 4" descr="D:\РАБОТА\Презентации\Солнечный удар\solnyshko_8-1024x77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316332">
            <a:off x="4550006" y="785794"/>
            <a:ext cx="4593994" cy="3481386"/>
          </a:xfrm>
          <a:prstGeom prst="rect">
            <a:avLst/>
          </a:prstGeom>
          <a:noFill/>
        </p:spPr>
      </p:pic>
      <p:pic>
        <p:nvPicPr>
          <p:cNvPr id="12291" name="Picture 3" descr="D:\РАБОТА\Презентации\Солнечный удар\img10.jpg"/>
          <p:cNvPicPr>
            <a:picLocks noChangeAspect="1" noChangeArrowheads="1"/>
          </p:cNvPicPr>
          <p:nvPr/>
        </p:nvPicPr>
        <p:blipFill>
          <a:blip r:embed="rId4"/>
          <a:srcRect l="9230" t="24616" r="12307" b="3589"/>
          <a:stretch>
            <a:fillRect/>
          </a:stretch>
        </p:blipFill>
        <p:spPr bwMode="auto">
          <a:xfrm>
            <a:off x="357158" y="4143380"/>
            <a:ext cx="3643338" cy="25003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0"/>
            <a:ext cx="7501022" cy="4604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uk-UA" sz="3200" b="1" i="1" dirty="0" smtClean="0"/>
              <a:t>Профилактика солнечного удара</a:t>
            </a:r>
            <a:r>
              <a:rPr lang="ru-RU" altLang="uk-UA" sz="4000" b="1" i="1" dirty="0" smtClean="0"/>
              <a:t/>
            </a:r>
            <a:br>
              <a:rPr lang="ru-RU" altLang="uk-UA" sz="4000" b="1" i="1" dirty="0" smtClean="0"/>
            </a:br>
            <a:r>
              <a:rPr lang="ru-RU" altLang="uk-UA" sz="1400" b="1" i="1" dirty="0" smtClean="0"/>
              <a:t> </a:t>
            </a:r>
            <a:r>
              <a:rPr lang="ru-RU" altLang="uk-UA" b="1" i="1" dirty="0" smtClean="0"/>
              <a:t>-- голову </a:t>
            </a:r>
            <a:r>
              <a:rPr lang="ru-RU" altLang="uk-UA" b="1" i="1" dirty="0" smtClean="0"/>
              <a:t>защищайте легким светлым головным убором,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избегайте длительного пребывания на солнце, на пляже;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избегайте нахождения на открытых пространствах с прямыми солнечными лучами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загорать лучше не лежа, а в движении, солнечные ванны принимать в утренние и вечерние часы и не ранее чем через час после еды. Полезно сочетать их с купанием;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носите легкую, светлую одежду, из натуральных тканей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в жаркое время не ешьте слишком плотно. Отдавайте предпочтение кисломолочным продуктам и овощам;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поддерживайте водный баланс в организме (лучше с помощью прохладной воды; 3-х литров в день);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пользуйтесь зонтом от солнца (светлых оттенков);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время от времени протирайте лицо платком, смоченным в прохладной воде;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b="1" i="1" dirty="0" smtClean="0"/>
              <a:t>— при ощущении недомогания обратиться за помощью и предпринять самому возможные меры.</a:t>
            </a:r>
          </a:p>
          <a:p>
            <a:pPr>
              <a:lnSpc>
                <a:spcPct val="80000"/>
              </a:lnSpc>
              <a:defRPr/>
            </a:pPr>
            <a:r>
              <a:rPr lang="ru-RU" altLang="uk-UA" sz="1600" b="1" i="1" dirty="0" smtClean="0"/>
              <a:t> </a:t>
            </a:r>
            <a:endParaRPr lang="ru-RU" altLang="uk-UA" b="1" i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РАБОТА\Презентации\Солнечный удар\kO3nBTw2V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1285860"/>
            <a:ext cx="86439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uk-UA" sz="6000" b="1" i="1" dirty="0" smtClean="0"/>
              <a:t>Будьте внимательны и аккуратны при нахождении на прямых солнечных лучах! </a:t>
            </a:r>
            <a:endParaRPr lang="ru-RU" altLang="uk-UA" sz="6000" b="1" i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РАБОТА\Презентации\Солнечный удар\depositphotos_80697378-stock-illustration-first-aid-scene-illustration-show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00438"/>
            <a:ext cx="3501572" cy="3357562"/>
          </a:xfrm>
          <a:prstGeom prst="rect">
            <a:avLst/>
          </a:prstGeom>
          <a:noFill/>
        </p:spPr>
      </p:pic>
      <p:pic>
        <p:nvPicPr>
          <p:cNvPr id="2050" name="Picture 2" descr="D:\РАБОТА\Презентации\Солнечный удар\Teplovoy-udar-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3810000" cy="28575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357686" y="714356"/>
            <a:ext cx="40719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sz="2400" i="1" dirty="0" smtClean="0">
                <a:cs typeface="Times New Roman" pitchFamily="18" charset="0"/>
              </a:rPr>
              <a:t> </a:t>
            </a:r>
            <a:r>
              <a:rPr lang="ru-RU" altLang="uk-UA" sz="2400" b="1" i="1" dirty="0" smtClean="0">
                <a:solidFill>
                  <a:srgbClr val="FFCC00"/>
                </a:solidFill>
                <a:cs typeface="Times New Roman" pitchFamily="18" charset="0"/>
              </a:rPr>
              <a:t>Тепловой </a:t>
            </a:r>
            <a:r>
              <a:rPr lang="ru-RU" altLang="uk-UA" sz="2400" b="1" i="1" dirty="0" smtClean="0">
                <a:solidFill>
                  <a:srgbClr val="FFCC00"/>
                </a:solidFill>
                <a:cs typeface="Times New Roman" pitchFamily="18" charset="0"/>
              </a:rPr>
              <a:t>удар</a:t>
            </a:r>
            <a:r>
              <a:rPr lang="ru-RU" altLang="uk-UA" sz="2400" b="1" i="1" dirty="0" smtClean="0">
                <a:cs typeface="Times New Roman" pitchFamily="18" charset="0"/>
              </a:rPr>
              <a:t> – это опасное для жизни состояние, которое возникает при воздействии на тело человека повышенной температуры, в условиях повышенной влажности, обезвоживания и нарушения процесса терморегуляции организма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ТА\Презентации\Солнечный удар\pomosh-pri-teplovom-i-solnechnom-ydare-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656370"/>
            <a:ext cx="5278430" cy="420163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428604"/>
            <a:ext cx="8358246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sz="3200" b="1" i="1" dirty="0" smtClean="0"/>
              <a:t>Симптомы и признаки теплового удара</a:t>
            </a:r>
          </a:p>
          <a:p>
            <a:pPr>
              <a:lnSpc>
                <a:spcPct val="90000"/>
              </a:lnSpc>
            </a:pPr>
            <a:r>
              <a:rPr lang="ru-RU" altLang="uk-UA" sz="2000" b="1" i="1" dirty="0" smtClean="0"/>
              <a:t>- Высокая </a:t>
            </a:r>
            <a:r>
              <a:rPr lang="ru-RU" altLang="uk-UA" sz="2000" b="1" i="1" dirty="0" smtClean="0"/>
              <a:t>температура тела (40 С и выше)</a:t>
            </a:r>
          </a:p>
          <a:p>
            <a:pPr>
              <a:lnSpc>
                <a:spcPct val="90000"/>
              </a:lnSpc>
            </a:pPr>
            <a:r>
              <a:rPr lang="ru-RU" altLang="uk-UA" sz="2000" b="1" i="1" dirty="0" smtClean="0"/>
              <a:t>- Жажда</a:t>
            </a:r>
            <a:r>
              <a:rPr lang="ru-RU" altLang="uk-UA" sz="2000" b="1" i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ru-RU" altLang="uk-UA" sz="2000" b="1" i="1" dirty="0" smtClean="0"/>
              <a:t>- Отсутствие </a:t>
            </a:r>
            <a:r>
              <a:rPr lang="ru-RU" altLang="uk-UA" sz="2000" b="1" i="1" dirty="0" smtClean="0"/>
              <a:t>потоотделения. </a:t>
            </a:r>
          </a:p>
          <a:p>
            <a:pPr>
              <a:lnSpc>
                <a:spcPct val="90000"/>
              </a:lnSpc>
            </a:pPr>
            <a:r>
              <a:rPr lang="ru-RU" altLang="uk-UA" sz="2000" b="1" i="1" dirty="0" smtClean="0"/>
              <a:t>- При </a:t>
            </a:r>
            <a:r>
              <a:rPr lang="ru-RU" altLang="uk-UA" sz="2000" b="1" i="1" dirty="0" smtClean="0"/>
              <a:t>тепловом ударе кожа зачастую краснеет.</a:t>
            </a:r>
          </a:p>
          <a:p>
            <a:pPr>
              <a:lnSpc>
                <a:spcPct val="90000"/>
              </a:lnSpc>
            </a:pPr>
            <a:r>
              <a:rPr lang="ru-RU" altLang="uk-UA" sz="2000" b="1" i="1" dirty="0" smtClean="0"/>
              <a:t>- Учащенное </a:t>
            </a:r>
            <a:r>
              <a:rPr lang="ru-RU" altLang="uk-UA" sz="2000" b="1" i="1" dirty="0" smtClean="0"/>
              <a:t>дыхание</a:t>
            </a:r>
          </a:p>
          <a:p>
            <a:pPr>
              <a:lnSpc>
                <a:spcPct val="90000"/>
              </a:lnSpc>
            </a:pPr>
            <a:r>
              <a:rPr lang="ru-RU" altLang="uk-UA" sz="2000" b="1" i="1" dirty="0" smtClean="0"/>
              <a:t>- Резкое </a:t>
            </a:r>
            <a:r>
              <a:rPr lang="ru-RU" altLang="uk-UA" sz="2000" b="1" i="1" dirty="0" smtClean="0"/>
              <a:t>повышение частоты сердечных сокращений.</a:t>
            </a:r>
          </a:p>
          <a:p>
            <a:pPr>
              <a:lnSpc>
                <a:spcPct val="90000"/>
              </a:lnSpc>
            </a:pPr>
            <a:r>
              <a:rPr lang="ru-RU" altLang="uk-UA" sz="2000" b="1" i="1" dirty="0" smtClean="0"/>
              <a:t>- Головная </a:t>
            </a:r>
            <a:r>
              <a:rPr lang="ru-RU" altLang="uk-UA" sz="2000" b="1" i="1" dirty="0" smtClean="0"/>
              <a:t>боль.</a:t>
            </a:r>
          </a:p>
          <a:p>
            <a:pPr>
              <a:lnSpc>
                <a:spcPct val="90000"/>
              </a:lnSpc>
            </a:pPr>
            <a:r>
              <a:rPr lang="ru-RU" altLang="uk-UA" sz="2000" b="1" i="1" dirty="0" smtClean="0"/>
              <a:t>- Судороги</a:t>
            </a:r>
            <a:r>
              <a:rPr lang="ru-RU" altLang="uk-UA" sz="2000" b="1" i="1" dirty="0" smtClean="0"/>
              <a:t>, галлюцинации, потеря сознания.</a:t>
            </a:r>
          </a:p>
          <a:p>
            <a:pPr>
              <a:lnSpc>
                <a:spcPct val="90000"/>
              </a:lnSpc>
            </a:pPr>
            <a:endParaRPr lang="ru-RU" altLang="uk-UA" b="1" i="1" dirty="0" smtClean="0"/>
          </a:p>
        </p:txBody>
      </p:sp>
      <p:pic>
        <p:nvPicPr>
          <p:cNvPr id="3075" name="Picture 3" descr="D:\РАБОТА\Презентации\Солнечный удар\solnychk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357298"/>
            <a:ext cx="2403475" cy="2208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ТА\Презентации\Солнечный удар\kO3nBTw2V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82" y="895999"/>
            <a:ext cx="8715436" cy="4869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uk-UA" sz="4000" b="1" i="1" dirty="0" smtClean="0"/>
              <a:t>Профилактика теплового удара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altLang="uk-UA" sz="2600" b="1" i="1" dirty="0" smtClean="0"/>
              <a:t>- Носите </a:t>
            </a:r>
            <a:r>
              <a:rPr lang="ru-RU" altLang="uk-UA" sz="2600" b="1" i="1" dirty="0" smtClean="0"/>
              <a:t>лёгкую одежду из натуральных материалов (</a:t>
            </a:r>
            <a:r>
              <a:rPr lang="ru-RU" altLang="uk-UA" sz="2600" b="1" i="1" dirty="0" smtClean="0"/>
              <a:t>лён, хлопок</a:t>
            </a:r>
            <a:r>
              <a:rPr lang="ru-RU" altLang="uk-UA" sz="2600" b="1" i="1" dirty="0" smtClean="0"/>
              <a:t>), это позволит избежать развитие теплового удара.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altLang="uk-UA" sz="2600" b="1" i="1" dirty="0" smtClean="0"/>
              <a:t>- При </a:t>
            </a:r>
            <a:r>
              <a:rPr lang="ru-RU" altLang="uk-UA" sz="2600" b="1" i="1" dirty="0" smtClean="0"/>
              <a:t>возможности, установите в доме кондиционер.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altLang="uk-UA" sz="2600" b="1" i="1" dirty="0" smtClean="0"/>
              <a:t>- Пейте </a:t>
            </a:r>
            <a:r>
              <a:rPr lang="ru-RU" altLang="uk-UA" sz="2600" b="1" i="1" dirty="0" smtClean="0"/>
              <a:t>больше жидкости, особенно в теплое время года, это снизит риск развития теплового удара.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altLang="uk-UA" sz="2600" b="1" i="1" dirty="0" smtClean="0"/>
              <a:t>- Никогда </a:t>
            </a:r>
            <a:r>
              <a:rPr lang="ru-RU" altLang="uk-UA" sz="2600" b="1" i="1" dirty="0" smtClean="0"/>
              <a:t>не оставляйте машину на солнце. Если всё же это случилось, не сидите в раскаленной машине больше 10 минут.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altLang="uk-UA" sz="2600" b="1" i="1" dirty="0" smtClean="0"/>
              <a:t>- Избегайте </a:t>
            </a:r>
            <a:r>
              <a:rPr lang="ru-RU" altLang="uk-UA" sz="2600" b="1" i="1" dirty="0" smtClean="0"/>
              <a:t>тяжелой физической нагрузки в жаркое время года. Во время выполнения работы время от времени делайте перерывы на отдых, пейте больше жидкости.</a:t>
            </a:r>
            <a:endParaRPr lang="ru-RU" altLang="uk-UA" sz="2600" b="1" i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3" name="Picture 9" descr="D:\фоны для папок Д.с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58" y="428604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Ч</a:t>
            </a:r>
            <a:r>
              <a:rPr lang="ru-RU" sz="2800" b="1" i="1" dirty="0" smtClean="0"/>
              <a:t>то делать, если случился тепловой удар?</a:t>
            </a: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928670"/>
            <a:ext cx="76438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dirty="0" smtClean="0"/>
              <a:t>При появлении сильной жажды, сухости во рту, при покраснении кожи лица необходимо </a:t>
            </a:r>
            <a:r>
              <a:rPr lang="ru-RU" sz="2000" b="1" i="1" u="sng" dirty="0" smtClean="0"/>
              <a:t>найти прохладное место</a:t>
            </a:r>
            <a:r>
              <a:rPr lang="ru-RU" sz="2000" b="1" i="1" dirty="0" smtClean="0"/>
              <a:t>, выпить воды, принять душ или искупаться. </a:t>
            </a:r>
            <a:endParaRPr lang="ru-RU" sz="2000" b="1" i="1" dirty="0" smtClean="0"/>
          </a:p>
        </p:txBody>
      </p:sp>
      <p:pic>
        <p:nvPicPr>
          <p:cNvPr id="26626" name="Picture 2" descr="D:\РАБОТА\Презентации\Солнечный удар\pomosh-pri-teplovom-i-solnechnom-ydare-2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3675066" cy="2925352"/>
          </a:xfrm>
          <a:prstGeom prst="rect">
            <a:avLst/>
          </a:prstGeom>
          <a:noFill/>
        </p:spPr>
      </p:pic>
      <p:pic>
        <p:nvPicPr>
          <p:cNvPr id="26628" name="Picture 4" descr="http://mark-med.ru/wp-content/uploads/2015/10/teplovoy_udar_u_detej.jpg"/>
          <p:cNvPicPr>
            <a:picLocks noChangeAspect="1" noChangeArrowheads="1"/>
          </p:cNvPicPr>
          <p:nvPr/>
        </p:nvPicPr>
        <p:blipFill>
          <a:blip r:embed="rId4"/>
          <a:srcRect l="24286" t="5824" r="23543"/>
          <a:stretch>
            <a:fillRect/>
          </a:stretch>
        </p:blipFill>
        <p:spPr bwMode="auto">
          <a:xfrm>
            <a:off x="5429256" y="1714488"/>
            <a:ext cx="2790662" cy="2334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900igr.net/datai/chtenie/Slova-sutki-1.files/0007-017-Prinimajut-dush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929066"/>
            <a:ext cx="1847224" cy="2643182"/>
          </a:xfrm>
          <a:prstGeom prst="rect">
            <a:avLst/>
          </a:prstGeom>
          <a:noFill/>
        </p:spPr>
      </p:pic>
      <p:pic>
        <p:nvPicPr>
          <p:cNvPr id="26632" name="Picture 8" descr="http://mbdou-82.ucoz.ru/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4143380"/>
            <a:ext cx="3286352" cy="2355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РАБОТА\Презентации\Солнечный удар\1343830810-1231159-sun-background-4-www.hqtexture.c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pic>
        <p:nvPicPr>
          <p:cNvPr id="5122" name="Picture 2" descr="D:\РАБОТА\Презентации\Солнечный удар\teplovoyudarcopy.jpg"/>
          <p:cNvPicPr>
            <a:picLocks noChangeAspect="1" noChangeArrowheads="1"/>
          </p:cNvPicPr>
          <p:nvPr/>
        </p:nvPicPr>
        <p:blipFill>
          <a:blip r:embed="rId3"/>
          <a:srcRect l="4669" t="3032" r="11289" b="10925"/>
          <a:stretch>
            <a:fillRect/>
          </a:stretch>
        </p:blipFill>
        <p:spPr bwMode="auto">
          <a:xfrm>
            <a:off x="857224" y="1928802"/>
            <a:ext cx="3857652" cy="45005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714356"/>
            <a:ext cx="78581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sz="7200" b="1" i="1" dirty="0" smtClean="0"/>
              <a:t>Солнечный </a:t>
            </a:r>
            <a:r>
              <a:rPr lang="ru-RU" altLang="uk-UA" sz="7200" b="1" i="1" dirty="0" smtClean="0"/>
              <a:t>удар!</a:t>
            </a:r>
            <a:endParaRPr lang="ru-RU" altLang="uk-UA" sz="7200" b="1" i="1" dirty="0" smtClean="0"/>
          </a:p>
          <a:p>
            <a:endParaRPr lang="uk-UA" sz="2800" i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РАБОТА\Презентации\Солнечный удар\657x340px-Slesar_Stepanych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142984"/>
            <a:ext cx="728667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sz="3600" b="1" i="1" dirty="0" smtClean="0"/>
              <a:t>Солнечный </a:t>
            </a:r>
            <a:r>
              <a:rPr lang="ru-RU" altLang="uk-UA" sz="3600" b="1" i="1" dirty="0" smtClean="0"/>
              <a:t>удар </a:t>
            </a:r>
            <a:r>
              <a:rPr lang="ru-RU" altLang="uk-UA" sz="2800" b="1" i="1" dirty="0" smtClean="0"/>
              <a:t>- болезненное </a:t>
            </a:r>
            <a:r>
              <a:rPr lang="ru-RU" altLang="uk-UA" sz="2800" b="1" i="1" dirty="0" smtClean="0"/>
              <a:t>состояние, расстройство работы головного мозга вследствие продолжительного воздействия солнечного света на непокрытую поверхность головы. Это особая форм</a:t>
            </a:r>
            <a:r>
              <a:rPr lang="ru-RU" altLang="uk-UA" sz="2800" b="1" dirty="0" smtClean="0"/>
              <a:t>а </a:t>
            </a:r>
            <a:r>
              <a:rPr lang="ru-RU" altLang="uk-UA" sz="2800" b="1" i="1" dirty="0" smtClean="0"/>
              <a:t>теплового удара.</a:t>
            </a:r>
            <a:r>
              <a:rPr lang="ru-RU" altLang="uk-UA" sz="2800" b="1" dirty="0" smtClean="0"/>
              <a:t> </a:t>
            </a:r>
          </a:p>
          <a:p>
            <a:endParaRPr lang="uk-UA" dirty="0" smtClean="0"/>
          </a:p>
        </p:txBody>
      </p:sp>
      <p:pic>
        <p:nvPicPr>
          <p:cNvPr id="6148" name="Picture 4" descr="D:\РАБОТА\Презентации\Солнечный удар\solnychk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214818"/>
            <a:ext cx="2571768" cy="2362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ТА\Презентации\Солнечный удар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D:\РАБОТА\Презентации\Солнечный удар\wsi-imageoptim-1ndnrrr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09917"/>
            <a:ext cx="5843901" cy="354808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868" y="285728"/>
            <a:ext cx="5572132" cy="5823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sz="3200" b="1" dirty="0" smtClean="0"/>
              <a:t>Симптомы солнечного удара</a:t>
            </a:r>
            <a:r>
              <a:rPr lang="ru-RU" altLang="uk-UA" sz="3600" b="1" dirty="0" smtClean="0"/>
              <a:t/>
            </a:r>
            <a:br>
              <a:rPr lang="ru-RU" altLang="uk-UA" sz="3600" b="1" dirty="0" smtClean="0"/>
            </a:br>
            <a:r>
              <a:rPr lang="ru-RU" altLang="uk-UA" sz="2400" b="1" u="sng" dirty="0" smtClean="0"/>
              <a:t>Легкая </a:t>
            </a:r>
            <a:r>
              <a:rPr lang="ru-RU" altLang="uk-UA" sz="2400" b="1" u="sng" dirty="0" smtClean="0"/>
              <a:t>степень:</a:t>
            </a:r>
            <a:r>
              <a:rPr lang="ru-RU" altLang="uk-UA" sz="2400" b="1" dirty="0" smtClean="0"/>
              <a:t/>
            </a:r>
            <a:br>
              <a:rPr lang="ru-RU" altLang="uk-UA" sz="2400" b="1" dirty="0" smtClean="0"/>
            </a:br>
            <a:r>
              <a:rPr lang="ru-RU" altLang="uk-UA" sz="2000" b="1" dirty="0" smtClean="0"/>
              <a:t>— общая слабость;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— головная боль;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— тошнота;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— учащения пульса и дыхания;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— расширение зрачков. </a:t>
            </a:r>
            <a:endParaRPr lang="ru-RU" altLang="uk-UA" sz="2000" b="1" dirty="0" smtClean="0"/>
          </a:p>
          <a:p>
            <a:pPr>
              <a:lnSpc>
                <a:spcPct val="80000"/>
              </a:lnSpc>
            </a:pPr>
            <a:r>
              <a:rPr lang="ru-RU" altLang="uk-UA" sz="2400" b="1" dirty="0" smtClean="0"/>
              <a:t>	</a:t>
            </a:r>
            <a:r>
              <a:rPr lang="ru-RU" altLang="uk-UA" sz="2400" b="1" u="sng" dirty="0" smtClean="0"/>
              <a:t>При средней степени:</a:t>
            </a:r>
            <a:r>
              <a:rPr lang="ru-RU" altLang="uk-UA" sz="2400" b="1" dirty="0" smtClean="0">
                <a:solidFill>
                  <a:srgbClr val="FFCC00"/>
                </a:solidFill>
              </a:rPr>
              <a:t/>
            </a:r>
            <a:br>
              <a:rPr lang="ru-RU" altLang="uk-UA" sz="2400" b="1" dirty="0" smtClean="0">
                <a:solidFill>
                  <a:srgbClr val="FFCC00"/>
                </a:solidFill>
              </a:rPr>
            </a:br>
            <a:r>
              <a:rPr lang="ru-RU" altLang="uk-UA" sz="2400" b="1" dirty="0" smtClean="0">
                <a:solidFill>
                  <a:srgbClr val="FFCC00"/>
                </a:solidFill>
              </a:rPr>
              <a:t>	</a:t>
            </a:r>
            <a:r>
              <a:rPr lang="ru-RU" altLang="uk-UA" sz="2000" b="1" dirty="0" smtClean="0"/>
              <a:t>— резкая адинамия;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	— сильная головная боль с тошнотой и 	рвотой;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	— </a:t>
            </a:r>
            <a:r>
              <a:rPr lang="ru-RU" altLang="uk-UA" sz="2000" b="1" dirty="0" err="1" smtClean="0"/>
              <a:t>оглушенность</a:t>
            </a:r>
            <a:r>
              <a:rPr lang="ru-RU" altLang="uk-UA" sz="2000" b="1" dirty="0" smtClean="0"/>
              <a:t>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	— неуверенность движений;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	— шаткая походка;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	— временами обморочные состояния;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	— учащение пульса и дыхания;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	— кровотечение из носа</a:t>
            </a:r>
            <a:br>
              <a:rPr lang="ru-RU" altLang="uk-UA" sz="2000" b="1" dirty="0" smtClean="0"/>
            </a:br>
            <a:r>
              <a:rPr lang="ru-RU" altLang="uk-UA" sz="2000" b="1" dirty="0" smtClean="0"/>
              <a:t>	— повышение температуры тела до 39 	— 40 °C. </a:t>
            </a:r>
          </a:p>
          <a:p>
            <a:endParaRPr lang="uk-UA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РАБОТА\Презентации\Солнечный удар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uk-UA" sz="4000" b="1" dirty="0" smtClean="0"/>
              <a:t>Первая помощь при солнечном ударе</a:t>
            </a:r>
            <a:br>
              <a:rPr lang="ru-RU" altLang="uk-UA" sz="4000" b="1" dirty="0" smtClean="0"/>
            </a:br>
            <a:endParaRPr lang="ru-RU" altLang="uk-UA" sz="4000" b="1" dirty="0" smtClean="0"/>
          </a:p>
        </p:txBody>
      </p:sp>
      <p:pic>
        <p:nvPicPr>
          <p:cNvPr id="14339" name="Picture 5" descr="-L-UDGS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000108"/>
            <a:ext cx="660082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Місце для нижнього колонтитула 1"/>
          <p:cNvSpPr>
            <a:spLocks noGrp="1"/>
          </p:cNvSpPr>
          <p:nvPr>
            <p:ph type="ftr" sz="quarter" idx="11"/>
          </p:nvPr>
        </p:nvSpPr>
        <p:spPr>
          <a:xfrm flipH="1">
            <a:off x="7643834" y="6356350"/>
            <a:ext cx="1143008" cy="365125"/>
          </a:xfrm>
          <a:noFill/>
        </p:spPr>
        <p:txBody>
          <a:bodyPr/>
          <a:lstStyle/>
          <a:p>
            <a:endParaRPr lang="ru-RU" altLang="uk-UA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303</Words>
  <PresentationFormat>Экран (4:3)</PresentationFormat>
  <Paragraphs>40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Первая помощь при солнечном ударе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12</cp:revision>
  <dcterms:created xsi:type="dcterms:W3CDTF">2018-08-14T16:05:01Z</dcterms:created>
  <dcterms:modified xsi:type="dcterms:W3CDTF">2018-08-14T17:34:38Z</dcterms:modified>
</cp:coreProperties>
</file>