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9"/>
  </p:notesMasterIdLst>
  <p:sldIdLst>
    <p:sldId id="301" r:id="rId2"/>
    <p:sldId id="257" r:id="rId3"/>
    <p:sldId id="260" r:id="rId4"/>
    <p:sldId id="281" r:id="rId5"/>
    <p:sldId id="279" r:id="rId6"/>
    <p:sldId id="262" r:id="rId7"/>
    <p:sldId id="275" r:id="rId8"/>
    <p:sldId id="263" r:id="rId9"/>
    <p:sldId id="266" r:id="rId10"/>
    <p:sldId id="280" r:id="rId11"/>
    <p:sldId id="273" r:id="rId12"/>
    <p:sldId id="276" r:id="rId13"/>
    <p:sldId id="272" r:id="rId14"/>
    <p:sldId id="299" r:id="rId15"/>
    <p:sldId id="300" r:id="rId16"/>
    <p:sldId id="297" r:id="rId17"/>
    <p:sldId id="298" r:id="rId18"/>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Rg st="1" end="37"/>
    <p:penClr>
      <a:srgbClr val="FF0000"/>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FF0066"/>
    <a:srgbClr val="0099FF"/>
    <a:srgbClr val="0000FF"/>
    <a:srgbClr val="00CC00"/>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640" autoAdjust="0"/>
  </p:normalViewPr>
  <p:slideViewPr>
    <p:cSldViewPr>
      <p:cViewPr varScale="1">
        <p:scale>
          <a:sx n="24" d="100"/>
          <a:sy n="24" d="100"/>
        </p:scale>
        <p:origin x="-726" y="-96"/>
      </p:cViewPr>
      <p:guideLst>
        <p:guide orient="horz" pos="2160"/>
        <p:guide pos="2880"/>
      </p:guideLst>
    </p:cSldViewPr>
  </p:slideViewPr>
  <p:outlineViewPr>
    <p:cViewPr>
      <p:scale>
        <a:sx n="33" d="100"/>
        <a:sy n="33" d="100"/>
      </p:scale>
      <p:origin x="0" y="16506"/>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cs typeface="+mn-cs"/>
              </a:defRPr>
            </a:lvl1pPr>
          </a:lstStyle>
          <a:p>
            <a:pPr>
              <a:defRPr/>
            </a:pPr>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smtClean="0">
                <a:cs typeface="+mn-cs"/>
              </a:defRPr>
            </a:lvl1pPr>
          </a:lstStyle>
          <a:p>
            <a:pPr>
              <a:defRPr/>
            </a:pPr>
            <a:fld id="{5C426670-2A95-47D7-B961-C2C7C8248B6F}" type="datetimeFigureOut">
              <a:rPr lang="ru-RU"/>
              <a:pPr>
                <a:defRPr/>
              </a:pPr>
              <a:t>14.08.2018</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ru-RU" noProof="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cs typeface="+mn-cs"/>
              </a:defRPr>
            </a:lvl1pPr>
          </a:lstStyle>
          <a:p>
            <a:pPr>
              <a:defRPr/>
            </a:pPr>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smtClean="0">
                <a:cs typeface="+mn-cs"/>
              </a:defRPr>
            </a:lvl1pPr>
          </a:lstStyle>
          <a:p>
            <a:pPr>
              <a:defRPr/>
            </a:pPr>
            <a:fld id="{350459A9-CABA-4A2B-A123-332DB2629E84}" type="slidenum">
              <a:rPr lang="ru-RU"/>
              <a:pPr>
                <a:defRPr/>
              </a:pPr>
              <a:t>‹#›</a:t>
            </a:fld>
            <a:endParaRPr lang="ru-RU"/>
          </a:p>
        </p:txBody>
      </p:sp>
    </p:spTree>
    <p:extLst>
      <p:ext uri="{BB962C8B-B14F-4D97-AF65-F5344CB8AC3E}">
        <p14:creationId xmlns="" xmlns:p14="http://schemas.microsoft.com/office/powerpoint/2010/main" val="713320500"/>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pic>
        <p:nvPicPr>
          <p:cNvPr id="4" name="Picture 7" descr="OlimpMaster"/>
          <p:cNvPicPr>
            <a:picLocks noChangeAspect="1" noChangeArrowheads="1"/>
          </p:cNvPicPr>
          <p:nvPr/>
        </p:nvPicPr>
        <p:blipFill>
          <a:blip r:embed="rId2" cstate="screen"/>
          <a:srcRect/>
          <a:stretch>
            <a:fillRect/>
          </a:stretch>
        </p:blipFill>
        <p:spPr bwMode="auto">
          <a:xfrm>
            <a:off x="0" y="0"/>
            <a:ext cx="9144000" cy="6858000"/>
          </a:xfrm>
          <a:prstGeom prst="rect">
            <a:avLst/>
          </a:prstGeom>
          <a:noFill/>
          <a:ln w="9525">
            <a:noFill/>
            <a:miter lim="800000"/>
            <a:headEnd/>
            <a:tailEnd/>
          </a:ln>
        </p:spPr>
      </p:pic>
      <p:sp>
        <p:nvSpPr>
          <p:cNvPr id="3074" name="Rectangle 2"/>
          <p:cNvSpPr>
            <a:spLocks noGrp="1" noChangeArrowheads="1"/>
          </p:cNvSpPr>
          <p:nvPr>
            <p:ph type="ctrTitle"/>
          </p:nvPr>
        </p:nvSpPr>
        <p:spPr>
          <a:xfrm>
            <a:off x="684213" y="333375"/>
            <a:ext cx="7772400" cy="1470025"/>
          </a:xfrm>
        </p:spPr>
        <p:txBody>
          <a:bodyPr/>
          <a:lstStyle>
            <a:lvl1pPr>
              <a:defRPr/>
            </a:lvl1pPr>
          </a:lstStyle>
          <a:p>
            <a:r>
              <a:rPr lang="ru-RU" smtClean="0"/>
              <a:t>Образец заголовка</a:t>
            </a:r>
            <a:endParaRPr lang="ru-RU"/>
          </a:p>
        </p:txBody>
      </p:sp>
      <p:sp>
        <p:nvSpPr>
          <p:cNvPr id="3075" name="Rectangle 3"/>
          <p:cNvSpPr>
            <a:spLocks noGrp="1" noChangeArrowheads="1"/>
          </p:cNvSpPr>
          <p:nvPr>
            <p:ph type="subTitle" idx="1"/>
          </p:nvPr>
        </p:nvSpPr>
        <p:spPr>
          <a:xfrm>
            <a:off x="1331913" y="5589588"/>
            <a:ext cx="6400800" cy="1104900"/>
          </a:xfrm>
        </p:spPr>
        <p:txBody>
          <a:bodyPr/>
          <a:lstStyle>
            <a:lvl1pPr marL="0" indent="0" algn="ctr">
              <a:buFontTx/>
              <a:buNone/>
              <a:defRPr/>
            </a:lvl1pPr>
          </a:lstStyle>
          <a:p>
            <a:r>
              <a:rPr lang="ru-RU" smtClean="0"/>
              <a:t>Образец подзаголовка</a:t>
            </a:r>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32588" y="836613"/>
            <a:ext cx="2160587" cy="57499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250825" y="836613"/>
            <a:ext cx="6329363" cy="57499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250825" y="1989138"/>
            <a:ext cx="4244975" cy="4597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989138"/>
            <a:ext cx="4244975" cy="4597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7" descr="OlimpSlaid"/>
          <p:cNvPicPr>
            <a:picLocks noChangeAspect="1" noChangeArrowheads="1"/>
          </p:cNvPicPr>
          <p:nvPr/>
        </p:nvPicPr>
        <p:blipFill>
          <a:blip r:embed="rId13" cstate="screen"/>
          <a:srcRect/>
          <a:stretch>
            <a:fillRect/>
          </a:stretch>
        </p:blipFill>
        <p:spPr bwMode="auto">
          <a:xfrm>
            <a:off x="0" y="0"/>
            <a:ext cx="9144000" cy="6858000"/>
          </a:xfrm>
          <a:prstGeom prst="rect">
            <a:avLst/>
          </a:prstGeom>
          <a:noFill/>
          <a:ln w="9525">
            <a:noFill/>
            <a:miter lim="800000"/>
            <a:headEnd/>
            <a:tailEnd/>
          </a:ln>
        </p:spPr>
      </p:pic>
      <p:sp>
        <p:nvSpPr>
          <p:cNvPr id="1027" name="Rectangle 2"/>
          <p:cNvSpPr>
            <a:spLocks noGrp="1" noChangeArrowheads="1"/>
          </p:cNvSpPr>
          <p:nvPr>
            <p:ph type="title"/>
          </p:nvPr>
        </p:nvSpPr>
        <p:spPr bwMode="auto">
          <a:xfrm>
            <a:off x="250825" y="836613"/>
            <a:ext cx="8569325" cy="863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8" name="Rectangle 3"/>
          <p:cNvSpPr>
            <a:spLocks noGrp="1" noChangeArrowheads="1"/>
          </p:cNvSpPr>
          <p:nvPr>
            <p:ph type="body" idx="1"/>
          </p:nvPr>
        </p:nvSpPr>
        <p:spPr bwMode="auto">
          <a:xfrm>
            <a:off x="250825" y="1989138"/>
            <a:ext cx="8642350" cy="4597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Tree>
  </p:cSld>
  <p:clrMap bg1="lt1" tx1="dk1" bg2="lt2" tx2="dk2" accent1="accent1" accent2="accent2" accent3="accent3" accent4="accent4" accent5="accent5" accent6="accent6" hlink="hlink" folHlink="folHlink"/>
  <p:sldLayoutIdLst>
    <p:sldLayoutId id="2147483660"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image" Target="../media/image13.jpeg"/><Relationship Id="rId7" Type="http://schemas.openxmlformats.org/officeDocument/2006/relationships/image" Target="../media/image17.jpeg"/><Relationship Id="rId2" Type="http://schemas.openxmlformats.org/officeDocument/2006/relationships/image" Target="../media/image12.jpeg"/><Relationship Id="rId1" Type="http://schemas.openxmlformats.org/officeDocument/2006/relationships/slideLayout" Target="../slideLayouts/slideLayout7.xml"/><Relationship Id="rId6" Type="http://schemas.openxmlformats.org/officeDocument/2006/relationships/image" Target="../media/image16.jpeg"/><Relationship Id="rId11" Type="http://schemas.openxmlformats.org/officeDocument/2006/relationships/image" Target="../media/image21.jpeg"/><Relationship Id="rId5" Type="http://schemas.openxmlformats.org/officeDocument/2006/relationships/image" Target="../media/image15.jpeg"/><Relationship Id="rId10" Type="http://schemas.openxmlformats.org/officeDocument/2006/relationships/image" Target="../media/image20.jpeg"/><Relationship Id="rId4" Type="http://schemas.openxmlformats.org/officeDocument/2006/relationships/image" Target="../media/image14.jpeg"/><Relationship Id="rId9" Type="http://schemas.openxmlformats.org/officeDocument/2006/relationships/image" Target="../media/image19.jpeg"/></Relationships>
</file>

<file path=ppt/slides/_rels/slide11.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28.jpeg"/><Relationship Id="rId3" Type="http://schemas.openxmlformats.org/officeDocument/2006/relationships/image" Target="../media/image24.png"/><Relationship Id="rId7" Type="http://schemas.openxmlformats.org/officeDocument/2006/relationships/image" Target="../media/image27.jpeg"/><Relationship Id="rId2" Type="http://schemas.openxmlformats.org/officeDocument/2006/relationships/image" Target="../media/image23.png"/><Relationship Id="rId1" Type="http://schemas.openxmlformats.org/officeDocument/2006/relationships/slideLayout" Target="../slideLayouts/slideLayout2.xml"/><Relationship Id="rId6" Type="http://schemas.openxmlformats.org/officeDocument/2006/relationships/image" Target="../media/image26.jpeg"/><Relationship Id="rId5" Type="http://schemas.openxmlformats.org/officeDocument/2006/relationships/image" Target="../media/image25.png"/><Relationship Id="rId4" Type="http://schemas.openxmlformats.org/officeDocument/2006/relationships/hyperlink" Target="http://livepan.ru/wp-content/uploads/2012/02/2006w_medal_f-1.gif"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8" Type="http://schemas.openxmlformats.org/officeDocument/2006/relationships/image" Target="../media/image37.png"/><Relationship Id="rId13" Type="http://schemas.openxmlformats.org/officeDocument/2006/relationships/image" Target="../media/image42.png"/><Relationship Id="rId18" Type="http://schemas.openxmlformats.org/officeDocument/2006/relationships/image" Target="../media/image47.png"/><Relationship Id="rId26" Type="http://schemas.openxmlformats.org/officeDocument/2006/relationships/image" Target="../media/image55.png"/><Relationship Id="rId39" Type="http://schemas.openxmlformats.org/officeDocument/2006/relationships/image" Target="../media/image68.png"/><Relationship Id="rId3" Type="http://schemas.openxmlformats.org/officeDocument/2006/relationships/image" Target="../media/image32.png"/><Relationship Id="rId21" Type="http://schemas.openxmlformats.org/officeDocument/2006/relationships/image" Target="../media/image50.png"/><Relationship Id="rId34" Type="http://schemas.openxmlformats.org/officeDocument/2006/relationships/image" Target="../media/image63.png"/><Relationship Id="rId7" Type="http://schemas.openxmlformats.org/officeDocument/2006/relationships/image" Target="../media/image36.png"/><Relationship Id="rId12" Type="http://schemas.openxmlformats.org/officeDocument/2006/relationships/image" Target="../media/image41.png"/><Relationship Id="rId17" Type="http://schemas.openxmlformats.org/officeDocument/2006/relationships/image" Target="../media/image46.png"/><Relationship Id="rId25" Type="http://schemas.openxmlformats.org/officeDocument/2006/relationships/image" Target="../media/image54.png"/><Relationship Id="rId33" Type="http://schemas.openxmlformats.org/officeDocument/2006/relationships/image" Target="../media/image62.png"/><Relationship Id="rId38" Type="http://schemas.openxmlformats.org/officeDocument/2006/relationships/image" Target="../media/image67.png"/><Relationship Id="rId2" Type="http://schemas.openxmlformats.org/officeDocument/2006/relationships/image" Target="../media/image31.png"/><Relationship Id="rId16" Type="http://schemas.openxmlformats.org/officeDocument/2006/relationships/image" Target="../media/image45.png"/><Relationship Id="rId20" Type="http://schemas.openxmlformats.org/officeDocument/2006/relationships/image" Target="../media/image49.png"/><Relationship Id="rId29" Type="http://schemas.openxmlformats.org/officeDocument/2006/relationships/image" Target="../media/image58.png"/><Relationship Id="rId41" Type="http://schemas.openxmlformats.org/officeDocument/2006/relationships/image" Target="../media/image70.png"/><Relationship Id="rId1" Type="http://schemas.openxmlformats.org/officeDocument/2006/relationships/slideLayout" Target="../slideLayouts/slideLayout7.xml"/><Relationship Id="rId6" Type="http://schemas.openxmlformats.org/officeDocument/2006/relationships/image" Target="../media/image35.png"/><Relationship Id="rId11" Type="http://schemas.openxmlformats.org/officeDocument/2006/relationships/image" Target="../media/image40.png"/><Relationship Id="rId24" Type="http://schemas.openxmlformats.org/officeDocument/2006/relationships/image" Target="../media/image53.png"/><Relationship Id="rId32" Type="http://schemas.openxmlformats.org/officeDocument/2006/relationships/image" Target="../media/image61.png"/><Relationship Id="rId37" Type="http://schemas.openxmlformats.org/officeDocument/2006/relationships/image" Target="../media/image66.png"/><Relationship Id="rId40" Type="http://schemas.openxmlformats.org/officeDocument/2006/relationships/image" Target="../media/image69.png"/><Relationship Id="rId5" Type="http://schemas.openxmlformats.org/officeDocument/2006/relationships/image" Target="../media/image34.png"/><Relationship Id="rId15" Type="http://schemas.openxmlformats.org/officeDocument/2006/relationships/image" Target="../media/image44.png"/><Relationship Id="rId23" Type="http://schemas.openxmlformats.org/officeDocument/2006/relationships/image" Target="../media/image52.png"/><Relationship Id="rId28" Type="http://schemas.openxmlformats.org/officeDocument/2006/relationships/image" Target="../media/image57.png"/><Relationship Id="rId36" Type="http://schemas.openxmlformats.org/officeDocument/2006/relationships/image" Target="../media/image65.png"/><Relationship Id="rId10" Type="http://schemas.openxmlformats.org/officeDocument/2006/relationships/image" Target="../media/image39.png"/><Relationship Id="rId19" Type="http://schemas.openxmlformats.org/officeDocument/2006/relationships/image" Target="../media/image48.png"/><Relationship Id="rId31" Type="http://schemas.openxmlformats.org/officeDocument/2006/relationships/image" Target="../media/image60.png"/><Relationship Id="rId4" Type="http://schemas.openxmlformats.org/officeDocument/2006/relationships/image" Target="../media/image33.png"/><Relationship Id="rId9" Type="http://schemas.openxmlformats.org/officeDocument/2006/relationships/image" Target="../media/image38.png"/><Relationship Id="rId14" Type="http://schemas.openxmlformats.org/officeDocument/2006/relationships/image" Target="../media/image43.png"/><Relationship Id="rId22" Type="http://schemas.openxmlformats.org/officeDocument/2006/relationships/image" Target="../media/image51.png"/><Relationship Id="rId27" Type="http://schemas.openxmlformats.org/officeDocument/2006/relationships/image" Target="../media/image56.png"/><Relationship Id="rId30" Type="http://schemas.openxmlformats.org/officeDocument/2006/relationships/image" Target="../media/image59.png"/><Relationship Id="rId35" Type="http://schemas.openxmlformats.org/officeDocument/2006/relationships/image" Target="../media/image64.png"/></Relationships>
</file>

<file path=ppt/slides/_rels/slide15.xml.rels><?xml version="1.0" encoding="UTF-8" standalone="yes"?>
<Relationships xmlns="http://schemas.openxmlformats.org/package/2006/relationships"><Relationship Id="rId8" Type="http://schemas.openxmlformats.org/officeDocument/2006/relationships/hyperlink" Target="http://olympic.ru/team/sport/winter/kerling" TargetMode="External"/><Relationship Id="rId13" Type="http://schemas.openxmlformats.org/officeDocument/2006/relationships/image" Target="../media/image76.png"/><Relationship Id="rId18" Type="http://schemas.openxmlformats.org/officeDocument/2006/relationships/hyperlink" Target="http://olympic.ru/team/sport/winter/skeleton" TargetMode="External"/><Relationship Id="rId26" Type="http://schemas.openxmlformats.org/officeDocument/2006/relationships/hyperlink" Target="http://olympic.ru/team/sport/winter/fristajl" TargetMode="External"/><Relationship Id="rId3" Type="http://schemas.openxmlformats.org/officeDocument/2006/relationships/image" Target="../media/image71.png"/><Relationship Id="rId21" Type="http://schemas.openxmlformats.org/officeDocument/2006/relationships/image" Target="../media/image80.png"/><Relationship Id="rId7" Type="http://schemas.openxmlformats.org/officeDocument/2006/relationships/image" Target="../media/image73.png"/><Relationship Id="rId12" Type="http://schemas.openxmlformats.org/officeDocument/2006/relationships/hyperlink" Target="http://olympic.ru/team/sport/winter/lyzhnye-gonki" TargetMode="External"/><Relationship Id="rId17" Type="http://schemas.openxmlformats.org/officeDocument/2006/relationships/image" Target="../media/image78.png"/><Relationship Id="rId25" Type="http://schemas.openxmlformats.org/officeDocument/2006/relationships/image" Target="../media/image82.png"/><Relationship Id="rId2" Type="http://schemas.openxmlformats.org/officeDocument/2006/relationships/hyperlink" Target="http://olympic.ru/team/sport/winter/biatlon" TargetMode="External"/><Relationship Id="rId16" Type="http://schemas.openxmlformats.org/officeDocument/2006/relationships/hyperlink" Target="http://olympic.ru/team/sport/winter/sannyj-sport" TargetMode="External"/><Relationship Id="rId20" Type="http://schemas.openxmlformats.org/officeDocument/2006/relationships/hyperlink" Target="http://olympic.ru/team/sport/winter/skorostnoj-beg-na-konkah" TargetMode="External"/><Relationship Id="rId29" Type="http://schemas.openxmlformats.org/officeDocument/2006/relationships/image" Target="../media/image84.png"/><Relationship Id="rId1" Type="http://schemas.openxmlformats.org/officeDocument/2006/relationships/slideLayout" Target="../slideLayouts/slideLayout7.xml"/><Relationship Id="rId6" Type="http://schemas.openxmlformats.org/officeDocument/2006/relationships/hyperlink" Target="http://olympic.ru/team/sport/winter/skiing" TargetMode="External"/><Relationship Id="rId11" Type="http://schemas.openxmlformats.org/officeDocument/2006/relationships/image" Target="../media/image75.png"/><Relationship Id="rId24" Type="http://schemas.openxmlformats.org/officeDocument/2006/relationships/hyperlink" Target="http://olympic.ru/team/sport/winter/figurnoe-katanie" TargetMode="External"/><Relationship Id="rId5" Type="http://schemas.openxmlformats.org/officeDocument/2006/relationships/image" Target="../media/image72.png"/><Relationship Id="rId15" Type="http://schemas.openxmlformats.org/officeDocument/2006/relationships/image" Target="../media/image77.png"/><Relationship Id="rId23" Type="http://schemas.openxmlformats.org/officeDocument/2006/relationships/image" Target="../media/image81.png"/><Relationship Id="rId28" Type="http://schemas.openxmlformats.org/officeDocument/2006/relationships/hyperlink" Target="http://olympic.ru/team/sport/winter/hokkej" TargetMode="External"/><Relationship Id="rId10" Type="http://schemas.openxmlformats.org/officeDocument/2006/relationships/hyperlink" Target="http://olympic.ru/team/sport/winter/lyzhnoe-dvoebore" TargetMode="External"/><Relationship Id="rId19" Type="http://schemas.openxmlformats.org/officeDocument/2006/relationships/image" Target="../media/image79.png"/><Relationship Id="rId31" Type="http://schemas.openxmlformats.org/officeDocument/2006/relationships/image" Target="../media/image85.png"/><Relationship Id="rId4" Type="http://schemas.openxmlformats.org/officeDocument/2006/relationships/hyperlink" Target="http://olympic.ru/team/sport/winter/bobslej" TargetMode="External"/><Relationship Id="rId9" Type="http://schemas.openxmlformats.org/officeDocument/2006/relationships/image" Target="../media/image74.png"/><Relationship Id="rId14" Type="http://schemas.openxmlformats.org/officeDocument/2006/relationships/hyperlink" Target="http://olympic.ru/team/sport/winter/pryzhki-na-lyzhah-s-tramplina" TargetMode="External"/><Relationship Id="rId22" Type="http://schemas.openxmlformats.org/officeDocument/2006/relationships/hyperlink" Target="http://olympic.ru/team/sport/winter/snoubord" TargetMode="External"/><Relationship Id="rId27" Type="http://schemas.openxmlformats.org/officeDocument/2006/relationships/image" Target="../media/image83.png"/><Relationship Id="rId30" Type="http://schemas.openxmlformats.org/officeDocument/2006/relationships/hyperlink" Target="http://olympic.ru/team/sport/winter/short-trek" TargetMode="External"/></Relationships>
</file>

<file path=ppt/slides/_rels/slide16.xml.rels><?xml version="1.0" encoding="UTF-8" standalone="yes"?>
<Relationships xmlns="http://schemas.openxmlformats.org/package/2006/relationships"><Relationship Id="rId8" Type="http://schemas.openxmlformats.org/officeDocument/2006/relationships/image" Target="../media/image92.jpeg"/><Relationship Id="rId3" Type="http://schemas.openxmlformats.org/officeDocument/2006/relationships/image" Target="../media/image87.jpeg"/><Relationship Id="rId7" Type="http://schemas.openxmlformats.org/officeDocument/2006/relationships/image" Target="../media/image91.jpeg"/><Relationship Id="rId2" Type="http://schemas.openxmlformats.org/officeDocument/2006/relationships/image" Target="../media/image86.jpeg"/><Relationship Id="rId1" Type="http://schemas.openxmlformats.org/officeDocument/2006/relationships/slideLayout" Target="../slideLayouts/slideLayout2.xml"/><Relationship Id="rId6" Type="http://schemas.openxmlformats.org/officeDocument/2006/relationships/image" Target="../media/image90.jpeg"/><Relationship Id="rId5" Type="http://schemas.openxmlformats.org/officeDocument/2006/relationships/image" Target="../media/image89.jpeg"/><Relationship Id="rId10" Type="http://schemas.openxmlformats.org/officeDocument/2006/relationships/image" Target="../media/image94.jpeg"/><Relationship Id="rId4" Type="http://schemas.openxmlformats.org/officeDocument/2006/relationships/image" Target="../media/image88.jpeg"/><Relationship Id="rId9" Type="http://schemas.openxmlformats.org/officeDocument/2006/relationships/image" Target="../media/image93.jpeg"/></Relationships>
</file>

<file path=ppt/slides/_rels/slide17.xml.rels><?xml version="1.0" encoding="UTF-8" standalone="yes"?>
<Relationships xmlns="http://schemas.openxmlformats.org/package/2006/relationships"><Relationship Id="rId2" Type="http://schemas.openxmlformats.org/officeDocument/2006/relationships/image" Target="../media/image9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gidtravel.com/country/turkey/ierapolis_dp5520.html" TargetMode="External"/><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1800" dirty="0" smtClean="0"/>
              <a:t>МКОУ «</a:t>
            </a:r>
            <a:r>
              <a:rPr lang="ru-RU" sz="1800" dirty="0" err="1" smtClean="0"/>
              <a:t>Любимовская</a:t>
            </a:r>
            <a:r>
              <a:rPr lang="ru-RU" sz="1800" dirty="0" smtClean="0"/>
              <a:t> СОШ»</a:t>
            </a:r>
            <a:endParaRPr lang="ru-RU" sz="1800" dirty="0"/>
          </a:p>
        </p:txBody>
      </p:sp>
      <p:sp>
        <p:nvSpPr>
          <p:cNvPr id="3" name="Объект 2"/>
          <p:cNvSpPr>
            <a:spLocks noGrp="1"/>
          </p:cNvSpPr>
          <p:nvPr>
            <p:ph idx="1"/>
          </p:nvPr>
        </p:nvSpPr>
        <p:spPr/>
        <p:txBody>
          <a:bodyPr/>
          <a:lstStyle/>
          <a:p>
            <a:pPr marL="0" indent="0" algn="ctr">
              <a:buNone/>
            </a:pPr>
            <a:r>
              <a:rPr lang="ru-RU" sz="4400" dirty="0" smtClean="0">
                <a:solidFill>
                  <a:srgbClr val="FF0000"/>
                </a:solidFill>
                <a:ea typeface="+mj-ea"/>
                <a:cs typeface="+mj-cs"/>
              </a:rPr>
              <a:t>История </a:t>
            </a:r>
            <a:r>
              <a:rPr lang="ru-RU" sz="4400" dirty="0">
                <a:solidFill>
                  <a:srgbClr val="FF0000"/>
                </a:solidFill>
                <a:ea typeface="+mj-ea"/>
                <a:cs typeface="+mj-cs"/>
              </a:rPr>
              <a:t>возникновения  олимпийских </a:t>
            </a:r>
            <a:r>
              <a:rPr lang="ru-RU" sz="4400" dirty="0" smtClean="0">
                <a:solidFill>
                  <a:srgbClr val="FF0000"/>
                </a:solidFill>
                <a:ea typeface="+mj-ea"/>
                <a:cs typeface="+mj-cs"/>
              </a:rPr>
              <a:t>игр</a:t>
            </a:r>
          </a:p>
          <a:p>
            <a:pPr marL="0" indent="0" algn="ctr">
              <a:buNone/>
            </a:pPr>
            <a:endParaRPr lang="ru-RU" sz="4400" dirty="0">
              <a:solidFill>
                <a:srgbClr val="FF0000"/>
              </a:solidFill>
              <a:ea typeface="+mj-ea"/>
              <a:cs typeface="+mj-cs"/>
            </a:endParaRPr>
          </a:p>
          <a:p>
            <a:pPr marL="0" indent="0" algn="ctr">
              <a:buNone/>
            </a:pPr>
            <a:endParaRPr lang="ru-RU" sz="4400" dirty="0" smtClean="0">
              <a:solidFill>
                <a:srgbClr val="FF0000"/>
              </a:solidFill>
              <a:ea typeface="+mj-ea"/>
              <a:cs typeface="+mj-cs"/>
            </a:endParaRPr>
          </a:p>
          <a:p>
            <a:pPr marL="0" indent="0" algn="r">
              <a:buNone/>
            </a:pPr>
            <a:r>
              <a:rPr lang="ru-RU" sz="1400" dirty="0" smtClean="0"/>
              <a:t>Выполнил: Алфимов Денис</a:t>
            </a:r>
          </a:p>
          <a:p>
            <a:pPr marL="0" indent="0" algn="r">
              <a:buNone/>
            </a:pPr>
            <a:r>
              <a:rPr lang="ru-RU" sz="1400" dirty="0" smtClean="0">
                <a:ea typeface="+mj-ea"/>
                <a:cs typeface="+mj-cs"/>
              </a:rPr>
              <a:t>Руководитель: </a:t>
            </a:r>
            <a:r>
              <a:rPr lang="ru-RU" sz="1400" dirty="0" err="1" smtClean="0">
                <a:ea typeface="+mj-ea"/>
                <a:cs typeface="+mj-cs"/>
              </a:rPr>
              <a:t>Маласова</a:t>
            </a:r>
            <a:r>
              <a:rPr lang="ru-RU" sz="1400" dirty="0" smtClean="0">
                <a:ea typeface="+mj-ea"/>
                <a:cs typeface="+mj-cs"/>
              </a:rPr>
              <a:t> О.Н.</a:t>
            </a:r>
          </a:p>
          <a:p>
            <a:pPr marL="0" indent="0" algn="r">
              <a:buNone/>
            </a:pPr>
            <a:endParaRPr lang="ru-RU" sz="1400" dirty="0">
              <a:ea typeface="+mj-ea"/>
              <a:cs typeface="+mj-cs"/>
            </a:endParaRPr>
          </a:p>
          <a:p>
            <a:pPr marL="0" indent="0" algn="r">
              <a:buNone/>
            </a:pPr>
            <a:endParaRPr lang="ru-RU" sz="1400" dirty="0" smtClean="0">
              <a:ea typeface="+mj-ea"/>
              <a:cs typeface="+mj-cs"/>
            </a:endParaRPr>
          </a:p>
          <a:p>
            <a:pPr marL="0" indent="0" algn="r">
              <a:buNone/>
            </a:pPr>
            <a:endParaRPr lang="ru-RU" sz="1400" dirty="0">
              <a:ea typeface="+mj-ea"/>
              <a:cs typeface="+mj-cs"/>
            </a:endParaRPr>
          </a:p>
          <a:p>
            <a:pPr marL="0" indent="0" algn="ctr">
              <a:buNone/>
            </a:pPr>
            <a:r>
              <a:rPr lang="ru-RU" sz="1400" dirty="0" smtClean="0">
                <a:ea typeface="+mj-ea"/>
                <a:cs typeface="+mj-cs"/>
              </a:rPr>
              <a:t>2017</a:t>
            </a:r>
            <a:endParaRPr lang="ru-RU" sz="1400" dirty="0">
              <a:ea typeface="+mj-ea"/>
              <a:cs typeface="+mj-cs"/>
            </a:endParaRPr>
          </a:p>
        </p:txBody>
      </p:sp>
    </p:spTree>
    <p:extLst>
      <p:ext uri="{BB962C8B-B14F-4D97-AF65-F5344CB8AC3E}">
        <p14:creationId xmlns="" xmlns:p14="http://schemas.microsoft.com/office/powerpoint/2010/main" val="104123832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extBox 2"/>
          <p:cNvSpPr txBox="1">
            <a:spLocks noChangeArrowheads="1"/>
          </p:cNvSpPr>
          <p:nvPr/>
        </p:nvSpPr>
        <p:spPr bwMode="auto">
          <a:xfrm>
            <a:off x="928688" y="714375"/>
            <a:ext cx="7572375" cy="708025"/>
          </a:xfrm>
          <a:prstGeom prst="rect">
            <a:avLst/>
          </a:prstGeom>
          <a:noFill/>
          <a:ln w="9525">
            <a:noFill/>
            <a:miter lim="800000"/>
            <a:headEnd/>
            <a:tailEnd/>
          </a:ln>
        </p:spPr>
        <p:txBody>
          <a:bodyPr>
            <a:spAutoFit/>
          </a:bodyPr>
          <a:lstStyle/>
          <a:p>
            <a:pPr algn="ctr"/>
            <a:r>
              <a:rPr lang="ru-RU" sz="4000">
                <a:solidFill>
                  <a:srgbClr val="FF0000"/>
                </a:solidFill>
              </a:rPr>
              <a:t>Олимпийские талисманы</a:t>
            </a:r>
            <a:endParaRPr lang="ru-RU" sz="4000"/>
          </a:p>
        </p:txBody>
      </p:sp>
      <p:pic>
        <p:nvPicPr>
          <p:cNvPr id="23554" name="Рисунок 3" descr="http://talisman.sochi2014.com/bitrix/templates/talisman/img/img-olymp-1.jpg"/>
          <p:cNvPicPr>
            <a:picLocks noChangeAspect="1" noChangeArrowheads="1"/>
          </p:cNvPicPr>
          <p:nvPr/>
        </p:nvPicPr>
        <p:blipFill>
          <a:blip r:embed="rId2" cstate="screen"/>
          <a:srcRect/>
          <a:stretch>
            <a:fillRect/>
          </a:stretch>
        </p:blipFill>
        <p:spPr bwMode="auto">
          <a:xfrm>
            <a:off x="214313" y="1428750"/>
            <a:ext cx="1500187" cy="1285875"/>
          </a:xfrm>
          <a:prstGeom prst="rect">
            <a:avLst/>
          </a:prstGeom>
          <a:noFill/>
          <a:ln w="9525">
            <a:noFill/>
            <a:miter lim="800000"/>
            <a:headEnd/>
            <a:tailEnd/>
          </a:ln>
        </p:spPr>
      </p:pic>
      <p:pic>
        <p:nvPicPr>
          <p:cNvPr id="23555" name="Рисунок 4" descr="http://talisman.sochi2014.com/bitrix/templates/talisman/img/img-olymp-2.jpg"/>
          <p:cNvPicPr>
            <a:picLocks noChangeAspect="1" noChangeArrowheads="1"/>
          </p:cNvPicPr>
          <p:nvPr/>
        </p:nvPicPr>
        <p:blipFill>
          <a:blip r:embed="rId3" cstate="screen"/>
          <a:srcRect/>
          <a:stretch>
            <a:fillRect/>
          </a:stretch>
        </p:blipFill>
        <p:spPr bwMode="auto">
          <a:xfrm>
            <a:off x="2071688" y="1643063"/>
            <a:ext cx="1357312" cy="1379537"/>
          </a:xfrm>
          <a:prstGeom prst="rect">
            <a:avLst/>
          </a:prstGeom>
          <a:noFill/>
          <a:ln w="9525">
            <a:noFill/>
            <a:miter lim="800000"/>
            <a:headEnd/>
            <a:tailEnd/>
          </a:ln>
        </p:spPr>
      </p:pic>
      <p:pic>
        <p:nvPicPr>
          <p:cNvPr id="23556" name="Рисунок 5" descr="http://talisman.sochi2014.com/bitrix/templates/talisman/img/img-olymp-3.jpg"/>
          <p:cNvPicPr>
            <a:picLocks noChangeAspect="1" noChangeArrowheads="1"/>
          </p:cNvPicPr>
          <p:nvPr/>
        </p:nvPicPr>
        <p:blipFill>
          <a:blip r:embed="rId4" cstate="screen"/>
          <a:srcRect/>
          <a:stretch>
            <a:fillRect/>
          </a:stretch>
        </p:blipFill>
        <p:spPr bwMode="auto">
          <a:xfrm>
            <a:off x="3857625" y="1428750"/>
            <a:ext cx="1379538" cy="1357313"/>
          </a:xfrm>
          <a:prstGeom prst="rect">
            <a:avLst/>
          </a:prstGeom>
          <a:noFill/>
          <a:ln w="9525">
            <a:noFill/>
            <a:miter lim="800000"/>
            <a:headEnd/>
            <a:tailEnd/>
          </a:ln>
        </p:spPr>
      </p:pic>
      <p:sp>
        <p:nvSpPr>
          <p:cNvPr id="23557" name="TextBox 9"/>
          <p:cNvSpPr txBox="1">
            <a:spLocks noChangeArrowheads="1"/>
          </p:cNvSpPr>
          <p:nvPr/>
        </p:nvSpPr>
        <p:spPr bwMode="auto">
          <a:xfrm>
            <a:off x="0" y="2786063"/>
            <a:ext cx="2000250" cy="923925"/>
          </a:xfrm>
          <a:prstGeom prst="rect">
            <a:avLst/>
          </a:prstGeom>
          <a:noFill/>
          <a:ln w="9525">
            <a:noFill/>
            <a:miter lim="800000"/>
            <a:headEnd/>
            <a:tailEnd/>
          </a:ln>
        </p:spPr>
        <p:txBody>
          <a:bodyPr>
            <a:spAutoFit/>
          </a:bodyPr>
          <a:lstStyle/>
          <a:p>
            <a:pPr indent="17463" algn="just"/>
            <a:r>
              <a:rPr lang="ru-RU"/>
              <a:t>Лыжник Шюсс </a:t>
            </a:r>
          </a:p>
          <a:p>
            <a:pPr indent="17463" algn="ctr"/>
            <a:r>
              <a:rPr lang="ru-RU"/>
              <a:t>1968 в Гренобле (Франция)</a:t>
            </a:r>
          </a:p>
        </p:txBody>
      </p:sp>
      <p:sp>
        <p:nvSpPr>
          <p:cNvPr id="23558" name="TextBox 10"/>
          <p:cNvSpPr txBox="1">
            <a:spLocks noChangeArrowheads="1"/>
          </p:cNvSpPr>
          <p:nvPr/>
        </p:nvSpPr>
        <p:spPr bwMode="auto">
          <a:xfrm>
            <a:off x="2143125" y="3000375"/>
            <a:ext cx="1785938" cy="369888"/>
          </a:xfrm>
          <a:prstGeom prst="rect">
            <a:avLst/>
          </a:prstGeom>
          <a:noFill/>
          <a:ln w="9525">
            <a:noFill/>
            <a:miter lim="800000"/>
            <a:headEnd/>
            <a:tailEnd/>
          </a:ln>
        </p:spPr>
        <p:txBody>
          <a:bodyPr>
            <a:spAutoFit/>
          </a:bodyPr>
          <a:lstStyle/>
          <a:p>
            <a:endParaRPr lang="ru-RU"/>
          </a:p>
        </p:txBody>
      </p:sp>
      <p:sp>
        <p:nvSpPr>
          <p:cNvPr id="23559" name="TextBox 11"/>
          <p:cNvSpPr txBox="1">
            <a:spLocks noChangeArrowheads="1"/>
          </p:cNvSpPr>
          <p:nvPr/>
        </p:nvSpPr>
        <p:spPr bwMode="auto">
          <a:xfrm>
            <a:off x="1857375" y="3071813"/>
            <a:ext cx="1928813" cy="923925"/>
          </a:xfrm>
          <a:prstGeom prst="rect">
            <a:avLst/>
          </a:prstGeom>
          <a:noFill/>
          <a:ln w="9525">
            <a:noFill/>
            <a:miter lim="800000"/>
            <a:headEnd/>
            <a:tailEnd/>
          </a:ln>
        </p:spPr>
        <p:txBody>
          <a:bodyPr>
            <a:spAutoFit/>
          </a:bodyPr>
          <a:lstStyle/>
          <a:p>
            <a:pPr indent="17463" algn="ctr"/>
            <a:r>
              <a:rPr lang="ru-RU"/>
              <a:t>Такса Вальди 1972 в Саппоро (Япония)</a:t>
            </a:r>
          </a:p>
        </p:txBody>
      </p:sp>
      <p:sp>
        <p:nvSpPr>
          <p:cNvPr id="23560" name="TextBox 12"/>
          <p:cNvSpPr txBox="1">
            <a:spLocks noChangeArrowheads="1"/>
          </p:cNvSpPr>
          <p:nvPr/>
        </p:nvSpPr>
        <p:spPr bwMode="auto">
          <a:xfrm>
            <a:off x="3571875" y="2928938"/>
            <a:ext cx="2000250" cy="923925"/>
          </a:xfrm>
          <a:prstGeom prst="rect">
            <a:avLst/>
          </a:prstGeom>
          <a:noFill/>
          <a:ln w="9525">
            <a:noFill/>
            <a:miter lim="800000"/>
            <a:headEnd/>
            <a:tailEnd/>
          </a:ln>
        </p:spPr>
        <p:txBody>
          <a:bodyPr>
            <a:spAutoFit/>
          </a:bodyPr>
          <a:lstStyle/>
          <a:p>
            <a:pPr indent="17463" algn="ctr"/>
            <a:r>
              <a:rPr lang="ru-RU"/>
              <a:t>Снеговик </a:t>
            </a:r>
          </a:p>
          <a:p>
            <a:pPr indent="17463" algn="ctr"/>
            <a:r>
              <a:rPr lang="ru-RU"/>
              <a:t>1976 в Инсбруке (Австрия) </a:t>
            </a:r>
          </a:p>
        </p:txBody>
      </p:sp>
      <p:pic>
        <p:nvPicPr>
          <p:cNvPr id="23561" name="Рисунок 13" descr="http://talisman.sochi2014.com/bitrix/templates/talisman/img/img-olymp-4.jpg"/>
          <p:cNvPicPr>
            <a:picLocks noChangeAspect="1" noChangeArrowheads="1"/>
          </p:cNvPicPr>
          <p:nvPr/>
        </p:nvPicPr>
        <p:blipFill>
          <a:blip r:embed="rId5" cstate="screen"/>
          <a:srcRect/>
          <a:stretch>
            <a:fillRect/>
          </a:stretch>
        </p:blipFill>
        <p:spPr bwMode="auto">
          <a:xfrm>
            <a:off x="5572125" y="1571625"/>
            <a:ext cx="1428750" cy="1428750"/>
          </a:xfrm>
          <a:prstGeom prst="rect">
            <a:avLst/>
          </a:prstGeom>
          <a:noFill/>
          <a:ln w="9525">
            <a:noFill/>
            <a:miter lim="800000"/>
            <a:headEnd/>
            <a:tailEnd/>
          </a:ln>
        </p:spPr>
      </p:pic>
      <p:sp>
        <p:nvSpPr>
          <p:cNvPr id="23562" name="TextBox 14"/>
          <p:cNvSpPr txBox="1">
            <a:spLocks noChangeArrowheads="1"/>
          </p:cNvSpPr>
          <p:nvPr/>
        </p:nvSpPr>
        <p:spPr bwMode="auto">
          <a:xfrm>
            <a:off x="5429250" y="3000375"/>
            <a:ext cx="1785938" cy="1200150"/>
          </a:xfrm>
          <a:prstGeom prst="rect">
            <a:avLst/>
          </a:prstGeom>
          <a:noFill/>
          <a:ln w="9525">
            <a:noFill/>
            <a:miter lim="800000"/>
            <a:headEnd/>
            <a:tailEnd/>
          </a:ln>
        </p:spPr>
        <p:txBody>
          <a:bodyPr>
            <a:spAutoFit/>
          </a:bodyPr>
          <a:lstStyle/>
          <a:p>
            <a:pPr algn="ctr"/>
            <a:r>
              <a:rPr lang="ru-RU"/>
              <a:t>Енот Рони</a:t>
            </a:r>
          </a:p>
          <a:p>
            <a:pPr algn="ctr"/>
            <a:r>
              <a:rPr lang="ru-RU"/>
              <a:t>1980 в Лейк-Плэсиде (США)</a:t>
            </a:r>
          </a:p>
        </p:txBody>
      </p:sp>
      <p:pic>
        <p:nvPicPr>
          <p:cNvPr id="23563" name="Рисунок 15" descr="http://talisman.sochi2014.com/bitrix/templates/talisman/img/img-olymp-5.jpg"/>
          <p:cNvPicPr>
            <a:picLocks noChangeAspect="1" noChangeArrowheads="1"/>
          </p:cNvPicPr>
          <p:nvPr/>
        </p:nvPicPr>
        <p:blipFill>
          <a:blip r:embed="rId6" cstate="screen"/>
          <a:srcRect/>
          <a:stretch>
            <a:fillRect/>
          </a:stretch>
        </p:blipFill>
        <p:spPr bwMode="auto">
          <a:xfrm>
            <a:off x="7429500" y="1428750"/>
            <a:ext cx="1450975" cy="1357313"/>
          </a:xfrm>
          <a:prstGeom prst="rect">
            <a:avLst/>
          </a:prstGeom>
          <a:noFill/>
          <a:ln w="9525">
            <a:noFill/>
            <a:miter lim="800000"/>
            <a:headEnd/>
            <a:tailEnd/>
          </a:ln>
        </p:spPr>
      </p:pic>
      <p:sp>
        <p:nvSpPr>
          <p:cNvPr id="23564" name="TextBox 20"/>
          <p:cNvSpPr txBox="1">
            <a:spLocks noChangeArrowheads="1"/>
          </p:cNvSpPr>
          <p:nvPr/>
        </p:nvSpPr>
        <p:spPr bwMode="auto">
          <a:xfrm>
            <a:off x="0" y="5143500"/>
            <a:ext cx="1928813" cy="1477963"/>
          </a:xfrm>
          <a:prstGeom prst="rect">
            <a:avLst/>
          </a:prstGeom>
          <a:noFill/>
          <a:ln w="9525">
            <a:noFill/>
            <a:miter lim="800000"/>
            <a:headEnd/>
            <a:tailEnd/>
          </a:ln>
        </p:spPr>
        <p:txBody>
          <a:bodyPr>
            <a:spAutoFit/>
          </a:bodyPr>
          <a:lstStyle/>
          <a:p>
            <a:pPr algn="ctr"/>
            <a:r>
              <a:rPr lang="ru-RU"/>
              <a:t>Полярные медведи Хайди и Хоуди </a:t>
            </a:r>
          </a:p>
          <a:p>
            <a:pPr algn="ctr"/>
            <a:r>
              <a:rPr lang="ru-RU"/>
              <a:t>1988 в Калгари (Канада) </a:t>
            </a:r>
          </a:p>
        </p:txBody>
      </p:sp>
      <p:sp>
        <p:nvSpPr>
          <p:cNvPr id="23565" name="TextBox 21"/>
          <p:cNvSpPr txBox="1">
            <a:spLocks noChangeArrowheads="1"/>
          </p:cNvSpPr>
          <p:nvPr/>
        </p:nvSpPr>
        <p:spPr bwMode="auto">
          <a:xfrm>
            <a:off x="7215188" y="3071813"/>
            <a:ext cx="1928812" cy="923925"/>
          </a:xfrm>
          <a:prstGeom prst="rect">
            <a:avLst/>
          </a:prstGeom>
          <a:noFill/>
          <a:ln w="9525">
            <a:noFill/>
            <a:miter lim="800000"/>
            <a:headEnd/>
            <a:tailEnd/>
          </a:ln>
        </p:spPr>
        <p:txBody>
          <a:bodyPr>
            <a:spAutoFit/>
          </a:bodyPr>
          <a:lstStyle/>
          <a:p>
            <a:pPr algn="ctr"/>
            <a:r>
              <a:rPr lang="ru-RU"/>
              <a:t>Волчонок Вучко 1984 в Сараево (Югославия)</a:t>
            </a:r>
          </a:p>
        </p:txBody>
      </p:sp>
      <p:pic>
        <p:nvPicPr>
          <p:cNvPr id="23566" name="Рисунок 22" descr="http://talisman.sochi2014.com/bitrix/templates/talisman/img/img-olymp-6.jpg"/>
          <p:cNvPicPr>
            <a:picLocks noChangeAspect="1" noChangeArrowheads="1"/>
          </p:cNvPicPr>
          <p:nvPr/>
        </p:nvPicPr>
        <p:blipFill>
          <a:blip r:embed="rId7" cstate="screen"/>
          <a:srcRect/>
          <a:stretch>
            <a:fillRect/>
          </a:stretch>
        </p:blipFill>
        <p:spPr bwMode="auto">
          <a:xfrm>
            <a:off x="214313" y="3786188"/>
            <a:ext cx="1357312" cy="1357312"/>
          </a:xfrm>
          <a:prstGeom prst="rect">
            <a:avLst/>
          </a:prstGeom>
          <a:noFill/>
          <a:ln w="9525">
            <a:noFill/>
            <a:miter lim="800000"/>
            <a:headEnd/>
            <a:tailEnd/>
          </a:ln>
        </p:spPr>
      </p:pic>
      <p:pic>
        <p:nvPicPr>
          <p:cNvPr id="23567" name="Рисунок 23" descr="http://talisman.sochi2014.com/bitrix/templates/talisman/img/img-olymp-7.jpg"/>
          <p:cNvPicPr>
            <a:picLocks noChangeAspect="1" noChangeArrowheads="1"/>
          </p:cNvPicPr>
          <p:nvPr/>
        </p:nvPicPr>
        <p:blipFill>
          <a:blip r:embed="rId8" cstate="screen"/>
          <a:srcRect/>
          <a:stretch>
            <a:fillRect/>
          </a:stretch>
        </p:blipFill>
        <p:spPr bwMode="auto">
          <a:xfrm>
            <a:off x="2143125" y="4071938"/>
            <a:ext cx="1285875" cy="1236662"/>
          </a:xfrm>
          <a:prstGeom prst="rect">
            <a:avLst/>
          </a:prstGeom>
          <a:noFill/>
          <a:ln w="9525">
            <a:noFill/>
            <a:miter lim="800000"/>
            <a:headEnd/>
            <a:tailEnd/>
          </a:ln>
        </p:spPr>
      </p:pic>
      <p:sp>
        <p:nvSpPr>
          <p:cNvPr id="23568" name="TextBox 24"/>
          <p:cNvSpPr txBox="1">
            <a:spLocks noChangeArrowheads="1"/>
          </p:cNvSpPr>
          <p:nvPr/>
        </p:nvSpPr>
        <p:spPr bwMode="auto">
          <a:xfrm>
            <a:off x="1928813" y="5286375"/>
            <a:ext cx="1714500" cy="1477963"/>
          </a:xfrm>
          <a:prstGeom prst="rect">
            <a:avLst/>
          </a:prstGeom>
          <a:noFill/>
          <a:ln w="9525">
            <a:noFill/>
            <a:miter lim="800000"/>
            <a:headEnd/>
            <a:tailEnd/>
          </a:ln>
        </p:spPr>
        <p:txBody>
          <a:bodyPr>
            <a:spAutoFit/>
          </a:bodyPr>
          <a:lstStyle/>
          <a:p>
            <a:pPr algn="ctr"/>
            <a:r>
              <a:rPr lang="ru-RU"/>
              <a:t>Горный эльф Мажик</a:t>
            </a:r>
          </a:p>
          <a:p>
            <a:pPr algn="ctr"/>
            <a:r>
              <a:rPr lang="ru-RU"/>
              <a:t>1992 в Альбервилле (Франция)</a:t>
            </a:r>
          </a:p>
        </p:txBody>
      </p:sp>
      <p:pic>
        <p:nvPicPr>
          <p:cNvPr id="23569" name="Рисунок 25" descr="http://talisman.sochi2014.com/bitrix/templates/talisman/img/img-olymp-8.jpg"/>
          <p:cNvPicPr>
            <a:picLocks noChangeAspect="1" noChangeArrowheads="1"/>
          </p:cNvPicPr>
          <p:nvPr/>
        </p:nvPicPr>
        <p:blipFill>
          <a:blip r:embed="rId9" cstate="screen"/>
          <a:srcRect/>
          <a:stretch>
            <a:fillRect/>
          </a:stretch>
        </p:blipFill>
        <p:spPr bwMode="auto">
          <a:xfrm>
            <a:off x="3929063" y="3929063"/>
            <a:ext cx="1285875" cy="1236662"/>
          </a:xfrm>
          <a:prstGeom prst="rect">
            <a:avLst/>
          </a:prstGeom>
          <a:noFill/>
          <a:ln w="9525">
            <a:noFill/>
            <a:miter lim="800000"/>
            <a:headEnd/>
            <a:tailEnd/>
          </a:ln>
        </p:spPr>
      </p:pic>
      <p:sp>
        <p:nvSpPr>
          <p:cNvPr id="23570" name="TextBox 26"/>
          <p:cNvSpPr txBox="1">
            <a:spLocks noChangeArrowheads="1"/>
          </p:cNvSpPr>
          <p:nvPr/>
        </p:nvSpPr>
        <p:spPr bwMode="auto">
          <a:xfrm>
            <a:off x="3571875" y="5143500"/>
            <a:ext cx="1928813" cy="1754188"/>
          </a:xfrm>
          <a:prstGeom prst="rect">
            <a:avLst/>
          </a:prstGeom>
          <a:noFill/>
          <a:ln w="9525">
            <a:noFill/>
            <a:miter lim="800000"/>
            <a:headEnd/>
            <a:tailEnd/>
          </a:ln>
        </p:spPr>
        <p:txBody>
          <a:bodyPr>
            <a:spAutoFit/>
          </a:bodyPr>
          <a:lstStyle/>
          <a:p>
            <a:pPr algn="ctr"/>
            <a:r>
              <a:rPr lang="ru-RU"/>
              <a:t>мальчик и девочка Хокон и Кристин  </a:t>
            </a:r>
          </a:p>
          <a:p>
            <a:pPr algn="ctr"/>
            <a:r>
              <a:rPr lang="ru-RU"/>
              <a:t>1994 в Лиллехаммер (Норвегия) </a:t>
            </a:r>
          </a:p>
        </p:txBody>
      </p:sp>
      <p:sp>
        <p:nvSpPr>
          <p:cNvPr id="23571" name="TextBox 28"/>
          <p:cNvSpPr txBox="1">
            <a:spLocks noChangeArrowheads="1"/>
          </p:cNvSpPr>
          <p:nvPr/>
        </p:nvSpPr>
        <p:spPr bwMode="auto">
          <a:xfrm>
            <a:off x="5572125" y="5357813"/>
            <a:ext cx="1714500" cy="1477962"/>
          </a:xfrm>
          <a:prstGeom prst="rect">
            <a:avLst/>
          </a:prstGeom>
          <a:noFill/>
          <a:ln w="9525">
            <a:noFill/>
            <a:miter lim="800000"/>
            <a:headEnd/>
            <a:tailEnd/>
          </a:ln>
        </p:spPr>
        <p:txBody>
          <a:bodyPr>
            <a:spAutoFit/>
          </a:bodyPr>
          <a:lstStyle/>
          <a:p>
            <a:pPr algn="ctr"/>
            <a:r>
              <a:rPr lang="ru-RU"/>
              <a:t>Снежок Нив и кубик льда Глиз </a:t>
            </a:r>
          </a:p>
          <a:p>
            <a:pPr algn="ctr"/>
            <a:r>
              <a:rPr lang="ru-RU"/>
              <a:t>2006 в Турине (Италия)</a:t>
            </a:r>
          </a:p>
        </p:txBody>
      </p:sp>
      <p:pic>
        <p:nvPicPr>
          <p:cNvPr id="23572" name="Рисунок 29" descr="http://talisman.sochi2014.com/bitrix/templates/talisman/img/img-olymp-11.jpg"/>
          <p:cNvPicPr>
            <a:picLocks noChangeAspect="1" noChangeArrowheads="1"/>
          </p:cNvPicPr>
          <p:nvPr/>
        </p:nvPicPr>
        <p:blipFill>
          <a:blip r:embed="rId10" cstate="screen"/>
          <a:srcRect/>
          <a:stretch>
            <a:fillRect/>
          </a:stretch>
        </p:blipFill>
        <p:spPr bwMode="auto">
          <a:xfrm>
            <a:off x="5715000" y="4143375"/>
            <a:ext cx="1236663" cy="1236663"/>
          </a:xfrm>
          <a:prstGeom prst="rect">
            <a:avLst/>
          </a:prstGeom>
          <a:noFill/>
          <a:ln w="9525">
            <a:noFill/>
            <a:miter lim="800000"/>
            <a:headEnd/>
            <a:tailEnd/>
          </a:ln>
        </p:spPr>
      </p:pic>
      <p:pic>
        <p:nvPicPr>
          <p:cNvPr id="23573" name="Picture 2" descr="C:\Users\123\Desktop\img-olymp-12.jpg"/>
          <p:cNvPicPr>
            <a:picLocks noChangeAspect="1" noChangeArrowheads="1"/>
          </p:cNvPicPr>
          <p:nvPr/>
        </p:nvPicPr>
        <p:blipFill>
          <a:blip r:embed="rId11" cstate="screen">
            <a:clrChange>
              <a:clrFrom>
                <a:srgbClr val="FFFFFF"/>
              </a:clrFrom>
              <a:clrTo>
                <a:srgbClr val="FFFFFF">
                  <a:alpha val="0"/>
                </a:srgbClr>
              </a:clrTo>
            </a:clrChange>
          </a:blip>
          <a:srcRect/>
          <a:stretch>
            <a:fillRect/>
          </a:stretch>
        </p:blipFill>
        <p:spPr bwMode="auto">
          <a:xfrm>
            <a:off x="7500938" y="4071938"/>
            <a:ext cx="1393825" cy="2786062"/>
          </a:xfrm>
          <a:prstGeom prst="rect">
            <a:avLst/>
          </a:prstGeom>
          <a:noFill/>
          <a:ln w="9525">
            <a:noFill/>
            <a:miter lim="800000"/>
            <a:headEnd/>
            <a:tailEnd/>
          </a:ln>
        </p:spPr>
      </p:pic>
      <p:sp>
        <p:nvSpPr>
          <p:cNvPr id="23574" name="TextBox 27"/>
          <p:cNvSpPr txBox="1">
            <a:spLocks noChangeArrowheads="1"/>
          </p:cNvSpPr>
          <p:nvPr/>
        </p:nvSpPr>
        <p:spPr bwMode="auto">
          <a:xfrm>
            <a:off x="7500938" y="5500688"/>
            <a:ext cx="1643062" cy="1200150"/>
          </a:xfrm>
          <a:prstGeom prst="rect">
            <a:avLst/>
          </a:prstGeom>
          <a:gradFill rotWithShape="0">
            <a:gsLst>
              <a:gs pos="0">
                <a:srgbClr val="8488C4"/>
              </a:gs>
              <a:gs pos="53000">
                <a:srgbClr val="D4DEFF"/>
              </a:gs>
              <a:gs pos="83000">
                <a:srgbClr val="D4DEFF"/>
              </a:gs>
              <a:gs pos="100000">
                <a:srgbClr val="96AB94"/>
              </a:gs>
            </a:gsLst>
            <a:lin ang="5400000"/>
          </a:gradFill>
          <a:ln w="9525">
            <a:noFill/>
            <a:miter lim="800000"/>
            <a:headEnd/>
            <a:tailEnd/>
          </a:ln>
        </p:spPr>
        <p:txBody>
          <a:bodyPr>
            <a:spAutoFit/>
          </a:bodyPr>
          <a:lstStyle/>
          <a:p>
            <a:pPr algn="ctr"/>
            <a:r>
              <a:rPr lang="ru-RU"/>
              <a:t>Куачи и Мига  </a:t>
            </a:r>
          </a:p>
          <a:p>
            <a:pPr algn="ctr"/>
            <a:r>
              <a:rPr lang="ru-RU"/>
              <a:t>2010 в Ванкувере (Канада)</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Заголовок 1"/>
          <p:cNvSpPr>
            <a:spLocks noGrp="1"/>
          </p:cNvSpPr>
          <p:nvPr>
            <p:ph type="title"/>
          </p:nvPr>
        </p:nvSpPr>
        <p:spPr>
          <a:xfrm>
            <a:off x="250825" y="836613"/>
            <a:ext cx="8569325" cy="3378200"/>
          </a:xfrm>
        </p:spPr>
        <p:txBody>
          <a:bodyPr/>
          <a:lstStyle/>
          <a:p>
            <a:pPr algn="just" defTabSz="219075"/>
            <a:r>
              <a:rPr lang="ru-RU" sz="3200" smtClean="0">
                <a:solidFill>
                  <a:srgbClr val="FF0000"/>
                </a:solidFill>
              </a:rPr>
              <a:t>                                     Олимпийские медали       </a:t>
            </a:r>
            <a:br>
              <a:rPr lang="ru-RU" sz="3200" smtClean="0">
                <a:solidFill>
                  <a:srgbClr val="FF0000"/>
                </a:solidFill>
              </a:rPr>
            </a:br>
            <a:r>
              <a:rPr lang="ru-RU" sz="2000" smtClean="0"/>
              <a:t>Победитель получает золотую медаль (на самом деле эта медаль серебряная, но покрытая относительно толстым слоем золота). За второе место дают серебряную медаль, за третье – бронзовую. Вручение медалей происходит на специальной церемонии после соревнований. Победители располагаются на подиуме в соответствии с завоеванными местами. Поднимаются флаги стран, представителями которых являются победители. Играется гимн страны, представителем которой является обладатель золотой медали.</a:t>
            </a:r>
            <a:endParaRPr lang="ru-RU" sz="2800" smtClean="0"/>
          </a:p>
        </p:txBody>
      </p:sp>
      <p:pic>
        <p:nvPicPr>
          <p:cNvPr id="24578" name="Содержимое 3" descr="http://www.contel2000.ru/uploads/posts/2013-05/1369940670_olimpiyskie-medali-2014.jpg"/>
          <p:cNvPicPr>
            <a:picLocks noGrp="1"/>
          </p:cNvPicPr>
          <p:nvPr>
            <p:ph idx="1"/>
          </p:nvPr>
        </p:nvPicPr>
        <p:blipFill>
          <a:blip r:embed="rId2" cstate="screen"/>
          <a:srcRect/>
          <a:stretch>
            <a:fillRect/>
          </a:stretch>
        </p:blipFill>
        <p:spPr>
          <a:xfrm>
            <a:off x="1357313" y="4077072"/>
            <a:ext cx="6286500" cy="2304256"/>
          </a:xfr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Заголовок 1"/>
          <p:cNvSpPr>
            <a:spLocks noGrp="1"/>
          </p:cNvSpPr>
          <p:nvPr>
            <p:ph type="title"/>
          </p:nvPr>
        </p:nvSpPr>
        <p:spPr/>
        <p:txBody>
          <a:bodyPr/>
          <a:lstStyle/>
          <a:p>
            <a:r>
              <a:rPr lang="ru-RU" smtClean="0">
                <a:solidFill>
                  <a:srgbClr val="FF0000"/>
                </a:solidFill>
              </a:rPr>
              <a:t>Медали прошлых олимпиад</a:t>
            </a:r>
          </a:p>
        </p:txBody>
      </p:sp>
      <p:sp>
        <p:nvSpPr>
          <p:cNvPr id="25602" name="Содержимое 2"/>
          <p:cNvSpPr>
            <a:spLocks noGrp="1"/>
          </p:cNvSpPr>
          <p:nvPr>
            <p:ph idx="1"/>
          </p:nvPr>
        </p:nvSpPr>
        <p:spPr>
          <a:xfrm>
            <a:off x="250825" y="1571625"/>
            <a:ext cx="8642350" cy="5014913"/>
          </a:xfrm>
        </p:spPr>
        <p:txBody>
          <a:bodyPr/>
          <a:lstStyle/>
          <a:p>
            <a:pPr>
              <a:buFontTx/>
              <a:buNone/>
            </a:pPr>
            <a:r>
              <a:rPr lang="ru-RU" sz="2000" smtClean="0">
                <a:solidFill>
                  <a:srgbClr val="0000FF"/>
                </a:solidFill>
              </a:rPr>
              <a:t>          Солт-Лейк-Сити                  Турин                          Ванкувер </a:t>
            </a:r>
          </a:p>
          <a:p>
            <a:pPr>
              <a:buFontTx/>
              <a:buNone/>
            </a:pPr>
            <a:r>
              <a:rPr lang="ru-RU" sz="2000" smtClean="0">
                <a:solidFill>
                  <a:srgbClr val="0000FF"/>
                </a:solidFill>
              </a:rPr>
              <a:t>                  2002                              2006                               2010</a:t>
            </a:r>
          </a:p>
          <a:p>
            <a:pPr>
              <a:buFontTx/>
              <a:buNone/>
            </a:pPr>
            <a:endParaRPr lang="ru-RU" smtClean="0"/>
          </a:p>
          <a:p>
            <a:pPr>
              <a:buFontTx/>
              <a:buNone/>
            </a:pPr>
            <a:endParaRPr lang="ru-RU" smtClean="0"/>
          </a:p>
        </p:txBody>
      </p:sp>
      <p:pic>
        <p:nvPicPr>
          <p:cNvPr id="25603" name="Picture 20" descr="W2002-ML2"/>
          <p:cNvPicPr>
            <a:picLocks noChangeAspect="1" noChangeArrowheads="1"/>
          </p:cNvPicPr>
          <p:nvPr/>
        </p:nvPicPr>
        <p:blipFill>
          <a:blip r:embed="rId2" cstate="screen"/>
          <a:srcRect/>
          <a:stretch>
            <a:fillRect/>
          </a:stretch>
        </p:blipFill>
        <p:spPr bwMode="auto">
          <a:xfrm>
            <a:off x="428625" y="2357438"/>
            <a:ext cx="1857375" cy="1857375"/>
          </a:xfrm>
          <a:prstGeom prst="rect">
            <a:avLst/>
          </a:prstGeom>
          <a:noFill/>
          <a:ln w="9525">
            <a:noFill/>
            <a:miter lim="800000"/>
            <a:headEnd/>
            <a:tailEnd/>
          </a:ln>
        </p:spPr>
      </p:pic>
      <p:pic>
        <p:nvPicPr>
          <p:cNvPr id="25604" name="Picture 18" descr="W2002-ML1"/>
          <p:cNvPicPr>
            <a:picLocks noChangeAspect="1" noChangeArrowheads="1"/>
          </p:cNvPicPr>
          <p:nvPr/>
        </p:nvPicPr>
        <p:blipFill>
          <a:blip r:embed="rId3" cstate="screen"/>
          <a:srcRect/>
          <a:stretch>
            <a:fillRect/>
          </a:stretch>
        </p:blipFill>
        <p:spPr bwMode="auto">
          <a:xfrm>
            <a:off x="1000125" y="4214813"/>
            <a:ext cx="1857375" cy="1857375"/>
          </a:xfrm>
          <a:prstGeom prst="rect">
            <a:avLst/>
          </a:prstGeom>
          <a:noFill/>
          <a:ln w="9525">
            <a:noFill/>
            <a:miter lim="800000"/>
            <a:headEnd/>
            <a:tailEnd/>
          </a:ln>
        </p:spPr>
      </p:pic>
      <p:pic>
        <p:nvPicPr>
          <p:cNvPr id="25605" name="Picture 2" descr="http://livepan.ru/wp-content/uploads/2012/02/2006w_medal_f-1.gif">
            <a:hlinkClick r:id="rId4"/>
          </p:cNvPr>
          <p:cNvPicPr>
            <a:picLocks noChangeAspect="1" noChangeArrowheads="1"/>
          </p:cNvPicPr>
          <p:nvPr/>
        </p:nvPicPr>
        <p:blipFill>
          <a:blip r:embed="rId5" cstate="screen"/>
          <a:srcRect/>
          <a:stretch>
            <a:fillRect/>
          </a:stretch>
        </p:blipFill>
        <p:spPr bwMode="auto">
          <a:xfrm>
            <a:off x="3786188" y="2428875"/>
            <a:ext cx="1509712" cy="1690688"/>
          </a:xfrm>
          <a:prstGeom prst="rect">
            <a:avLst/>
          </a:prstGeom>
          <a:noFill/>
          <a:ln w="9525">
            <a:noFill/>
            <a:miter lim="800000"/>
            <a:headEnd/>
            <a:tailEnd/>
          </a:ln>
        </p:spPr>
      </p:pic>
      <p:pic>
        <p:nvPicPr>
          <p:cNvPr id="25606" name="Picture 4" descr="http://olympteka.ru/images/simbols/medals/big/w2006_1.jpg"/>
          <p:cNvPicPr>
            <a:picLocks noChangeAspect="1" noChangeArrowheads="1"/>
          </p:cNvPicPr>
          <p:nvPr/>
        </p:nvPicPr>
        <p:blipFill>
          <a:blip r:embed="rId6" cstate="screen"/>
          <a:srcRect/>
          <a:stretch>
            <a:fillRect/>
          </a:stretch>
        </p:blipFill>
        <p:spPr bwMode="auto">
          <a:xfrm>
            <a:off x="3857625" y="4071938"/>
            <a:ext cx="1571625" cy="1928812"/>
          </a:xfrm>
          <a:prstGeom prst="rect">
            <a:avLst/>
          </a:prstGeom>
          <a:noFill/>
          <a:ln w="9525">
            <a:noFill/>
            <a:miter lim="800000"/>
            <a:headEnd/>
            <a:tailEnd/>
          </a:ln>
        </p:spPr>
      </p:pic>
      <p:pic>
        <p:nvPicPr>
          <p:cNvPr id="25607" name="Picture 6" descr="http://im5.asset.yvimg.kz/userimages/aituar/v3O7qfWFV7F6Gr973GsHYyxxefd5G4.jpg"/>
          <p:cNvPicPr>
            <a:picLocks noChangeAspect="1" noChangeArrowheads="1"/>
          </p:cNvPicPr>
          <p:nvPr/>
        </p:nvPicPr>
        <p:blipFill>
          <a:blip r:embed="rId7" cstate="screen"/>
          <a:srcRect/>
          <a:stretch>
            <a:fillRect/>
          </a:stretch>
        </p:blipFill>
        <p:spPr bwMode="auto">
          <a:xfrm>
            <a:off x="6715125" y="2428875"/>
            <a:ext cx="2073275" cy="1643063"/>
          </a:xfrm>
          <a:prstGeom prst="rect">
            <a:avLst/>
          </a:prstGeom>
          <a:noFill/>
          <a:ln w="9525">
            <a:noFill/>
            <a:miter lim="800000"/>
            <a:headEnd/>
            <a:tailEnd/>
          </a:ln>
        </p:spPr>
      </p:pic>
      <p:pic>
        <p:nvPicPr>
          <p:cNvPr id="25608" name="Picture 8" descr="http://img0.liveinternet.ru/images/attach/c/1/54/946/54946128_Medal_Vankuvera.jpg"/>
          <p:cNvPicPr>
            <a:picLocks noChangeAspect="1" noChangeArrowheads="1"/>
          </p:cNvPicPr>
          <p:nvPr/>
        </p:nvPicPr>
        <p:blipFill>
          <a:blip r:embed="rId8" cstate="screen"/>
          <a:srcRect/>
          <a:stretch>
            <a:fillRect/>
          </a:stretch>
        </p:blipFill>
        <p:spPr bwMode="auto">
          <a:xfrm>
            <a:off x="6286500" y="4071938"/>
            <a:ext cx="2187575" cy="1714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Прямоугольник 1"/>
          <p:cNvSpPr>
            <a:spLocks noChangeArrowheads="1"/>
          </p:cNvSpPr>
          <p:nvPr/>
        </p:nvSpPr>
        <p:spPr bwMode="auto">
          <a:xfrm>
            <a:off x="285750" y="1000125"/>
            <a:ext cx="5000625" cy="3140075"/>
          </a:xfrm>
          <a:prstGeom prst="rect">
            <a:avLst/>
          </a:prstGeom>
          <a:noFill/>
          <a:ln w="9525">
            <a:noFill/>
            <a:miter lim="800000"/>
            <a:headEnd/>
            <a:tailEnd/>
          </a:ln>
        </p:spPr>
        <p:txBody>
          <a:bodyPr>
            <a:spAutoFit/>
          </a:bodyPr>
          <a:lstStyle/>
          <a:p>
            <a:pPr algn="just"/>
            <a:r>
              <a:rPr lang="en-US"/>
              <a:t>Среди традиционных ритуалов Игр (в порядке их проведения):</a:t>
            </a:r>
            <a:br>
              <a:rPr lang="en-US"/>
            </a:br>
            <a:r>
              <a:rPr lang="en-US"/>
              <a:t>грандиозные и красочные церемонии открытия и закрытия Игр. К разработке сценариев этих зрелищ из года в год привлекают лучших из лучших со всего мира: сценаристов, организаторов массовых шоу, специалистов по спецэффектам и т. д. Многие известные певцы, актеры и другие весьма именитые персоны стремятся принять участие в этом зрелище</a:t>
            </a:r>
            <a:r>
              <a:rPr lang="ru-RU"/>
              <a:t>.</a:t>
            </a:r>
          </a:p>
        </p:txBody>
      </p:sp>
      <p:sp>
        <p:nvSpPr>
          <p:cNvPr id="26626" name="Прямоугольник 3"/>
          <p:cNvSpPr>
            <a:spLocks noChangeArrowheads="1"/>
          </p:cNvSpPr>
          <p:nvPr/>
        </p:nvSpPr>
        <p:spPr bwMode="auto">
          <a:xfrm>
            <a:off x="3857625" y="4643438"/>
            <a:ext cx="5072063" cy="2032000"/>
          </a:xfrm>
          <a:prstGeom prst="rect">
            <a:avLst/>
          </a:prstGeom>
          <a:noFill/>
          <a:ln w="9525">
            <a:noFill/>
            <a:miter lim="800000"/>
            <a:headEnd/>
            <a:tailEnd/>
          </a:ln>
        </p:spPr>
        <p:txBody>
          <a:bodyPr>
            <a:spAutoFit/>
          </a:bodyPr>
          <a:lstStyle/>
          <a:p>
            <a:pPr algn="just"/>
            <a:r>
              <a:rPr lang="en-US"/>
              <a:t>Каждая страна-организатор Олимпиады стремится превзойти по размаху и красоте этих церемоний всех предыдущих. Сценарии церемоний держатся в строжайшей тайне вплоть до их начала. Церемонии проходят на центральных стадионах с большой вместимостью</a:t>
            </a:r>
            <a:r>
              <a:rPr lang="ru-RU"/>
              <a:t>.</a:t>
            </a:r>
          </a:p>
        </p:txBody>
      </p:sp>
      <p:pic>
        <p:nvPicPr>
          <p:cNvPr id="26627" name="Picture 2" descr="C:\Users\Наталия\Desktop\олимпиада 2014\814414.jpg"/>
          <p:cNvPicPr>
            <a:picLocks noChangeAspect="1" noChangeArrowheads="1"/>
          </p:cNvPicPr>
          <p:nvPr/>
        </p:nvPicPr>
        <p:blipFill>
          <a:blip r:embed="rId2" cstate="screen"/>
          <a:srcRect/>
          <a:stretch>
            <a:fillRect/>
          </a:stretch>
        </p:blipFill>
        <p:spPr bwMode="auto">
          <a:xfrm>
            <a:off x="285750" y="4214813"/>
            <a:ext cx="3500438" cy="2238523"/>
          </a:xfrm>
          <a:prstGeom prst="rect">
            <a:avLst/>
          </a:prstGeom>
          <a:noFill/>
          <a:ln w="9525">
            <a:noFill/>
            <a:miter lim="800000"/>
            <a:headEnd/>
            <a:tailEnd/>
          </a:ln>
        </p:spPr>
      </p:pic>
      <p:pic>
        <p:nvPicPr>
          <p:cNvPr id="26628" name="Picture 3" descr="C:\Users\Наталия\Desktop\олимпиада 2014\814417.jpg"/>
          <p:cNvPicPr>
            <a:picLocks noChangeAspect="1" noChangeArrowheads="1"/>
          </p:cNvPicPr>
          <p:nvPr/>
        </p:nvPicPr>
        <p:blipFill>
          <a:blip r:embed="rId3" cstate="screen"/>
          <a:srcRect/>
          <a:stretch>
            <a:fillRect/>
          </a:stretch>
        </p:blipFill>
        <p:spPr bwMode="auto">
          <a:xfrm>
            <a:off x="5508104" y="1124744"/>
            <a:ext cx="3214687" cy="336269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49" name="Picture 2"/>
          <p:cNvPicPr>
            <a:picLocks noChangeAspect="1" noChangeArrowheads="1"/>
          </p:cNvPicPr>
          <p:nvPr/>
        </p:nvPicPr>
        <p:blipFill>
          <a:blip r:embed="rId2" cstate="screen"/>
          <a:srcRect/>
          <a:stretch>
            <a:fillRect/>
          </a:stretch>
        </p:blipFill>
        <p:spPr bwMode="auto">
          <a:xfrm>
            <a:off x="250825" y="1774825"/>
            <a:ext cx="688975" cy="688975"/>
          </a:xfrm>
          <a:prstGeom prst="rect">
            <a:avLst/>
          </a:prstGeom>
          <a:noFill/>
          <a:ln w="9525">
            <a:noFill/>
            <a:miter lim="800000"/>
            <a:headEnd/>
            <a:tailEnd/>
          </a:ln>
        </p:spPr>
      </p:pic>
      <p:pic>
        <p:nvPicPr>
          <p:cNvPr id="27650" name="Picture 3"/>
          <p:cNvPicPr>
            <a:picLocks noChangeAspect="1" noChangeArrowheads="1"/>
          </p:cNvPicPr>
          <p:nvPr/>
        </p:nvPicPr>
        <p:blipFill>
          <a:blip r:embed="rId3" cstate="screen"/>
          <a:srcRect/>
          <a:stretch>
            <a:fillRect/>
          </a:stretch>
        </p:blipFill>
        <p:spPr bwMode="auto">
          <a:xfrm>
            <a:off x="223838" y="2579688"/>
            <a:ext cx="688975" cy="688975"/>
          </a:xfrm>
          <a:prstGeom prst="rect">
            <a:avLst/>
          </a:prstGeom>
          <a:noFill/>
          <a:ln w="9525">
            <a:noFill/>
            <a:miter lim="800000"/>
            <a:headEnd/>
            <a:tailEnd/>
          </a:ln>
        </p:spPr>
      </p:pic>
      <p:pic>
        <p:nvPicPr>
          <p:cNvPr id="27651" name="Picture 4"/>
          <p:cNvPicPr>
            <a:picLocks noChangeAspect="1" noChangeArrowheads="1"/>
          </p:cNvPicPr>
          <p:nvPr/>
        </p:nvPicPr>
        <p:blipFill>
          <a:blip r:embed="rId4" cstate="screen"/>
          <a:srcRect/>
          <a:stretch>
            <a:fillRect/>
          </a:stretch>
        </p:blipFill>
        <p:spPr bwMode="auto">
          <a:xfrm>
            <a:off x="250825" y="3432175"/>
            <a:ext cx="688975" cy="688975"/>
          </a:xfrm>
          <a:prstGeom prst="rect">
            <a:avLst/>
          </a:prstGeom>
          <a:noFill/>
          <a:ln w="9525">
            <a:noFill/>
            <a:miter lim="800000"/>
            <a:headEnd/>
            <a:tailEnd/>
          </a:ln>
        </p:spPr>
      </p:pic>
      <p:pic>
        <p:nvPicPr>
          <p:cNvPr id="27652" name="Picture 5"/>
          <p:cNvPicPr>
            <a:picLocks noChangeAspect="1" noChangeArrowheads="1"/>
          </p:cNvPicPr>
          <p:nvPr/>
        </p:nvPicPr>
        <p:blipFill>
          <a:blip r:embed="rId5" cstate="screen"/>
          <a:srcRect/>
          <a:stretch>
            <a:fillRect/>
          </a:stretch>
        </p:blipFill>
        <p:spPr bwMode="auto">
          <a:xfrm>
            <a:off x="223838" y="4365625"/>
            <a:ext cx="688975" cy="688975"/>
          </a:xfrm>
          <a:prstGeom prst="rect">
            <a:avLst/>
          </a:prstGeom>
          <a:noFill/>
          <a:ln w="9525">
            <a:noFill/>
            <a:miter lim="800000"/>
            <a:headEnd/>
            <a:tailEnd/>
          </a:ln>
        </p:spPr>
      </p:pic>
      <p:pic>
        <p:nvPicPr>
          <p:cNvPr id="27653" name="Picture 6"/>
          <p:cNvPicPr>
            <a:picLocks noChangeAspect="1" noChangeArrowheads="1"/>
          </p:cNvPicPr>
          <p:nvPr/>
        </p:nvPicPr>
        <p:blipFill>
          <a:blip r:embed="rId6" cstate="screen"/>
          <a:srcRect/>
          <a:stretch>
            <a:fillRect/>
          </a:stretch>
        </p:blipFill>
        <p:spPr bwMode="auto">
          <a:xfrm>
            <a:off x="223838" y="5229225"/>
            <a:ext cx="688975" cy="688975"/>
          </a:xfrm>
          <a:prstGeom prst="rect">
            <a:avLst/>
          </a:prstGeom>
          <a:noFill/>
          <a:ln w="9525">
            <a:noFill/>
            <a:miter lim="800000"/>
            <a:headEnd/>
            <a:tailEnd/>
          </a:ln>
        </p:spPr>
      </p:pic>
      <p:pic>
        <p:nvPicPr>
          <p:cNvPr id="27654" name="Picture 7"/>
          <p:cNvPicPr>
            <a:picLocks noChangeAspect="1" noChangeArrowheads="1"/>
          </p:cNvPicPr>
          <p:nvPr/>
        </p:nvPicPr>
        <p:blipFill>
          <a:blip r:embed="rId7" cstate="screen"/>
          <a:srcRect/>
          <a:stretch>
            <a:fillRect/>
          </a:stretch>
        </p:blipFill>
        <p:spPr bwMode="auto">
          <a:xfrm>
            <a:off x="250825" y="6092825"/>
            <a:ext cx="688975" cy="688975"/>
          </a:xfrm>
          <a:prstGeom prst="rect">
            <a:avLst/>
          </a:prstGeom>
          <a:noFill/>
          <a:ln w="9525">
            <a:noFill/>
            <a:miter lim="800000"/>
            <a:headEnd/>
            <a:tailEnd/>
          </a:ln>
        </p:spPr>
      </p:pic>
      <p:pic>
        <p:nvPicPr>
          <p:cNvPr id="27655" name="Picture 8"/>
          <p:cNvPicPr>
            <a:picLocks noChangeAspect="1" noChangeArrowheads="1"/>
          </p:cNvPicPr>
          <p:nvPr/>
        </p:nvPicPr>
        <p:blipFill>
          <a:blip r:embed="rId8" cstate="screen"/>
          <a:srcRect/>
          <a:stretch>
            <a:fillRect/>
          </a:stretch>
        </p:blipFill>
        <p:spPr bwMode="auto">
          <a:xfrm>
            <a:off x="1331913" y="1781175"/>
            <a:ext cx="688975" cy="688975"/>
          </a:xfrm>
          <a:prstGeom prst="rect">
            <a:avLst/>
          </a:prstGeom>
          <a:noFill/>
          <a:ln w="9525">
            <a:noFill/>
            <a:miter lim="800000"/>
            <a:headEnd/>
            <a:tailEnd/>
          </a:ln>
        </p:spPr>
      </p:pic>
      <p:pic>
        <p:nvPicPr>
          <p:cNvPr id="27656" name="Picture 9"/>
          <p:cNvPicPr>
            <a:picLocks noChangeAspect="1" noChangeArrowheads="1"/>
          </p:cNvPicPr>
          <p:nvPr/>
        </p:nvPicPr>
        <p:blipFill>
          <a:blip r:embed="rId9" cstate="screen"/>
          <a:srcRect/>
          <a:stretch>
            <a:fillRect/>
          </a:stretch>
        </p:blipFill>
        <p:spPr bwMode="auto">
          <a:xfrm>
            <a:off x="1316038" y="2617788"/>
            <a:ext cx="688975" cy="688975"/>
          </a:xfrm>
          <a:prstGeom prst="rect">
            <a:avLst/>
          </a:prstGeom>
          <a:noFill/>
          <a:ln w="9525">
            <a:noFill/>
            <a:miter lim="800000"/>
            <a:headEnd/>
            <a:tailEnd/>
          </a:ln>
        </p:spPr>
      </p:pic>
      <p:pic>
        <p:nvPicPr>
          <p:cNvPr id="27657" name="Picture 10"/>
          <p:cNvPicPr>
            <a:picLocks noChangeAspect="1" noChangeArrowheads="1"/>
          </p:cNvPicPr>
          <p:nvPr/>
        </p:nvPicPr>
        <p:blipFill>
          <a:blip r:embed="rId10" cstate="screen"/>
          <a:srcRect/>
          <a:stretch>
            <a:fillRect/>
          </a:stretch>
        </p:blipFill>
        <p:spPr bwMode="auto">
          <a:xfrm>
            <a:off x="1331913" y="3432175"/>
            <a:ext cx="688975" cy="688975"/>
          </a:xfrm>
          <a:prstGeom prst="rect">
            <a:avLst/>
          </a:prstGeom>
          <a:noFill/>
          <a:ln w="9525">
            <a:noFill/>
            <a:miter lim="800000"/>
            <a:headEnd/>
            <a:tailEnd/>
          </a:ln>
        </p:spPr>
      </p:pic>
      <p:pic>
        <p:nvPicPr>
          <p:cNvPr id="27658" name="Picture 11"/>
          <p:cNvPicPr>
            <a:picLocks noChangeAspect="1" noChangeArrowheads="1"/>
          </p:cNvPicPr>
          <p:nvPr/>
        </p:nvPicPr>
        <p:blipFill>
          <a:blip r:embed="rId11" cstate="screen"/>
          <a:srcRect/>
          <a:stretch>
            <a:fillRect/>
          </a:stretch>
        </p:blipFill>
        <p:spPr bwMode="auto">
          <a:xfrm>
            <a:off x="1293813" y="4365625"/>
            <a:ext cx="688975" cy="688975"/>
          </a:xfrm>
          <a:prstGeom prst="rect">
            <a:avLst/>
          </a:prstGeom>
          <a:noFill/>
          <a:ln w="9525">
            <a:noFill/>
            <a:miter lim="800000"/>
            <a:headEnd/>
            <a:tailEnd/>
          </a:ln>
        </p:spPr>
      </p:pic>
      <p:pic>
        <p:nvPicPr>
          <p:cNvPr id="27659" name="Picture 12"/>
          <p:cNvPicPr>
            <a:picLocks noChangeAspect="1" noChangeArrowheads="1"/>
          </p:cNvPicPr>
          <p:nvPr/>
        </p:nvPicPr>
        <p:blipFill>
          <a:blip r:embed="rId12" cstate="screen"/>
          <a:srcRect/>
          <a:stretch>
            <a:fillRect/>
          </a:stretch>
        </p:blipFill>
        <p:spPr bwMode="auto">
          <a:xfrm>
            <a:off x="1293813" y="5229225"/>
            <a:ext cx="688975" cy="688975"/>
          </a:xfrm>
          <a:prstGeom prst="rect">
            <a:avLst/>
          </a:prstGeom>
          <a:noFill/>
          <a:ln w="9525">
            <a:noFill/>
            <a:miter lim="800000"/>
            <a:headEnd/>
            <a:tailEnd/>
          </a:ln>
        </p:spPr>
      </p:pic>
      <p:pic>
        <p:nvPicPr>
          <p:cNvPr id="27660" name="Picture 13"/>
          <p:cNvPicPr>
            <a:picLocks noChangeAspect="1" noChangeArrowheads="1"/>
          </p:cNvPicPr>
          <p:nvPr/>
        </p:nvPicPr>
        <p:blipFill>
          <a:blip r:embed="rId13" cstate="screen"/>
          <a:srcRect/>
          <a:stretch>
            <a:fillRect/>
          </a:stretch>
        </p:blipFill>
        <p:spPr bwMode="auto">
          <a:xfrm>
            <a:off x="1317625" y="6092825"/>
            <a:ext cx="688975" cy="688975"/>
          </a:xfrm>
          <a:prstGeom prst="rect">
            <a:avLst/>
          </a:prstGeom>
          <a:noFill/>
          <a:ln w="9525">
            <a:noFill/>
            <a:miter lim="800000"/>
            <a:headEnd/>
            <a:tailEnd/>
          </a:ln>
        </p:spPr>
      </p:pic>
      <p:pic>
        <p:nvPicPr>
          <p:cNvPr id="27661" name="Picture 14"/>
          <p:cNvPicPr>
            <a:picLocks noChangeAspect="1" noChangeArrowheads="1"/>
          </p:cNvPicPr>
          <p:nvPr/>
        </p:nvPicPr>
        <p:blipFill>
          <a:blip r:embed="rId14" cstate="screen"/>
          <a:srcRect/>
          <a:stretch>
            <a:fillRect/>
          </a:stretch>
        </p:blipFill>
        <p:spPr bwMode="auto">
          <a:xfrm>
            <a:off x="2484438" y="1774825"/>
            <a:ext cx="688975" cy="688975"/>
          </a:xfrm>
          <a:prstGeom prst="rect">
            <a:avLst/>
          </a:prstGeom>
          <a:noFill/>
          <a:ln w="9525">
            <a:noFill/>
            <a:miter lim="800000"/>
            <a:headEnd/>
            <a:tailEnd/>
          </a:ln>
        </p:spPr>
      </p:pic>
      <p:pic>
        <p:nvPicPr>
          <p:cNvPr id="27662" name="Picture 15"/>
          <p:cNvPicPr>
            <a:picLocks noChangeAspect="1" noChangeArrowheads="1"/>
          </p:cNvPicPr>
          <p:nvPr/>
        </p:nvPicPr>
        <p:blipFill>
          <a:blip r:embed="rId15" cstate="screen"/>
          <a:srcRect/>
          <a:stretch>
            <a:fillRect/>
          </a:stretch>
        </p:blipFill>
        <p:spPr bwMode="auto">
          <a:xfrm>
            <a:off x="2484438" y="2617788"/>
            <a:ext cx="688975" cy="688975"/>
          </a:xfrm>
          <a:prstGeom prst="rect">
            <a:avLst/>
          </a:prstGeom>
          <a:noFill/>
          <a:ln w="9525">
            <a:noFill/>
            <a:miter lim="800000"/>
            <a:headEnd/>
            <a:tailEnd/>
          </a:ln>
        </p:spPr>
      </p:pic>
      <p:pic>
        <p:nvPicPr>
          <p:cNvPr id="27663" name="Picture 16"/>
          <p:cNvPicPr>
            <a:picLocks noChangeAspect="1" noChangeArrowheads="1"/>
          </p:cNvPicPr>
          <p:nvPr/>
        </p:nvPicPr>
        <p:blipFill>
          <a:blip r:embed="rId16" cstate="screen"/>
          <a:srcRect/>
          <a:stretch>
            <a:fillRect/>
          </a:stretch>
        </p:blipFill>
        <p:spPr bwMode="auto">
          <a:xfrm>
            <a:off x="2484438" y="3432175"/>
            <a:ext cx="688975" cy="688975"/>
          </a:xfrm>
          <a:prstGeom prst="rect">
            <a:avLst/>
          </a:prstGeom>
          <a:noFill/>
          <a:ln w="9525">
            <a:noFill/>
            <a:miter lim="800000"/>
            <a:headEnd/>
            <a:tailEnd/>
          </a:ln>
        </p:spPr>
      </p:pic>
      <p:pic>
        <p:nvPicPr>
          <p:cNvPr id="27664" name="Picture 17"/>
          <p:cNvPicPr>
            <a:picLocks noChangeAspect="1" noChangeArrowheads="1"/>
          </p:cNvPicPr>
          <p:nvPr/>
        </p:nvPicPr>
        <p:blipFill>
          <a:blip r:embed="rId17" cstate="screen"/>
          <a:srcRect/>
          <a:stretch>
            <a:fillRect/>
          </a:stretch>
        </p:blipFill>
        <p:spPr bwMode="auto">
          <a:xfrm>
            <a:off x="2452688" y="4365625"/>
            <a:ext cx="688975" cy="688975"/>
          </a:xfrm>
          <a:prstGeom prst="rect">
            <a:avLst/>
          </a:prstGeom>
          <a:noFill/>
          <a:ln w="9525">
            <a:noFill/>
            <a:miter lim="800000"/>
            <a:headEnd/>
            <a:tailEnd/>
          </a:ln>
        </p:spPr>
      </p:pic>
      <p:pic>
        <p:nvPicPr>
          <p:cNvPr id="27665" name="Picture 18"/>
          <p:cNvPicPr>
            <a:picLocks noChangeAspect="1" noChangeArrowheads="1"/>
          </p:cNvPicPr>
          <p:nvPr/>
        </p:nvPicPr>
        <p:blipFill>
          <a:blip r:embed="rId18" cstate="screen"/>
          <a:srcRect/>
          <a:stretch>
            <a:fillRect/>
          </a:stretch>
        </p:blipFill>
        <p:spPr bwMode="auto">
          <a:xfrm>
            <a:off x="2452688" y="5229225"/>
            <a:ext cx="688975" cy="688975"/>
          </a:xfrm>
          <a:prstGeom prst="rect">
            <a:avLst/>
          </a:prstGeom>
          <a:noFill/>
          <a:ln w="9525">
            <a:noFill/>
            <a:miter lim="800000"/>
            <a:headEnd/>
            <a:tailEnd/>
          </a:ln>
        </p:spPr>
      </p:pic>
      <p:pic>
        <p:nvPicPr>
          <p:cNvPr id="27666" name="Picture 19"/>
          <p:cNvPicPr>
            <a:picLocks noChangeAspect="1" noChangeArrowheads="1"/>
          </p:cNvPicPr>
          <p:nvPr/>
        </p:nvPicPr>
        <p:blipFill>
          <a:blip r:embed="rId19" cstate="screen"/>
          <a:srcRect/>
          <a:stretch>
            <a:fillRect/>
          </a:stretch>
        </p:blipFill>
        <p:spPr bwMode="auto">
          <a:xfrm>
            <a:off x="2428875" y="6092825"/>
            <a:ext cx="688975" cy="688975"/>
          </a:xfrm>
          <a:prstGeom prst="rect">
            <a:avLst/>
          </a:prstGeom>
          <a:noFill/>
          <a:ln w="9525">
            <a:noFill/>
            <a:miter lim="800000"/>
            <a:headEnd/>
            <a:tailEnd/>
          </a:ln>
        </p:spPr>
      </p:pic>
      <p:pic>
        <p:nvPicPr>
          <p:cNvPr id="27667" name="Picture 20"/>
          <p:cNvPicPr>
            <a:picLocks noChangeAspect="1" noChangeArrowheads="1"/>
          </p:cNvPicPr>
          <p:nvPr/>
        </p:nvPicPr>
        <p:blipFill>
          <a:blip r:embed="rId20" cstate="screen"/>
          <a:srcRect/>
          <a:stretch>
            <a:fillRect/>
          </a:stretch>
        </p:blipFill>
        <p:spPr bwMode="auto">
          <a:xfrm>
            <a:off x="3635375" y="1814513"/>
            <a:ext cx="688975" cy="688975"/>
          </a:xfrm>
          <a:prstGeom prst="rect">
            <a:avLst/>
          </a:prstGeom>
          <a:noFill/>
          <a:ln w="9525">
            <a:noFill/>
            <a:miter lim="800000"/>
            <a:headEnd/>
            <a:tailEnd/>
          </a:ln>
        </p:spPr>
      </p:pic>
      <p:pic>
        <p:nvPicPr>
          <p:cNvPr id="27668" name="Picture 21"/>
          <p:cNvPicPr>
            <a:picLocks noChangeAspect="1" noChangeArrowheads="1"/>
          </p:cNvPicPr>
          <p:nvPr/>
        </p:nvPicPr>
        <p:blipFill>
          <a:blip r:embed="rId21" cstate="screen"/>
          <a:srcRect/>
          <a:stretch>
            <a:fillRect/>
          </a:stretch>
        </p:blipFill>
        <p:spPr bwMode="auto">
          <a:xfrm>
            <a:off x="3635375" y="2617788"/>
            <a:ext cx="688975" cy="688975"/>
          </a:xfrm>
          <a:prstGeom prst="rect">
            <a:avLst/>
          </a:prstGeom>
          <a:noFill/>
          <a:ln w="9525">
            <a:noFill/>
            <a:miter lim="800000"/>
            <a:headEnd/>
            <a:tailEnd/>
          </a:ln>
        </p:spPr>
      </p:pic>
      <p:pic>
        <p:nvPicPr>
          <p:cNvPr id="27669" name="Picture 22"/>
          <p:cNvPicPr>
            <a:picLocks noChangeAspect="1" noChangeArrowheads="1"/>
          </p:cNvPicPr>
          <p:nvPr/>
        </p:nvPicPr>
        <p:blipFill>
          <a:blip r:embed="rId22" cstate="screen"/>
          <a:srcRect/>
          <a:stretch>
            <a:fillRect/>
          </a:stretch>
        </p:blipFill>
        <p:spPr bwMode="auto">
          <a:xfrm>
            <a:off x="3635375" y="3432175"/>
            <a:ext cx="688975" cy="688975"/>
          </a:xfrm>
          <a:prstGeom prst="rect">
            <a:avLst/>
          </a:prstGeom>
          <a:noFill/>
          <a:ln w="9525">
            <a:noFill/>
            <a:miter lim="800000"/>
            <a:headEnd/>
            <a:tailEnd/>
          </a:ln>
        </p:spPr>
      </p:pic>
      <p:pic>
        <p:nvPicPr>
          <p:cNvPr id="27670" name="Picture 23"/>
          <p:cNvPicPr>
            <a:picLocks noChangeAspect="1" noChangeArrowheads="1"/>
          </p:cNvPicPr>
          <p:nvPr/>
        </p:nvPicPr>
        <p:blipFill>
          <a:blip r:embed="rId23" cstate="screen"/>
          <a:srcRect/>
          <a:stretch>
            <a:fillRect/>
          </a:stretch>
        </p:blipFill>
        <p:spPr bwMode="auto">
          <a:xfrm>
            <a:off x="3635375" y="4365625"/>
            <a:ext cx="688975" cy="688975"/>
          </a:xfrm>
          <a:prstGeom prst="rect">
            <a:avLst/>
          </a:prstGeom>
          <a:noFill/>
          <a:ln w="9525">
            <a:noFill/>
            <a:miter lim="800000"/>
            <a:headEnd/>
            <a:tailEnd/>
          </a:ln>
        </p:spPr>
      </p:pic>
      <p:pic>
        <p:nvPicPr>
          <p:cNvPr id="27671" name="Picture 24"/>
          <p:cNvPicPr>
            <a:picLocks noChangeAspect="1" noChangeArrowheads="1"/>
          </p:cNvPicPr>
          <p:nvPr/>
        </p:nvPicPr>
        <p:blipFill>
          <a:blip r:embed="rId24" cstate="screen"/>
          <a:srcRect/>
          <a:stretch>
            <a:fillRect/>
          </a:stretch>
        </p:blipFill>
        <p:spPr bwMode="auto">
          <a:xfrm>
            <a:off x="3635375" y="5229225"/>
            <a:ext cx="688975" cy="688975"/>
          </a:xfrm>
          <a:prstGeom prst="rect">
            <a:avLst/>
          </a:prstGeom>
          <a:noFill/>
          <a:ln w="9525">
            <a:noFill/>
            <a:miter lim="800000"/>
            <a:headEnd/>
            <a:tailEnd/>
          </a:ln>
        </p:spPr>
      </p:pic>
      <p:pic>
        <p:nvPicPr>
          <p:cNvPr id="27672" name="Picture 25"/>
          <p:cNvPicPr>
            <a:picLocks noChangeAspect="1" noChangeArrowheads="1"/>
          </p:cNvPicPr>
          <p:nvPr/>
        </p:nvPicPr>
        <p:blipFill>
          <a:blip r:embed="rId25" cstate="screen"/>
          <a:srcRect/>
          <a:stretch>
            <a:fillRect/>
          </a:stretch>
        </p:blipFill>
        <p:spPr bwMode="auto">
          <a:xfrm>
            <a:off x="3635375" y="6092825"/>
            <a:ext cx="688975" cy="688975"/>
          </a:xfrm>
          <a:prstGeom prst="rect">
            <a:avLst/>
          </a:prstGeom>
          <a:noFill/>
          <a:ln w="9525">
            <a:noFill/>
            <a:miter lim="800000"/>
            <a:headEnd/>
            <a:tailEnd/>
          </a:ln>
        </p:spPr>
      </p:pic>
      <p:pic>
        <p:nvPicPr>
          <p:cNvPr id="27673" name="Picture 26"/>
          <p:cNvPicPr>
            <a:picLocks noChangeAspect="1" noChangeArrowheads="1"/>
          </p:cNvPicPr>
          <p:nvPr/>
        </p:nvPicPr>
        <p:blipFill>
          <a:blip r:embed="rId26" cstate="screen"/>
          <a:srcRect/>
          <a:stretch>
            <a:fillRect/>
          </a:stretch>
        </p:blipFill>
        <p:spPr bwMode="auto">
          <a:xfrm>
            <a:off x="4833938" y="1814513"/>
            <a:ext cx="688975" cy="688975"/>
          </a:xfrm>
          <a:prstGeom prst="rect">
            <a:avLst/>
          </a:prstGeom>
          <a:noFill/>
          <a:ln w="9525">
            <a:noFill/>
            <a:miter lim="800000"/>
            <a:headEnd/>
            <a:tailEnd/>
          </a:ln>
        </p:spPr>
      </p:pic>
      <p:pic>
        <p:nvPicPr>
          <p:cNvPr id="27674" name="Picture 27"/>
          <p:cNvPicPr>
            <a:picLocks noChangeAspect="1" noChangeArrowheads="1"/>
          </p:cNvPicPr>
          <p:nvPr/>
        </p:nvPicPr>
        <p:blipFill>
          <a:blip r:embed="rId27" cstate="screen"/>
          <a:srcRect/>
          <a:stretch>
            <a:fillRect/>
          </a:stretch>
        </p:blipFill>
        <p:spPr bwMode="auto">
          <a:xfrm>
            <a:off x="4794250" y="2624138"/>
            <a:ext cx="688975" cy="688975"/>
          </a:xfrm>
          <a:prstGeom prst="rect">
            <a:avLst/>
          </a:prstGeom>
          <a:noFill/>
          <a:ln w="9525">
            <a:noFill/>
            <a:miter lim="800000"/>
            <a:headEnd/>
            <a:tailEnd/>
          </a:ln>
        </p:spPr>
      </p:pic>
      <p:pic>
        <p:nvPicPr>
          <p:cNvPr id="27675" name="Picture 28"/>
          <p:cNvPicPr>
            <a:picLocks noChangeAspect="1" noChangeArrowheads="1"/>
          </p:cNvPicPr>
          <p:nvPr/>
        </p:nvPicPr>
        <p:blipFill>
          <a:blip r:embed="rId28" cstate="screen"/>
          <a:srcRect/>
          <a:stretch>
            <a:fillRect/>
          </a:stretch>
        </p:blipFill>
        <p:spPr bwMode="auto">
          <a:xfrm>
            <a:off x="4794250" y="3432175"/>
            <a:ext cx="688975" cy="688975"/>
          </a:xfrm>
          <a:prstGeom prst="rect">
            <a:avLst/>
          </a:prstGeom>
          <a:noFill/>
          <a:ln w="9525">
            <a:noFill/>
            <a:miter lim="800000"/>
            <a:headEnd/>
            <a:tailEnd/>
          </a:ln>
        </p:spPr>
      </p:pic>
      <p:pic>
        <p:nvPicPr>
          <p:cNvPr id="27676" name="Picture 29"/>
          <p:cNvPicPr>
            <a:picLocks noChangeAspect="1" noChangeArrowheads="1"/>
          </p:cNvPicPr>
          <p:nvPr/>
        </p:nvPicPr>
        <p:blipFill>
          <a:blip r:embed="rId29" cstate="screen"/>
          <a:srcRect/>
          <a:stretch>
            <a:fillRect/>
          </a:stretch>
        </p:blipFill>
        <p:spPr bwMode="auto">
          <a:xfrm>
            <a:off x="4794250" y="4365625"/>
            <a:ext cx="688975" cy="688975"/>
          </a:xfrm>
          <a:prstGeom prst="rect">
            <a:avLst/>
          </a:prstGeom>
          <a:noFill/>
          <a:ln w="9525">
            <a:noFill/>
            <a:miter lim="800000"/>
            <a:headEnd/>
            <a:tailEnd/>
          </a:ln>
        </p:spPr>
      </p:pic>
      <p:pic>
        <p:nvPicPr>
          <p:cNvPr id="27677" name="Picture 30"/>
          <p:cNvPicPr>
            <a:picLocks noChangeAspect="1" noChangeArrowheads="1"/>
          </p:cNvPicPr>
          <p:nvPr/>
        </p:nvPicPr>
        <p:blipFill>
          <a:blip r:embed="rId30" cstate="screen"/>
          <a:srcRect/>
          <a:stretch>
            <a:fillRect/>
          </a:stretch>
        </p:blipFill>
        <p:spPr bwMode="auto">
          <a:xfrm>
            <a:off x="4794250" y="5229225"/>
            <a:ext cx="688975" cy="688975"/>
          </a:xfrm>
          <a:prstGeom prst="rect">
            <a:avLst/>
          </a:prstGeom>
          <a:noFill/>
          <a:ln w="9525">
            <a:noFill/>
            <a:miter lim="800000"/>
            <a:headEnd/>
            <a:tailEnd/>
          </a:ln>
        </p:spPr>
      </p:pic>
      <p:pic>
        <p:nvPicPr>
          <p:cNvPr id="27678" name="Picture 31"/>
          <p:cNvPicPr>
            <a:picLocks noChangeAspect="1" noChangeArrowheads="1"/>
          </p:cNvPicPr>
          <p:nvPr/>
        </p:nvPicPr>
        <p:blipFill>
          <a:blip r:embed="rId31" cstate="screen"/>
          <a:srcRect/>
          <a:stretch>
            <a:fillRect/>
          </a:stretch>
        </p:blipFill>
        <p:spPr bwMode="auto">
          <a:xfrm>
            <a:off x="4794250" y="6092825"/>
            <a:ext cx="688975" cy="688975"/>
          </a:xfrm>
          <a:prstGeom prst="rect">
            <a:avLst/>
          </a:prstGeom>
          <a:noFill/>
          <a:ln w="9525">
            <a:noFill/>
            <a:miter lim="800000"/>
            <a:headEnd/>
            <a:tailEnd/>
          </a:ln>
        </p:spPr>
      </p:pic>
      <p:pic>
        <p:nvPicPr>
          <p:cNvPr id="27679" name="Picture 32"/>
          <p:cNvPicPr>
            <a:picLocks noChangeAspect="1" noChangeArrowheads="1"/>
          </p:cNvPicPr>
          <p:nvPr/>
        </p:nvPicPr>
        <p:blipFill>
          <a:blip r:embed="rId32" cstate="screen"/>
          <a:srcRect/>
          <a:stretch>
            <a:fillRect/>
          </a:stretch>
        </p:blipFill>
        <p:spPr bwMode="auto">
          <a:xfrm>
            <a:off x="6011863" y="1814513"/>
            <a:ext cx="688975" cy="688975"/>
          </a:xfrm>
          <a:prstGeom prst="rect">
            <a:avLst/>
          </a:prstGeom>
          <a:noFill/>
          <a:ln w="9525">
            <a:noFill/>
            <a:miter lim="800000"/>
            <a:headEnd/>
            <a:tailEnd/>
          </a:ln>
        </p:spPr>
      </p:pic>
      <p:pic>
        <p:nvPicPr>
          <p:cNvPr id="27680" name="Picture 33"/>
          <p:cNvPicPr>
            <a:picLocks noChangeAspect="1" noChangeArrowheads="1"/>
          </p:cNvPicPr>
          <p:nvPr/>
        </p:nvPicPr>
        <p:blipFill>
          <a:blip r:embed="rId33" cstate="screen"/>
          <a:srcRect/>
          <a:stretch>
            <a:fillRect/>
          </a:stretch>
        </p:blipFill>
        <p:spPr bwMode="auto">
          <a:xfrm>
            <a:off x="6011863" y="2624138"/>
            <a:ext cx="688975" cy="688975"/>
          </a:xfrm>
          <a:prstGeom prst="rect">
            <a:avLst/>
          </a:prstGeom>
          <a:noFill/>
          <a:ln w="9525">
            <a:noFill/>
            <a:miter lim="800000"/>
            <a:headEnd/>
            <a:tailEnd/>
          </a:ln>
        </p:spPr>
      </p:pic>
      <p:pic>
        <p:nvPicPr>
          <p:cNvPr id="27681" name="Picture 34"/>
          <p:cNvPicPr>
            <a:picLocks noChangeAspect="1" noChangeArrowheads="1"/>
          </p:cNvPicPr>
          <p:nvPr/>
        </p:nvPicPr>
        <p:blipFill>
          <a:blip r:embed="rId34" cstate="screen"/>
          <a:srcRect/>
          <a:stretch>
            <a:fillRect/>
          </a:stretch>
        </p:blipFill>
        <p:spPr bwMode="auto">
          <a:xfrm>
            <a:off x="6011863" y="3432175"/>
            <a:ext cx="688975" cy="688975"/>
          </a:xfrm>
          <a:prstGeom prst="rect">
            <a:avLst/>
          </a:prstGeom>
          <a:noFill/>
          <a:ln w="9525">
            <a:noFill/>
            <a:miter lim="800000"/>
            <a:headEnd/>
            <a:tailEnd/>
          </a:ln>
        </p:spPr>
      </p:pic>
      <p:pic>
        <p:nvPicPr>
          <p:cNvPr id="27682" name="Picture 35"/>
          <p:cNvPicPr>
            <a:picLocks noChangeAspect="1" noChangeArrowheads="1"/>
          </p:cNvPicPr>
          <p:nvPr/>
        </p:nvPicPr>
        <p:blipFill>
          <a:blip r:embed="rId35" cstate="screen"/>
          <a:srcRect/>
          <a:stretch>
            <a:fillRect/>
          </a:stretch>
        </p:blipFill>
        <p:spPr bwMode="auto">
          <a:xfrm>
            <a:off x="6011863" y="4365625"/>
            <a:ext cx="688975" cy="688975"/>
          </a:xfrm>
          <a:prstGeom prst="rect">
            <a:avLst/>
          </a:prstGeom>
          <a:noFill/>
          <a:ln w="9525">
            <a:noFill/>
            <a:miter lim="800000"/>
            <a:headEnd/>
            <a:tailEnd/>
          </a:ln>
        </p:spPr>
      </p:pic>
      <p:pic>
        <p:nvPicPr>
          <p:cNvPr id="27683" name="Picture 36"/>
          <p:cNvPicPr>
            <a:picLocks noChangeAspect="1" noChangeArrowheads="1"/>
          </p:cNvPicPr>
          <p:nvPr/>
        </p:nvPicPr>
        <p:blipFill>
          <a:blip r:embed="rId36" cstate="screen"/>
          <a:srcRect/>
          <a:stretch>
            <a:fillRect/>
          </a:stretch>
        </p:blipFill>
        <p:spPr bwMode="auto">
          <a:xfrm>
            <a:off x="6011863" y="5229225"/>
            <a:ext cx="688975" cy="688975"/>
          </a:xfrm>
          <a:prstGeom prst="rect">
            <a:avLst/>
          </a:prstGeom>
          <a:noFill/>
          <a:ln w="9525">
            <a:noFill/>
            <a:miter lim="800000"/>
            <a:headEnd/>
            <a:tailEnd/>
          </a:ln>
        </p:spPr>
      </p:pic>
      <p:pic>
        <p:nvPicPr>
          <p:cNvPr id="27684" name="Picture 37"/>
          <p:cNvPicPr>
            <a:picLocks noChangeAspect="1" noChangeArrowheads="1"/>
          </p:cNvPicPr>
          <p:nvPr/>
        </p:nvPicPr>
        <p:blipFill>
          <a:blip r:embed="rId37" cstate="screen"/>
          <a:srcRect/>
          <a:stretch>
            <a:fillRect/>
          </a:stretch>
        </p:blipFill>
        <p:spPr bwMode="auto">
          <a:xfrm>
            <a:off x="6011863" y="6092825"/>
            <a:ext cx="688975" cy="688975"/>
          </a:xfrm>
          <a:prstGeom prst="rect">
            <a:avLst/>
          </a:prstGeom>
          <a:noFill/>
          <a:ln w="9525">
            <a:noFill/>
            <a:miter lim="800000"/>
            <a:headEnd/>
            <a:tailEnd/>
          </a:ln>
        </p:spPr>
      </p:pic>
      <p:pic>
        <p:nvPicPr>
          <p:cNvPr id="27685" name="Picture 38"/>
          <p:cNvPicPr>
            <a:picLocks noChangeAspect="1" noChangeArrowheads="1"/>
          </p:cNvPicPr>
          <p:nvPr/>
        </p:nvPicPr>
        <p:blipFill>
          <a:blip r:embed="rId38" cstate="screen"/>
          <a:srcRect/>
          <a:stretch>
            <a:fillRect/>
          </a:stretch>
        </p:blipFill>
        <p:spPr bwMode="auto">
          <a:xfrm>
            <a:off x="7308850" y="1814513"/>
            <a:ext cx="688975" cy="688975"/>
          </a:xfrm>
          <a:prstGeom prst="rect">
            <a:avLst/>
          </a:prstGeom>
          <a:noFill/>
          <a:ln w="9525">
            <a:noFill/>
            <a:miter lim="800000"/>
            <a:headEnd/>
            <a:tailEnd/>
          </a:ln>
        </p:spPr>
      </p:pic>
      <p:pic>
        <p:nvPicPr>
          <p:cNvPr id="27686" name="Picture 39"/>
          <p:cNvPicPr>
            <a:picLocks noChangeAspect="1" noChangeArrowheads="1"/>
          </p:cNvPicPr>
          <p:nvPr/>
        </p:nvPicPr>
        <p:blipFill>
          <a:blip r:embed="rId39" cstate="screen"/>
          <a:srcRect/>
          <a:stretch>
            <a:fillRect/>
          </a:stretch>
        </p:blipFill>
        <p:spPr bwMode="auto">
          <a:xfrm>
            <a:off x="7308850" y="2624138"/>
            <a:ext cx="688975" cy="688975"/>
          </a:xfrm>
          <a:prstGeom prst="rect">
            <a:avLst/>
          </a:prstGeom>
          <a:noFill/>
          <a:ln w="9525">
            <a:noFill/>
            <a:miter lim="800000"/>
            <a:headEnd/>
            <a:tailEnd/>
          </a:ln>
        </p:spPr>
      </p:pic>
      <p:pic>
        <p:nvPicPr>
          <p:cNvPr id="27687" name="Picture 40"/>
          <p:cNvPicPr>
            <a:picLocks noChangeAspect="1" noChangeArrowheads="1"/>
          </p:cNvPicPr>
          <p:nvPr/>
        </p:nvPicPr>
        <p:blipFill>
          <a:blip r:embed="rId40" cstate="screen"/>
          <a:srcRect/>
          <a:stretch>
            <a:fillRect/>
          </a:stretch>
        </p:blipFill>
        <p:spPr bwMode="auto">
          <a:xfrm>
            <a:off x="7308850" y="3432175"/>
            <a:ext cx="688975" cy="688975"/>
          </a:xfrm>
          <a:prstGeom prst="rect">
            <a:avLst/>
          </a:prstGeom>
          <a:noFill/>
          <a:ln w="9525">
            <a:noFill/>
            <a:miter lim="800000"/>
            <a:headEnd/>
            <a:tailEnd/>
          </a:ln>
        </p:spPr>
      </p:pic>
      <p:pic>
        <p:nvPicPr>
          <p:cNvPr id="27688" name="Picture 41"/>
          <p:cNvPicPr>
            <a:picLocks noChangeAspect="1" noChangeArrowheads="1"/>
          </p:cNvPicPr>
          <p:nvPr/>
        </p:nvPicPr>
        <p:blipFill>
          <a:blip r:embed="rId41" cstate="screen"/>
          <a:srcRect/>
          <a:stretch>
            <a:fillRect/>
          </a:stretch>
        </p:blipFill>
        <p:spPr bwMode="auto">
          <a:xfrm>
            <a:off x="7308850" y="4365625"/>
            <a:ext cx="688975" cy="688975"/>
          </a:xfrm>
          <a:prstGeom prst="rect">
            <a:avLst/>
          </a:prstGeom>
          <a:noFill/>
          <a:ln w="9525">
            <a:noFill/>
            <a:miter lim="800000"/>
            <a:headEnd/>
            <a:tailEnd/>
          </a:ln>
        </p:spPr>
      </p:pic>
      <p:sp>
        <p:nvSpPr>
          <p:cNvPr id="27689" name="Прямоугольник 1"/>
          <p:cNvSpPr>
            <a:spLocks noChangeArrowheads="1"/>
          </p:cNvSpPr>
          <p:nvPr/>
        </p:nvSpPr>
        <p:spPr bwMode="auto">
          <a:xfrm>
            <a:off x="1676400" y="1125538"/>
            <a:ext cx="5976938" cy="460375"/>
          </a:xfrm>
          <a:prstGeom prst="rect">
            <a:avLst/>
          </a:prstGeom>
          <a:noFill/>
          <a:ln w="9525">
            <a:noFill/>
            <a:miter lim="800000"/>
            <a:headEnd/>
            <a:tailEnd/>
          </a:ln>
        </p:spPr>
        <p:txBody>
          <a:bodyPr>
            <a:spAutoFit/>
          </a:bodyPr>
          <a:lstStyle/>
          <a:p>
            <a:r>
              <a:rPr lang="ru-RU" sz="2400"/>
              <a:t>Летние олимпийские виды спорта</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Прямоугольник 2"/>
          <p:cNvSpPr>
            <a:spLocks noChangeArrowheads="1"/>
          </p:cNvSpPr>
          <p:nvPr/>
        </p:nvSpPr>
        <p:spPr bwMode="auto">
          <a:xfrm>
            <a:off x="2051050" y="1406525"/>
            <a:ext cx="5092700" cy="461963"/>
          </a:xfrm>
          <a:prstGeom prst="rect">
            <a:avLst/>
          </a:prstGeom>
          <a:noFill/>
          <a:ln w="9525">
            <a:noFill/>
            <a:miter lim="800000"/>
            <a:headEnd/>
            <a:tailEnd/>
          </a:ln>
        </p:spPr>
        <p:txBody>
          <a:bodyPr wrap="none">
            <a:spAutoFit/>
          </a:bodyPr>
          <a:lstStyle/>
          <a:p>
            <a:r>
              <a:rPr lang="ru-RU" sz="2400"/>
              <a:t>Зимние олимпийские виды спорта</a:t>
            </a:r>
          </a:p>
        </p:txBody>
      </p:sp>
      <p:pic>
        <p:nvPicPr>
          <p:cNvPr id="28675" name="Рисунок 98" descr="http://olympic.ru/upload/2017/12/b1.png">
            <a:hlinkClick r:id="rId2"/>
          </p:cNvPr>
          <p:cNvPicPr>
            <a:picLocks noChangeAspect="1" noChangeArrowheads="1"/>
          </p:cNvPicPr>
          <p:nvPr/>
        </p:nvPicPr>
        <p:blipFill>
          <a:blip r:embed="rId3" cstate="screen"/>
          <a:srcRect/>
          <a:stretch>
            <a:fillRect/>
          </a:stretch>
        </p:blipFill>
        <p:spPr bwMode="auto">
          <a:xfrm>
            <a:off x="827088" y="2781300"/>
            <a:ext cx="865187" cy="865188"/>
          </a:xfrm>
          <a:prstGeom prst="rect">
            <a:avLst/>
          </a:prstGeom>
          <a:noFill/>
          <a:ln w="9525">
            <a:noFill/>
            <a:miter lim="800000"/>
            <a:headEnd/>
            <a:tailEnd/>
          </a:ln>
        </p:spPr>
      </p:pic>
      <p:pic>
        <p:nvPicPr>
          <p:cNvPr id="28676" name="Рисунок 99" descr="http://olympic.ru/upload/2018/01/b83-3.png">
            <a:hlinkClick r:id="rId4"/>
          </p:cNvPr>
          <p:cNvPicPr>
            <a:picLocks noChangeAspect="1" noChangeArrowheads="1"/>
          </p:cNvPicPr>
          <p:nvPr/>
        </p:nvPicPr>
        <p:blipFill>
          <a:blip r:embed="rId5" cstate="screen"/>
          <a:srcRect/>
          <a:stretch>
            <a:fillRect/>
          </a:stretch>
        </p:blipFill>
        <p:spPr bwMode="auto">
          <a:xfrm>
            <a:off x="755650" y="3933825"/>
            <a:ext cx="863600" cy="863600"/>
          </a:xfrm>
          <a:prstGeom prst="rect">
            <a:avLst/>
          </a:prstGeom>
          <a:noFill/>
          <a:ln w="9525">
            <a:noFill/>
            <a:miter lim="800000"/>
            <a:headEnd/>
            <a:tailEnd/>
          </a:ln>
        </p:spPr>
      </p:pic>
      <p:pic>
        <p:nvPicPr>
          <p:cNvPr id="28677" name="Рисунок 100" descr="http://olympic.ru/upload/2018/01/b5.png">
            <a:hlinkClick r:id="rId6"/>
          </p:cNvPr>
          <p:cNvPicPr>
            <a:picLocks noChangeAspect="1" noChangeArrowheads="1"/>
          </p:cNvPicPr>
          <p:nvPr/>
        </p:nvPicPr>
        <p:blipFill>
          <a:blip r:embed="rId7" cstate="screen"/>
          <a:srcRect/>
          <a:stretch>
            <a:fillRect/>
          </a:stretch>
        </p:blipFill>
        <p:spPr bwMode="auto">
          <a:xfrm>
            <a:off x="684213" y="5157788"/>
            <a:ext cx="935037" cy="935037"/>
          </a:xfrm>
          <a:prstGeom prst="rect">
            <a:avLst/>
          </a:prstGeom>
          <a:noFill/>
          <a:ln w="9525">
            <a:noFill/>
            <a:miter lim="800000"/>
            <a:headEnd/>
            <a:tailEnd/>
          </a:ln>
        </p:spPr>
      </p:pic>
      <p:pic>
        <p:nvPicPr>
          <p:cNvPr id="28678" name="Рисунок 101" descr="http://olympic.ru/upload/2018/01/b6.png">
            <a:hlinkClick r:id="rId8"/>
          </p:cNvPr>
          <p:cNvPicPr>
            <a:picLocks noChangeAspect="1" noChangeArrowheads="1"/>
          </p:cNvPicPr>
          <p:nvPr/>
        </p:nvPicPr>
        <p:blipFill>
          <a:blip r:embed="rId9" cstate="screen"/>
          <a:srcRect/>
          <a:stretch>
            <a:fillRect/>
          </a:stretch>
        </p:blipFill>
        <p:spPr bwMode="auto">
          <a:xfrm>
            <a:off x="2411413" y="2781300"/>
            <a:ext cx="865187" cy="865188"/>
          </a:xfrm>
          <a:prstGeom prst="rect">
            <a:avLst/>
          </a:prstGeom>
          <a:noFill/>
          <a:ln w="9525">
            <a:noFill/>
            <a:miter lim="800000"/>
            <a:headEnd/>
            <a:tailEnd/>
          </a:ln>
        </p:spPr>
      </p:pic>
      <p:pic>
        <p:nvPicPr>
          <p:cNvPr id="28679" name="Рисунок 102" descr="http://olympic.ru/upload/2018/01/b9.png">
            <a:hlinkClick r:id="rId10"/>
          </p:cNvPr>
          <p:cNvPicPr>
            <a:picLocks noChangeAspect="1" noChangeArrowheads="1"/>
          </p:cNvPicPr>
          <p:nvPr/>
        </p:nvPicPr>
        <p:blipFill>
          <a:blip r:embed="rId11" cstate="screen"/>
          <a:srcRect/>
          <a:stretch>
            <a:fillRect/>
          </a:stretch>
        </p:blipFill>
        <p:spPr bwMode="auto">
          <a:xfrm>
            <a:off x="2339975" y="3933825"/>
            <a:ext cx="863600" cy="863600"/>
          </a:xfrm>
          <a:prstGeom prst="rect">
            <a:avLst/>
          </a:prstGeom>
          <a:noFill/>
          <a:ln w="9525">
            <a:noFill/>
            <a:miter lim="800000"/>
            <a:headEnd/>
            <a:tailEnd/>
          </a:ln>
        </p:spPr>
      </p:pic>
      <p:pic>
        <p:nvPicPr>
          <p:cNvPr id="28680" name="Рисунок 103" descr="http://olympic.ru/upload/2018/01/b10.png">
            <a:hlinkClick r:id="rId12"/>
          </p:cNvPr>
          <p:cNvPicPr>
            <a:picLocks noChangeAspect="1" noChangeArrowheads="1"/>
          </p:cNvPicPr>
          <p:nvPr/>
        </p:nvPicPr>
        <p:blipFill>
          <a:blip r:embed="rId13" cstate="screen"/>
          <a:srcRect/>
          <a:stretch>
            <a:fillRect/>
          </a:stretch>
        </p:blipFill>
        <p:spPr bwMode="auto">
          <a:xfrm>
            <a:off x="2268538" y="5229225"/>
            <a:ext cx="863600" cy="863600"/>
          </a:xfrm>
          <a:prstGeom prst="rect">
            <a:avLst/>
          </a:prstGeom>
          <a:noFill/>
          <a:ln w="9525">
            <a:noFill/>
            <a:miter lim="800000"/>
            <a:headEnd/>
            <a:tailEnd/>
          </a:ln>
        </p:spPr>
      </p:pic>
      <p:pic>
        <p:nvPicPr>
          <p:cNvPr id="28681" name="Рисунок 104" descr="http://olympic.ru/upload/2018/01/b83-4.png">
            <a:hlinkClick r:id="rId14"/>
          </p:cNvPr>
          <p:cNvPicPr>
            <a:picLocks noChangeAspect="1" noChangeArrowheads="1"/>
          </p:cNvPicPr>
          <p:nvPr/>
        </p:nvPicPr>
        <p:blipFill>
          <a:blip r:embed="rId15" cstate="screen"/>
          <a:srcRect/>
          <a:stretch>
            <a:fillRect/>
          </a:stretch>
        </p:blipFill>
        <p:spPr bwMode="auto">
          <a:xfrm>
            <a:off x="4067175" y="2852738"/>
            <a:ext cx="865188" cy="865187"/>
          </a:xfrm>
          <a:prstGeom prst="rect">
            <a:avLst/>
          </a:prstGeom>
          <a:noFill/>
          <a:ln w="9525">
            <a:noFill/>
            <a:miter lim="800000"/>
            <a:headEnd/>
            <a:tailEnd/>
          </a:ln>
        </p:spPr>
      </p:pic>
      <p:pic>
        <p:nvPicPr>
          <p:cNvPr id="28682" name="Рисунок 105" descr="http://olympic.ru/upload/2018/01/b83-5.png">
            <a:hlinkClick r:id="rId16"/>
          </p:cNvPr>
          <p:cNvPicPr>
            <a:picLocks noChangeAspect="1" noChangeArrowheads="1"/>
          </p:cNvPicPr>
          <p:nvPr/>
        </p:nvPicPr>
        <p:blipFill>
          <a:blip r:embed="rId17" cstate="screen"/>
          <a:srcRect/>
          <a:stretch>
            <a:fillRect/>
          </a:stretch>
        </p:blipFill>
        <p:spPr bwMode="auto">
          <a:xfrm>
            <a:off x="4067175" y="4005263"/>
            <a:ext cx="865188" cy="865187"/>
          </a:xfrm>
          <a:prstGeom prst="rect">
            <a:avLst/>
          </a:prstGeom>
          <a:noFill/>
          <a:ln w="9525">
            <a:noFill/>
            <a:miter lim="800000"/>
            <a:headEnd/>
            <a:tailEnd/>
          </a:ln>
        </p:spPr>
      </p:pic>
      <p:pic>
        <p:nvPicPr>
          <p:cNvPr id="28683" name="Рисунок 106" descr="http://olympic.ru/upload/2018/01/b48.png">
            <a:hlinkClick r:id="rId18"/>
          </p:cNvPr>
          <p:cNvPicPr>
            <a:picLocks noChangeAspect="1" noChangeArrowheads="1"/>
          </p:cNvPicPr>
          <p:nvPr/>
        </p:nvPicPr>
        <p:blipFill>
          <a:blip r:embed="rId19" cstate="screen"/>
          <a:srcRect/>
          <a:stretch>
            <a:fillRect/>
          </a:stretch>
        </p:blipFill>
        <p:spPr bwMode="auto">
          <a:xfrm>
            <a:off x="3995738" y="5229225"/>
            <a:ext cx="863600" cy="863600"/>
          </a:xfrm>
          <a:prstGeom prst="rect">
            <a:avLst/>
          </a:prstGeom>
          <a:noFill/>
          <a:ln w="9525">
            <a:noFill/>
            <a:miter lim="800000"/>
            <a:headEnd/>
            <a:tailEnd/>
          </a:ln>
        </p:spPr>
      </p:pic>
      <p:pic>
        <p:nvPicPr>
          <p:cNvPr id="28684" name="Рисунок 107" descr="http://olympic.ru/upload/2018/01/b50.png">
            <a:hlinkClick r:id="rId20"/>
          </p:cNvPr>
          <p:cNvPicPr>
            <a:picLocks noChangeAspect="1" noChangeArrowheads="1"/>
          </p:cNvPicPr>
          <p:nvPr/>
        </p:nvPicPr>
        <p:blipFill>
          <a:blip r:embed="rId21" cstate="screen"/>
          <a:srcRect/>
          <a:stretch>
            <a:fillRect/>
          </a:stretch>
        </p:blipFill>
        <p:spPr bwMode="auto">
          <a:xfrm>
            <a:off x="5724525" y="2781300"/>
            <a:ext cx="863600" cy="863600"/>
          </a:xfrm>
          <a:prstGeom prst="rect">
            <a:avLst/>
          </a:prstGeom>
          <a:noFill/>
          <a:ln w="9525">
            <a:noFill/>
            <a:miter lim="800000"/>
            <a:headEnd/>
            <a:tailEnd/>
          </a:ln>
        </p:spPr>
      </p:pic>
      <p:pic>
        <p:nvPicPr>
          <p:cNvPr id="28685" name="Рисунок 108" descr="http://olympic.ru/upload/2018/01/b13.png">
            <a:hlinkClick r:id="rId22"/>
          </p:cNvPr>
          <p:cNvPicPr>
            <a:picLocks noChangeAspect="1" noChangeArrowheads="1"/>
          </p:cNvPicPr>
          <p:nvPr/>
        </p:nvPicPr>
        <p:blipFill>
          <a:blip r:embed="rId23" cstate="screen"/>
          <a:srcRect/>
          <a:stretch>
            <a:fillRect/>
          </a:stretch>
        </p:blipFill>
        <p:spPr bwMode="auto">
          <a:xfrm>
            <a:off x="5724525" y="4076700"/>
            <a:ext cx="863600" cy="863600"/>
          </a:xfrm>
          <a:prstGeom prst="rect">
            <a:avLst/>
          </a:prstGeom>
          <a:noFill/>
          <a:ln w="9525">
            <a:noFill/>
            <a:miter lim="800000"/>
            <a:headEnd/>
            <a:tailEnd/>
          </a:ln>
        </p:spPr>
      </p:pic>
      <p:pic>
        <p:nvPicPr>
          <p:cNvPr id="28686" name="Рисунок 109" descr="http://olympic.ru/upload/2018/01/b14.png">
            <a:hlinkClick r:id="rId24"/>
          </p:cNvPr>
          <p:cNvPicPr>
            <a:picLocks noChangeAspect="1" noChangeArrowheads="1"/>
          </p:cNvPicPr>
          <p:nvPr/>
        </p:nvPicPr>
        <p:blipFill>
          <a:blip r:embed="rId25" cstate="screen"/>
          <a:srcRect/>
          <a:stretch>
            <a:fillRect/>
          </a:stretch>
        </p:blipFill>
        <p:spPr bwMode="auto">
          <a:xfrm>
            <a:off x="5724525" y="5229225"/>
            <a:ext cx="863600" cy="863600"/>
          </a:xfrm>
          <a:prstGeom prst="rect">
            <a:avLst/>
          </a:prstGeom>
          <a:noFill/>
          <a:ln w="9525">
            <a:noFill/>
            <a:miter lim="800000"/>
            <a:headEnd/>
            <a:tailEnd/>
          </a:ln>
        </p:spPr>
      </p:pic>
      <p:pic>
        <p:nvPicPr>
          <p:cNvPr id="28687" name="Рисунок 110" descr="http://olympic.ru/upload/2018/01/b15.png">
            <a:hlinkClick r:id="rId26"/>
          </p:cNvPr>
          <p:cNvPicPr>
            <a:picLocks noChangeAspect="1" noChangeArrowheads="1"/>
          </p:cNvPicPr>
          <p:nvPr/>
        </p:nvPicPr>
        <p:blipFill>
          <a:blip r:embed="rId27" cstate="screen"/>
          <a:srcRect/>
          <a:stretch>
            <a:fillRect/>
          </a:stretch>
        </p:blipFill>
        <p:spPr bwMode="auto">
          <a:xfrm>
            <a:off x="7380288" y="2708275"/>
            <a:ext cx="863600" cy="863600"/>
          </a:xfrm>
          <a:prstGeom prst="rect">
            <a:avLst/>
          </a:prstGeom>
          <a:noFill/>
          <a:ln w="9525">
            <a:noFill/>
            <a:miter lim="800000"/>
            <a:headEnd/>
            <a:tailEnd/>
          </a:ln>
        </p:spPr>
      </p:pic>
      <p:pic>
        <p:nvPicPr>
          <p:cNvPr id="28688" name="Рисунок 111" descr="http://olympic.ru/upload/2018/01/b16.png">
            <a:hlinkClick r:id="rId28"/>
          </p:cNvPr>
          <p:cNvPicPr>
            <a:picLocks noChangeAspect="1" noChangeArrowheads="1"/>
          </p:cNvPicPr>
          <p:nvPr/>
        </p:nvPicPr>
        <p:blipFill>
          <a:blip r:embed="rId29" cstate="screen"/>
          <a:srcRect/>
          <a:stretch>
            <a:fillRect/>
          </a:stretch>
        </p:blipFill>
        <p:spPr bwMode="auto">
          <a:xfrm>
            <a:off x="7380288" y="4149725"/>
            <a:ext cx="863600" cy="863600"/>
          </a:xfrm>
          <a:prstGeom prst="rect">
            <a:avLst/>
          </a:prstGeom>
          <a:noFill/>
          <a:ln w="9525">
            <a:noFill/>
            <a:miter lim="800000"/>
            <a:headEnd/>
            <a:tailEnd/>
          </a:ln>
        </p:spPr>
      </p:pic>
      <p:pic>
        <p:nvPicPr>
          <p:cNvPr id="28689" name="Рисунок 112" descr="http://olympic.ru/upload/2018/01/b49.png">
            <a:hlinkClick r:id="rId30"/>
          </p:cNvPr>
          <p:cNvPicPr>
            <a:picLocks noChangeAspect="1" noChangeArrowheads="1"/>
          </p:cNvPicPr>
          <p:nvPr/>
        </p:nvPicPr>
        <p:blipFill>
          <a:blip r:embed="rId31" cstate="screen"/>
          <a:srcRect/>
          <a:stretch>
            <a:fillRect/>
          </a:stretch>
        </p:blipFill>
        <p:spPr bwMode="auto">
          <a:xfrm>
            <a:off x="7380288" y="5229225"/>
            <a:ext cx="863600" cy="863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Заголовок 1"/>
          <p:cNvSpPr>
            <a:spLocks noGrp="1"/>
          </p:cNvSpPr>
          <p:nvPr>
            <p:ph type="title"/>
          </p:nvPr>
        </p:nvSpPr>
        <p:spPr>
          <a:xfrm>
            <a:off x="250825" y="714375"/>
            <a:ext cx="8569325" cy="985838"/>
          </a:xfrm>
        </p:spPr>
        <p:txBody>
          <a:bodyPr/>
          <a:lstStyle/>
          <a:p>
            <a:r>
              <a:rPr lang="ru-RU" sz="2400" smtClean="0">
                <a:solidFill>
                  <a:srgbClr val="FF0000"/>
                </a:solidFill>
              </a:rPr>
              <a:t>Назови зимние  олимпийские виды спорта.</a:t>
            </a:r>
            <a:br>
              <a:rPr lang="ru-RU" sz="2400" smtClean="0">
                <a:solidFill>
                  <a:srgbClr val="FF0000"/>
                </a:solidFill>
              </a:rPr>
            </a:br>
            <a:r>
              <a:rPr lang="ru-RU" sz="2400" smtClean="0">
                <a:solidFill>
                  <a:srgbClr val="FF0000"/>
                </a:solidFill>
              </a:rPr>
              <a:t>Найди лишнюю картинку.</a:t>
            </a:r>
          </a:p>
        </p:txBody>
      </p:sp>
      <p:pic>
        <p:nvPicPr>
          <p:cNvPr id="29698" name="Picture 12" descr="241"/>
          <p:cNvPicPr>
            <a:picLocks noGrp="1" noChangeAspect="1" noChangeArrowheads="1"/>
          </p:cNvPicPr>
          <p:nvPr>
            <p:ph idx="1"/>
          </p:nvPr>
        </p:nvPicPr>
        <p:blipFill>
          <a:blip r:embed="rId2" cstate="screen"/>
          <a:srcRect/>
          <a:stretch>
            <a:fillRect/>
          </a:stretch>
        </p:blipFill>
        <p:spPr>
          <a:xfrm>
            <a:off x="357188" y="1714500"/>
            <a:ext cx="1493837" cy="1493838"/>
          </a:xfrm>
          <a:ln>
            <a:solidFill>
              <a:srgbClr val="66CCFF"/>
            </a:solidFill>
          </a:ln>
        </p:spPr>
      </p:pic>
      <p:pic>
        <p:nvPicPr>
          <p:cNvPr id="29699" name="Picture 5" descr="29"/>
          <p:cNvPicPr>
            <a:picLocks noChangeAspect="1" noChangeArrowheads="1"/>
          </p:cNvPicPr>
          <p:nvPr/>
        </p:nvPicPr>
        <p:blipFill>
          <a:blip r:embed="rId3" cstate="screen"/>
          <a:srcRect/>
          <a:stretch>
            <a:fillRect/>
          </a:stretch>
        </p:blipFill>
        <p:spPr bwMode="auto">
          <a:xfrm>
            <a:off x="1000125" y="3357563"/>
            <a:ext cx="1493838" cy="1493837"/>
          </a:xfrm>
          <a:prstGeom prst="rect">
            <a:avLst/>
          </a:prstGeom>
          <a:noFill/>
          <a:ln w="9525">
            <a:solidFill>
              <a:srgbClr val="66CCFF"/>
            </a:solidFill>
            <a:miter lim="800000"/>
            <a:headEnd/>
            <a:tailEnd/>
          </a:ln>
        </p:spPr>
      </p:pic>
      <p:pic>
        <p:nvPicPr>
          <p:cNvPr id="29700" name="Picture 11" descr="132"/>
          <p:cNvPicPr>
            <a:picLocks noChangeAspect="1" noChangeArrowheads="1"/>
          </p:cNvPicPr>
          <p:nvPr/>
        </p:nvPicPr>
        <p:blipFill>
          <a:blip r:embed="rId4" cstate="screen"/>
          <a:srcRect/>
          <a:stretch>
            <a:fillRect/>
          </a:stretch>
        </p:blipFill>
        <p:spPr bwMode="auto">
          <a:xfrm>
            <a:off x="357188" y="5000625"/>
            <a:ext cx="1493837" cy="1493838"/>
          </a:xfrm>
          <a:prstGeom prst="rect">
            <a:avLst/>
          </a:prstGeom>
          <a:noFill/>
          <a:ln w="9525">
            <a:solidFill>
              <a:srgbClr val="66CCFF"/>
            </a:solidFill>
            <a:miter lim="800000"/>
            <a:headEnd/>
            <a:tailEnd/>
          </a:ln>
        </p:spPr>
      </p:pic>
      <p:pic>
        <p:nvPicPr>
          <p:cNvPr id="29701" name="Picture 15" descr="201"/>
          <p:cNvPicPr>
            <a:picLocks noChangeAspect="1" noChangeArrowheads="1"/>
          </p:cNvPicPr>
          <p:nvPr/>
        </p:nvPicPr>
        <p:blipFill>
          <a:blip r:embed="rId5" cstate="screen"/>
          <a:srcRect/>
          <a:stretch>
            <a:fillRect/>
          </a:stretch>
        </p:blipFill>
        <p:spPr bwMode="auto">
          <a:xfrm>
            <a:off x="3786188" y="1643063"/>
            <a:ext cx="1493837" cy="1493837"/>
          </a:xfrm>
          <a:prstGeom prst="rect">
            <a:avLst/>
          </a:prstGeom>
          <a:noFill/>
          <a:ln w="9525">
            <a:solidFill>
              <a:srgbClr val="66CCFF"/>
            </a:solidFill>
            <a:miter lim="800000"/>
            <a:headEnd/>
            <a:tailEnd/>
          </a:ln>
        </p:spPr>
      </p:pic>
      <p:pic>
        <p:nvPicPr>
          <p:cNvPr id="29702" name="Picture 10" descr="125"/>
          <p:cNvPicPr>
            <a:picLocks noChangeAspect="1" noChangeArrowheads="1"/>
          </p:cNvPicPr>
          <p:nvPr/>
        </p:nvPicPr>
        <p:blipFill>
          <a:blip r:embed="rId6" cstate="screen"/>
          <a:srcRect/>
          <a:stretch>
            <a:fillRect/>
          </a:stretch>
        </p:blipFill>
        <p:spPr bwMode="auto">
          <a:xfrm>
            <a:off x="3786188" y="3357563"/>
            <a:ext cx="1495425" cy="1493837"/>
          </a:xfrm>
          <a:prstGeom prst="rect">
            <a:avLst/>
          </a:prstGeom>
          <a:noFill/>
          <a:ln w="9525">
            <a:noFill/>
            <a:miter lim="800000"/>
            <a:headEnd/>
            <a:tailEnd/>
          </a:ln>
        </p:spPr>
      </p:pic>
      <p:pic>
        <p:nvPicPr>
          <p:cNvPr id="9" name="Picture 16" descr="302"/>
          <p:cNvPicPr>
            <a:picLocks noChangeAspect="1" noChangeArrowheads="1"/>
          </p:cNvPicPr>
          <p:nvPr/>
        </p:nvPicPr>
        <p:blipFill>
          <a:blip r:embed="rId7" cstate="screen"/>
          <a:srcRect/>
          <a:stretch>
            <a:fillRect/>
          </a:stretch>
        </p:blipFill>
        <p:spPr bwMode="auto">
          <a:xfrm>
            <a:off x="3714750" y="5000625"/>
            <a:ext cx="1493838" cy="1493838"/>
          </a:xfrm>
          <a:prstGeom prst="rect">
            <a:avLst/>
          </a:prstGeom>
          <a:noFill/>
          <a:ln w="9525">
            <a:solidFill>
              <a:srgbClr val="66CCFF"/>
            </a:solidFill>
            <a:miter lim="800000"/>
            <a:headEnd/>
            <a:tailEnd/>
          </a:ln>
        </p:spPr>
      </p:pic>
      <p:pic>
        <p:nvPicPr>
          <p:cNvPr id="29704" name="Picture 13" descr="282"/>
          <p:cNvPicPr>
            <a:picLocks noChangeAspect="1" noChangeArrowheads="1"/>
          </p:cNvPicPr>
          <p:nvPr/>
        </p:nvPicPr>
        <p:blipFill>
          <a:blip r:embed="rId8" cstate="screen"/>
          <a:srcRect/>
          <a:stretch>
            <a:fillRect/>
          </a:stretch>
        </p:blipFill>
        <p:spPr bwMode="auto">
          <a:xfrm>
            <a:off x="7143750" y="1714500"/>
            <a:ext cx="1493838" cy="1493838"/>
          </a:xfrm>
          <a:prstGeom prst="rect">
            <a:avLst/>
          </a:prstGeom>
          <a:noFill/>
          <a:ln w="9525">
            <a:solidFill>
              <a:srgbClr val="66CCFF"/>
            </a:solidFill>
            <a:miter lim="800000"/>
            <a:headEnd/>
            <a:tailEnd/>
          </a:ln>
        </p:spPr>
      </p:pic>
      <p:pic>
        <p:nvPicPr>
          <p:cNvPr id="29705" name="Picture 4" descr="6"/>
          <p:cNvPicPr>
            <a:picLocks noChangeAspect="1" noChangeArrowheads="1"/>
          </p:cNvPicPr>
          <p:nvPr/>
        </p:nvPicPr>
        <p:blipFill>
          <a:blip r:embed="rId9" cstate="screen"/>
          <a:srcRect/>
          <a:stretch>
            <a:fillRect/>
          </a:stretch>
        </p:blipFill>
        <p:spPr bwMode="auto">
          <a:xfrm>
            <a:off x="6357938" y="3357563"/>
            <a:ext cx="1493837" cy="1493837"/>
          </a:xfrm>
          <a:prstGeom prst="rect">
            <a:avLst/>
          </a:prstGeom>
          <a:noFill/>
          <a:ln w="9525">
            <a:noFill/>
            <a:miter lim="800000"/>
            <a:headEnd/>
            <a:tailEnd/>
          </a:ln>
        </p:spPr>
      </p:pic>
      <p:pic>
        <p:nvPicPr>
          <p:cNvPr id="29706" name="Picture 6" descr="33"/>
          <p:cNvPicPr>
            <a:picLocks noChangeAspect="1" noChangeArrowheads="1"/>
          </p:cNvPicPr>
          <p:nvPr/>
        </p:nvPicPr>
        <p:blipFill>
          <a:blip r:embed="rId10" cstate="screen"/>
          <a:srcRect/>
          <a:stretch>
            <a:fillRect/>
          </a:stretch>
        </p:blipFill>
        <p:spPr bwMode="auto">
          <a:xfrm>
            <a:off x="7143750" y="5000625"/>
            <a:ext cx="1493838" cy="1493838"/>
          </a:xfrm>
          <a:prstGeom prst="rect">
            <a:avLst/>
          </a:prstGeom>
          <a:noFill/>
          <a:ln w="9525">
            <a:solidFill>
              <a:srgbClr val="66CCFF"/>
            </a:solid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xit" presetSubtype="16" fill="hold" nodeType="clickEffect">
                                  <p:stCondLst>
                                    <p:cond delay="0"/>
                                  </p:stCondLst>
                                  <p:childTnLst>
                                    <p:animEffect transition="out" filter="diamond(in)">
                                      <p:cBhvr>
                                        <p:cTn id="6" dur="1000"/>
                                        <p:tgtEl>
                                          <p:spTgt spid="9"/>
                                        </p:tgtEl>
                                      </p:cBhvr>
                                    </p:animEffect>
                                    <p:set>
                                      <p:cBhvr>
                                        <p:cTn id="7" dur="1" fill="hold">
                                          <p:stCondLst>
                                            <p:cond delay="999"/>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Заголовок 1"/>
          <p:cNvSpPr>
            <a:spLocks noGrp="1"/>
          </p:cNvSpPr>
          <p:nvPr>
            <p:ph type="title"/>
          </p:nvPr>
        </p:nvSpPr>
        <p:spPr>
          <a:xfrm>
            <a:off x="250825" y="642938"/>
            <a:ext cx="8569325" cy="1057275"/>
          </a:xfrm>
        </p:spPr>
        <p:txBody>
          <a:bodyPr/>
          <a:lstStyle/>
          <a:p>
            <a:r>
              <a:rPr lang="ru-RU" sz="2600" smtClean="0">
                <a:solidFill>
                  <a:srgbClr val="FF0000"/>
                </a:solidFill>
              </a:rPr>
              <a:t>Какому спортсмену понадобиться этот инвентарь?</a:t>
            </a:r>
          </a:p>
        </p:txBody>
      </p:sp>
      <p:pic>
        <p:nvPicPr>
          <p:cNvPr id="30722" name="Рисунок 2"/>
          <p:cNvPicPr>
            <a:picLocks noGrp="1" noChangeAspect="1"/>
          </p:cNvPicPr>
          <p:nvPr>
            <p:ph idx="1"/>
          </p:nvPr>
        </p:nvPicPr>
        <p:blipFill>
          <a:blip r:embed="rId2" cstate="screen"/>
          <a:srcRect/>
          <a:stretch>
            <a:fillRect/>
          </a:stretch>
        </p:blipFill>
        <p:spPr>
          <a:xfrm>
            <a:off x="971600" y="1582155"/>
            <a:ext cx="7200800" cy="4871181"/>
          </a:xfr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179512" y="1628800"/>
            <a:ext cx="8713663" cy="4957738"/>
          </a:xfrm>
        </p:spPr>
        <p:txBody>
          <a:bodyPr/>
          <a:lstStyle/>
          <a:p>
            <a:pPr marL="0" indent="360363">
              <a:spcBef>
                <a:spcPct val="0"/>
              </a:spcBef>
              <a:buFontTx/>
              <a:buNone/>
            </a:pPr>
            <a:r>
              <a:rPr lang="ru-RU" sz="1800" dirty="0" smtClean="0">
                <a:solidFill>
                  <a:srgbClr val="000000"/>
                </a:solidFill>
                <a:ea typeface="Times New Roman" pitchFamily="18" charset="0"/>
                <a:cs typeface="Arial" charset="0"/>
              </a:rPr>
              <a:t>В старину, в античном мире,</a:t>
            </a:r>
            <a:endParaRPr lang="ru-RU" sz="1800" dirty="0" smtClean="0">
              <a:ea typeface="Times New Roman" pitchFamily="18" charset="0"/>
              <a:cs typeface="Arial" charset="0"/>
            </a:endParaRPr>
          </a:p>
          <a:p>
            <a:pPr marL="0" indent="360363" eaLnBrk="0" hangingPunct="0">
              <a:spcBef>
                <a:spcPct val="0"/>
              </a:spcBef>
              <a:buFontTx/>
              <a:buNone/>
            </a:pPr>
            <a:r>
              <a:rPr lang="ru-RU" sz="1800" dirty="0" smtClean="0">
                <a:solidFill>
                  <a:srgbClr val="000000"/>
                </a:solidFill>
                <a:ea typeface="Times New Roman" pitchFamily="18" charset="0"/>
                <a:cs typeface="Arial" charset="0"/>
              </a:rPr>
              <a:t>Двадцать шесть веков назад,</a:t>
            </a:r>
            <a:endParaRPr lang="ru-RU" sz="1800" dirty="0" smtClean="0">
              <a:ea typeface="Times New Roman" pitchFamily="18" charset="0"/>
              <a:cs typeface="Arial" charset="0"/>
            </a:endParaRPr>
          </a:p>
          <a:p>
            <a:pPr marL="0" indent="360363">
              <a:spcBef>
                <a:spcPct val="0"/>
              </a:spcBef>
              <a:buFontTx/>
              <a:buNone/>
            </a:pPr>
            <a:r>
              <a:rPr lang="ru-RU" sz="1800" dirty="0" smtClean="0">
                <a:solidFill>
                  <a:srgbClr val="000000"/>
                </a:solidFill>
                <a:cs typeface="Arial" charset="0"/>
              </a:rPr>
              <a:t>Города не жили в мире,</a:t>
            </a:r>
            <a:endParaRPr lang="ru-RU" sz="1800" dirty="0" smtClean="0">
              <a:cs typeface="Times New Roman" pitchFamily="18" charset="0"/>
            </a:endParaRPr>
          </a:p>
          <a:p>
            <a:pPr marL="0" indent="360363" eaLnBrk="0" hangingPunct="0">
              <a:spcBef>
                <a:spcPct val="0"/>
              </a:spcBef>
              <a:buFontTx/>
              <a:buNone/>
            </a:pPr>
            <a:r>
              <a:rPr lang="ru-RU" sz="1800" dirty="0" smtClean="0">
                <a:solidFill>
                  <a:srgbClr val="000000"/>
                </a:solidFill>
                <a:cs typeface="Times New Roman" pitchFamily="18" charset="0"/>
              </a:rPr>
              <a:t>Шел войной на брата брат.</a:t>
            </a:r>
          </a:p>
          <a:p>
            <a:pPr marL="0" indent="360363" eaLnBrk="0" hangingPunct="0">
              <a:spcBef>
                <a:spcPct val="0"/>
              </a:spcBef>
              <a:buFontTx/>
              <a:buNone/>
            </a:pPr>
            <a:r>
              <a:rPr lang="ru-RU" sz="1800" dirty="0" smtClean="0">
                <a:solidFill>
                  <a:srgbClr val="000000"/>
                </a:solidFill>
                <a:cs typeface="Times New Roman" pitchFamily="18" charset="0"/>
              </a:rPr>
              <a:t>И мудрейшие решили:</a:t>
            </a:r>
          </a:p>
          <a:p>
            <a:pPr marL="0" indent="360363" eaLnBrk="0" hangingPunct="0">
              <a:spcBef>
                <a:spcPct val="0"/>
              </a:spcBef>
              <a:buFontTx/>
              <a:buNone/>
            </a:pPr>
            <a:r>
              <a:rPr lang="ru-RU" sz="1800" dirty="0" smtClean="0">
                <a:solidFill>
                  <a:srgbClr val="000000"/>
                </a:solidFill>
                <a:cs typeface="Times New Roman" pitchFamily="18" charset="0"/>
              </a:rPr>
              <a:t>Ссоры вечные страшны,</a:t>
            </a:r>
          </a:p>
          <a:p>
            <a:pPr marL="0" indent="360363" eaLnBrk="0" hangingPunct="0">
              <a:spcBef>
                <a:spcPct val="0"/>
              </a:spcBef>
              <a:buFontTx/>
              <a:buNone/>
            </a:pPr>
            <a:r>
              <a:rPr lang="ru-RU" sz="1800" dirty="0" smtClean="0">
                <a:solidFill>
                  <a:srgbClr val="000000"/>
                </a:solidFill>
                <a:cs typeface="Times New Roman" pitchFamily="18" charset="0"/>
              </a:rPr>
              <a:t>Можно в смелости и силе</a:t>
            </a:r>
          </a:p>
          <a:p>
            <a:pPr marL="0" indent="360363" eaLnBrk="0" hangingPunct="0">
              <a:spcBef>
                <a:spcPct val="0"/>
              </a:spcBef>
              <a:buFontTx/>
              <a:buNone/>
            </a:pPr>
            <a:r>
              <a:rPr lang="ru-RU" sz="1800" dirty="0" smtClean="0">
                <a:solidFill>
                  <a:srgbClr val="000000"/>
                </a:solidFill>
                <a:cs typeface="Times New Roman" pitchFamily="18" charset="0"/>
              </a:rPr>
              <a:t>Состязаться без войны!</a:t>
            </a:r>
          </a:p>
          <a:p>
            <a:pPr marL="0" indent="360363" eaLnBrk="0" hangingPunct="0">
              <a:spcBef>
                <a:spcPct val="0"/>
              </a:spcBef>
              <a:buFontTx/>
              <a:buNone/>
            </a:pPr>
            <a:r>
              <a:rPr lang="ru-RU" sz="1800" dirty="0" smtClean="0">
                <a:solidFill>
                  <a:srgbClr val="000000"/>
                </a:solidFill>
                <a:cs typeface="Times New Roman" pitchFamily="18" charset="0"/>
              </a:rPr>
              <a:t>Пусть в Олимпию прибудет,</a:t>
            </a:r>
          </a:p>
          <a:p>
            <a:pPr marL="0" indent="360363" eaLnBrk="0" hangingPunct="0">
              <a:spcBef>
                <a:spcPct val="0"/>
              </a:spcBef>
              <a:buFontTx/>
              <a:buNone/>
            </a:pPr>
            <a:r>
              <a:rPr lang="ru-RU" sz="1800" dirty="0" smtClean="0">
                <a:solidFill>
                  <a:srgbClr val="000000"/>
                </a:solidFill>
                <a:cs typeface="Times New Roman" pitchFamily="18" charset="0"/>
              </a:rPr>
              <a:t>Кто отважен и силен;</a:t>
            </a:r>
          </a:p>
          <a:p>
            <a:pPr marL="0" indent="360363" eaLnBrk="0" hangingPunct="0">
              <a:spcBef>
                <a:spcPct val="0"/>
              </a:spcBef>
              <a:buFontTx/>
              <a:buNone/>
            </a:pPr>
            <a:r>
              <a:rPr lang="ru-RU" sz="1800" dirty="0" smtClean="0">
                <a:solidFill>
                  <a:srgbClr val="000000"/>
                </a:solidFill>
                <a:cs typeface="Times New Roman" pitchFamily="18" charset="0"/>
              </a:rPr>
              <a:t>Для сражений мирных будет</a:t>
            </a:r>
          </a:p>
          <a:p>
            <a:pPr marL="0" indent="360363" eaLnBrk="0" hangingPunct="0">
              <a:spcBef>
                <a:spcPct val="0"/>
              </a:spcBef>
              <a:buFontTx/>
              <a:buNone/>
            </a:pPr>
            <a:r>
              <a:rPr lang="ru-RU" sz="1800" dirty="0" smtClean="0">
                <a:solidFill>
                  <a:srgbClr val="000000"/>
                </a:solidFill>
                <a:cs typeface="Times New Roman" pitchFamily="18" charset="0"/>
              </a:rPr>
              <a:t>Полем боя – стадион!</a:t>
            </a:r>
          </a:p>
          <a:p>
            <a:pPr marL="0" indent="360363"/>
            <a:endParaRPr lang="ru-RU" dirty="0" smtClean="0"/>
          </a:p>
        </p:txBody>
      </p:sp>
      <p:pic>
        <p:nvPicPr>
          <p:cNvPr id="14339" name="Picture 11"/>
          <p:cNvPicPr>
            <a:picLocks noChangeAspect="1" noChangeArrowheads="1"/>
          </p:cNvPicPr>
          <p:nvPr/>
        </p:nvPicPr>
        <p:blipFill>
          <a:blip r:embed="rId2" cstate="screen"/>
          <a:srcRect/>
          <a:stretch>
            <a:fillRect/>
          </a:stretch>
        </p:blipFill>
        <p:spPr bwMode="auto">
          <a:xfrm>
            <a:off x="4139952" y="4149080"/>
            <a:ext cx="2762250" cy="1754187"/>
          </a:xfrm>
          <a:prstGeom prst="rect">
            <a:avLst/>
          </a:prstGeom>
          <a:noFill/>
          <a:ln w="9525">
            <a:noFill/>
            <a:miter lim="800000"/>
            <a:headEnd/>
            <a:tailEnd/>
          </a:ln>
        </p:spPr>
      </p:pic>
      <p:pic>
        <p:nvPicPr>
          <p:cNvPr id="14340" name="Picture 2" descr="http://gidtravel.com/images/3_1286881309.jpg">
            <a:hlinkClick r:id="rId3"/>
          </p:cNvPr>
          <p:cNvPicPr>
            <a:picLocks noChangeAspect="1" noChangeArrowheads="1"/>
          </p:cNvPicPr>
          <p:nvPr/>
        </p:nvPicPr>
        <p:blipFill>
          <a:blip r:embed="rId4" cstate="screen"/>
          <a:srcRect/>
          <a:stretch>
            <a:fillRect/>
          </a:stretch>
        </p:blipFill>
        <p:spPr bwMode="auto">
          <a:xfrm>
            <a:off x="5148064" y="1700808"/>
            <a:ext cx="3190875" cy="23923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Содержимое 2"/>
          <p:cNvSpPr>
            <a:spLocks noGrp="1"/>
          </p:cNvSpPr>
          <p:nvPr>
            <p:ph idx="1"/>
          </p:nvPr>
        </p:nvSpPr>
        <p:spPr>
          <a:xfrm>
            <a:off x="3575050" y="1000125"/>
            <a:ext cx="5111750" cy="5126038"/>
          </a:xfrm>
        </p:spPr>
        <p:txBody>
          <a:bodyPr/>
          <a:lstStyle/>
          <a:p>
            <a:pPr marL="0" indent="0" algn="just">
              <a:buFontTx/>
              <a:buNone/>
            </a:pPr>
            <a:r>
              <a:rPr lang="en-US" sz="2300" dirty="0" err="1" smtClean="0"/>
              <a:t>Сведения</a:t>
            </a:r>
            <a:r>
              <a:rPr lang="en-US" sz="2300" dirty="0" smtClean="0"/>
              <a:t> о </a:t>
            </a:r>
            <a:r>
              <a:rPr lang="en-US" sz="2300" dirty="0" err="1" smtClean="0"/>
              <a:t>происхождении</a:t>
            </a:r>
            <a:r>
              <a:rPr lang="en-US" sz="2300" dirty="0" smtClean="0"/>
              <a:t> </a:t>
            </a:r>
            <a:r>
              <a:rPr lang="en-US" sz="2300" dirty="0" err="1" smtClean="0"/>
              <a:t>игр</a:t>
            </a:r>
            <a:r>
              <a:rPr lang="en-US" sz="2300" dirty="0" smtClean="0"/>
              <a:t> </a:t>
            </a:r>
            <a:r>
              <a:rPr lang="en-US" sz="2300" dirty="0" err="1" smtClean="0"/>
              <a:t>утеряны</a:t>
            </a:r>
            <a:r>
              <a:rPr lang="en-US" sz="2300" dirty="0" smtClean="0"/>
              <a:t>, </a:t>
            </a:r>
            <a:r>
              <a:rPr lang="en-US" sz="2300" dirty="0" err="1" smtClean="0"/>
              <a:t>но</a:t>
            </a:r>
            <a:r>
              <a:rPr lang="en-US" sz="2300" dirty="0" smtClean="0"/>
              <a:t> </a:t>
            </a:r>
            <a:r>
              <a:rPr lang="en-US" sz="2300" dirty="0" err="1" smtClean="0"/>
              <a:t>сохранилось</a:t>
            </a:r>
            <a:r>
              <a:rPr lang="en-US" sz="2300" dirty="0" smtClean="0"/>
              <a:t> </a:t>
            </a:r>
            <a:r>
              <a:rPr lang="en-US" sz="2300" dirty="0" err="1" smtClean="0"/>
              <a:t>несколько</a:t>
            </a:r>
            <a:r>
              <a:rPr lang="en-US" sz="2300" dirty="0" smtClean="0"/>
              <a:t> </a:t>
            </a:r>
            <a:r>
              <a:rPr lang="en-US" sz="2300" dirty="0" err="1" smtClean="0"/>
              <a:t>легенд</a:t>
            </a:r>
            <a:r>
              <a:rPr lang="en-US" sz="2300" dirty="0" smtClean="0"/>
              <a:t>, </a:t>
            </a:r>
            <a:r>
              <a:rPr lang="en-US" sz="2300" dirty="0" err="1" smtClean="0"/>
              <a:t>описывающих</a:t>
            </a:r>
            <a:r>
              <a:rPr lang="en-US" sz="2300" dirty="0" smtClean="0"/>
              <a:t> </a:t>
            </a:r>
            <a:r>
              <a:rPr lang="en-US" sz="2300" dirty="0" err="1" smtClean="0"/>
              <a:t>это</a:t>
            </a:r>
            <a:r>
              <a:rPr lang="en-US" sz="2300" dirty="0" smtClean="0"/>
              <a:t> </a:t>
            </a:r>
            <a:r>
              <a:rPr lang="en-US" sz="2300" dirty="0" err="1" smtClean="0"/>
              <a:t>событие</a:t>
            </a:r>
            <a:r>
              <a:rPr lang="en-US" sz="2300" dirty="0" smtClean="0"/>
              <a:t>.</a:t>
            </a:r>
            <a:endParaRPr lang="ru-RU" sz="2300" dirty="0" smtClean="0"/>
          </a:p>
          <a:p>
            <a:pPr marL="0" indent="0" algn="just">
              <a:buFontTx/>
              <a:buNone/>
            </a:pPr>
            <a:r>
              <a:rPr lang="en-US" sz="2300" dirty="0" smtClean="0"/>
              <a:t> </a:t>
            </a:r>
            <a:r>
              <a:rPr lang="en-US" sz="2300" dirty="0" err="1" smtClean="0"/>
              <a:t>Первое</a:t>
            </a:r>
            <a:r>
              <a:rPr lang="en-US" sz="2300" dirty="0" smtClean="0"/>
              <a:t> </a:t>
            </a:r>
            <a:r>
              <a:rPr lang="en-US" sz="2300" dirty="0" err="1" smtClean="0"/>
              <a:t>документально</a:t>
            </a:r>
            <a:r>
              <a:rPr lang="ru-RU" sz="2300" dirty="0" smtClean="0"/>
              <a:t>	</a:t>
            </a:r>
            <a:r>
              <a:rPr lang="en-US" sz="2300" dirty="0" smtClean="0"/>
              <a:t> </a:t>
            </a:r>
            <a:r>
              <a:rPr lang="en-US" sz="2300" dirty="0" err="1" smtClean="0"/>
              <a:t>подтверждённое</a:t>
            </a:r>
            <a:r>
              <a:rPr lang="en-US" sz="2300" dirty="0" smtClean="0"/>
              <a:t> </a:t>
            </a:r>
            <a:r>
              <a:rPr lang="en-US" sz="2300" dirty="0" err="1" smtClean="0"/>
              <a:t>празднование</a:t>
            </a:r>
            <a:r>
              <a:rPr lang="ru-RU" sz="2300" dirty="0" smtClean="0"/>
              <a:t>	</a:t>
            </a:r>
            <a:r>
              <a:rPr lang="en-US" sz="2300" dirty="0" smtClean="0"/>
              <a:t> </a:t>
            </a:r>
            <a:r>
              <a:rPr lang="en-US" sz="2300" dirty="0" err="1" smtClean="0"/>
              <a:t>относится</a:t>
            </a:r>
            <a:r>
              <a:rPr lang="en-US" sz="2300" dirty="0" smtClean="0"/>
              <a:t> к 776 </a:t>
            </a:r>
            <a:r>
              <a:rPr lang="en-US" sz="2300" dirty="0" err="1" smtClean="0"/>
              <a:t>году</a:t>
            </a:r>
            <a:r>
              <a:rPr lang="en-US" sz="2300" dirty="0" smtClean="0"/>
              <a:t> </a:t>
            </a:r>
            <a:r>
              <a:rPr lang="en-US" sz="2300" dirty="0" err="1" smtClean="0"/>
              <a:t>до</a:t>
            </a:r>
            <a:r>
              <a:rPr lang="en-US" sz="2300" dirty="0" smtClean="0"/>
              <a:t> н. э. </a:t>
            </a:r>
            <a:r>
              <a:rPr lang="en-US" sz="2300" dirty="0" err="1" smtClean="0"/>
              <a:t>они</a:t>
            </a:r>
            <a:r>
              <a:rPr lang="en-US" sz="2300" dirty="0" smtClean="0"/>
              <a:t> </a:t>
            </a:r>
            <a:r>
              <a:rPr lang="en-US" sz="2300" dirty="0" err="1" smtClean="0"/>
              <a:t>были</a:t>
            </a:r>
            <a:r>
              <a:rPr lang="en-US" sz="2300" dirty="0" smtClean="0"/>
              <a:t> </a:t>
            </a:r>
            <a:r>
              <a:rPr lang="en-US" sz="2300" dirty="0" err="1" smtClean="0"/>
              <a:t>учреждены</a:t>
            </a:r>
            <a:r>
              <a:rPr lang="en-US" sz="2300" dirty="0" smtClean="0"/>
              <a:t> </a:t>
            </a:r>
            <a:r>
              <a:rPr lang="en-US" sz="2300" dirty="0" err="1" smtClean="0"/>
              <a:t>Гераклом</a:t>
            </a:r>
            <a:r>
              <a:rPr lang="en-US" sz="2300" dirty="0" smtClean="0"/>
              <a:t>, </a:t>
            </a:r>
            <a:r>
              <a:rPr lang="en-US" sz="2300" dirty="0" err="1" smtClean="0"/>
              <a:t>хотя</a:t>
            </a:r>
            <a:r>
              <a:rPr lang="en-US" sz="2300" dirty="0" smtClean="0"/>
              <a:t> </a:t>
            </a:r>
            <a:r>
              <a:rPr lang="en-US" sz="2300" dirty="0" err="1" smtClean="0"/>
              <a:t>известно</a:t>
            </a:r>
            <a:r>
              <a:rPr lang="en-US" sz="2300" dirty="0" smtClean="0"/>
              <a:t>, </a:t>
            </a:r>
            <a:r>
              <a:rPr lang="en-US" sz="2300" dirty="0" err="1" smtClean="0"/>
              <a:t>что</a:t>
            </a:r>
            <a:r>
              <a:rPr lang="en-US" sz="2300" dirty="0" smtClean="0"/>
              <a:t> </a:t>
            </a:r>
            <a:r>
              <a:rPr lang="en-US" sz="2300" dirty="0" err="1" smtClean="0"/>
              <a:t>игры</a:t>
            </a:r>
            <a:r>
              <a:rPr lang="en-US" sz="2300" dirty="0" smtClean="0"/>
              <a:t> </a:t>
            </a:r>
            <a:r>
              <a:rPr lang="en-US" sz="2300" dirty="0" err="1" smtClean="0"/>
              <a:t>проводились</a:t>
            </a:r>
            <a:r>
              <a:rPr lang="en-US" sz="2300" dirty="0" smtClean="0"/>
              <a:t> и </a:t>
            </a:r>
            <a:r>
              <a:rPr lang="en-US" sz="2300" dirty="0" err="1" smtClean="0"/>
              <a:t>раньше</a:t>
            </a:r>
            <a:r>
              <a:rPr lang="en-US" sz="2300" dirty="0" smtClean="0"/>
              <a:t>. </a:t>
            </a:r>
            <a:r>
              <a:rPr lang="en-US" sz="2300" dirty="0" err="1" smtClean="0"/>
              <a:t>На</a:t>
            </a:r>
            <a:r>
              <a:rPr lang="en-US" sz="2300" dirty="0" smtClean="0"/>
              <a:t> </a:t>
            </a:r>
            <a:r>
              <a:rPr lang="en-US" sz="2300" dirty="0" err="1" smtClean="0"/>
              <a:t>время</a:t>
            </a:r>
            <a:r>
              <a:rPr lang="en-US" sz="2300" dirty="0" smtClean="0"/>
              <a:t> </a:t>
            </a:r>
            <a:r>
              <a:rPr lang="en-US" sz="2300" dirty="0" err="1" smtClean="0"/>
              <a:t>проведения</a:t>
            </a:r>
            <a:r>
              <a:rPr lang="en-US" sz="2300" dirty="0" smtClean="0"/>
              <a:t> </a:t>
            </a:r>
            <a:r>
              <a:rPr lang="en-US" sz="2300" dirty="0" err="1" smtClean="0"/>
              <a:t>игр</a:t>
            </a:r>
            <a:r>
              <a:rPr lang="en-US" sz="2300" dirty="0" smtClean="0"/>
              <a:t> </a:t>
            </a:r>
            <a:r>
              <a:rPr lang="en-US" sz="2300" dirty="0" err="1" smtClean="0"/>
              <a:t>объявлялось</a:t>
            </a:r>
            <a:r>
              <a:rPr lang="en-US" sz="2300" dirty="0" smtClean="0"/>
              <a:t> </a:t>
            </a:r>
            <a:r>
              <a:rPr lang="en-US" sz="2300" dirty="0" err="1" smtClean="0"/>
              <a:t>священное</a:t>
            </a:r>
            <a:r>
              <a:rPr lang="ru-RU" sz="2300" dirty="0" smtClean="0"/>
              <a:t> </a:t>
            </a:r>
            <a:r>
              <a:rPr lang="en-US" sz="2300" dirty="0" err="1" smtClean="0"/>
              <a:t>перемирие</a:t>
            </a:r>
            <a:r>
              <a:rPr lang="ru-RU" sz="2300" dirty="0" smtClean="0"/>
              <a:t>, </a:t>
            </a:r>
            <a:r>
              <a:rPr lang="en-US" sz="2300" dirty="0" smtClean="0"/>
              <a:t>в </a:t>
            </a:r>
            <a:r>
              <a:rPr lang="en-US" sz="2300" dirty="0" err="1" smtClean="0"/>
              <a:t>это</a:t>
            </a:r>
            <a:r>
              <a:rPr lang="en-US" sz="2300" dirty="0" smtClean="0"/>
              <a:t> </a:t>
            </a:r>
            <a:r>
              <a:rPr lang="en-US" sz="2300" dirty="0" err="1" smtClean="0"/>
              <a:t>время</a:t>
            </a:r>
            <a:r>
              <a:rPr lang="en-US" sz="2300" dirty="0" smtClean="0"/>
              <a:t> </a:t>
            </a:r>
            <a:r>
              <a:rPr lang="en-US" sz="2300" dirty="0" err="1" smtClean="0"/>
              <a:t>нельзя</a:t>
            </a:r>
            <a:r>
              <a:rPr lang="en-US" sz="2300" dirty="0" smtClean="0"/>
              <a:t> </a:t>
            </a:r>
            <a:r>
              <a:rPr lang="en-US" sz="2300" dirty="0" err="1" smtClean="0"/>
              <a:t>было</a:t>
            </a:r>
            <a:r>
              <a:rPr lang="en-US" sz="2300" dirty="0" smtClean="0"/>
              <a:t> </a:t>
            </a:r>
            <a:r>
              <a:rPr lang="en-US" sz="2300" dirty="0" err="1" smtClean="0"/>
              <a:t>вести</a:t>
            </a:r>
            <a:r>
              <a:rPr lang="en-US" sz="2300" dirty="0" smtClean="0"/>
              <a:t> </a:t>
            </a:r>
            <a:r>
              <a:rPr lang="en-US" sz="2300" dirty="0" err="1" smtClean="0"/>
              <a:t>войну</a:t>
            </a:r>
            <a:r>
              <a:rPr lang="en-US" sz="2300" dirty="0" smtClean="0"/>
              <a:t>, </a:t>
            </a:r>
            <a:r>
              <a:rPr lang="en-US" sz="2300" dirty="0" err="1" smtClean="0"/>
              <a:t>хотя</a:t>
            </a:r>
            <a:r>
              <a:rPr lang="en-US" sz="2300" dirty="0" smtClean="0"/>
              <a:t> </a:t>
            </a:r>
            <a:r>
              <a:rPr lang="en-US" sz="2300" dirty="0" err="1" smtClean="0"/>
              <a:t>это</a:t>
            </a:r>
            <a:r>
              <a:rPr lang="en-US" sz="2300" dirty="0" smtClean="0"/>
              <a:t> </a:t>
            </a:r>
            <a:r>
              <a:rPr lang="en-US" sz="2300" dirty="0" err="1" smtClean="0"/>
              <a:t>неоднократно</a:t>
            </a:r>
            <a:r>
              <a:rPr lang="en-US" sz="2300" dirty="0" smtClean="0"/>
              <a:t> </a:t>
            </a:r>
            <a:r>
              <a:rPr lang="en-US" sz="2300" dirty="0" err="1" smtClean="0"/>
              <a:t>нарушалось</a:t>
            </a:r>
            <a:r>
              <a:rPr lang="en-US" sz="2300" dirty="0" smtClean="0"/>
              <a:t>.</a:t>
            </a:r>
            <a:endParaRPr lang="ru-RU" sz="2300" dirty="0" smtClean="0"/>
          </a:p>
        </p:txBody>
      </p:sp>
      <p:pic>
        <p:nvPicPr>
          <p:cNvPr id="7" name="il_fi" descr="http://olimp-history.ru/files/ancient_olympics.jpg"/>
          <p:cNvPicPr/>
          <p:nvPr/>
        </p:nvPicPr>
        <p:blipFill>
          <a:blip r:embed="rId2" cstate="email"/>
          <a:srcRect/>
          <a:stretch>
            <a:fillRect/>
          </a:stretch>
        </p:blipFill>
        <p:spPr bwMode="auto">
          <a:xfrm>
            <a:off x="467544" y="1772816"/>
            <a:ext cx="2664296" cy="3312368"/>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olimp-history.ru/files/pierre_de_coubertin.jpg"/>
          <p:cNvPicPr>
            <a:picLocks noChangeAspect="1" noChangeArrowheads="1"/>
          </p:cNvPicPr>
          <p:nvPr/>
        </p:nvPicPr>
        <p:blipFill>
          <a:blip r:embed="rId2" cstate="email"/>
          <a:srcRect/>
          <a:stretch>
            <a:fillRect/>
          </a:stretch>
        </p:blipFill>
        <p:spPr>
          <a:xfrm>
            <a:off x="467544" y="1628800"/>
            <a:ext cx="2744269" cy="2936368"/>
          </a:xfrm>
          <a:prstGeom prst="rect">
            <a:avLst/>
          </a:prstGeom>
          <a:effectLst>
            <a:softEdge rad="112500"/>
          </a:effectLst>
        </p:spPr>
      </p:pic>
      <p:sp>
        <p:nvSpPr>
          <p:cNvPr id="16386" name="TextBox 2"/>
          <p:cNvSpPr txBox="1">
            <a:spLocks noChangeArrowheads="1"/>
          </p:cNvSpPr>
          <p:nvPr/>
        </p:nvSpPr>
        <p:spPr bwMode="auto">
          <a:xfrm>
            <a:off x="3643313" y="1071563"/>
            <a:ext cx="5214937" cy="5262562"/>
          </a:xfrm>
          <a:prstGeom prst="rect">
            <a:avLst/>
          </a:prstGeom>
          <a:noFill/>
          <a:ln w="9525">
            <a:noFill/>
            <a:miter lim="800000"/>
            <a:headEnd/>
            <a:tailEnd/>
          </a:ln>
        </p:spPr>
        <p:txBody>
          <a:bodyPr>
            <a:spAutoFit/>
          </a:bodyPr>
          <a:lstStyle/>
          <a:p>
            <a:r>
              <a:rPr lang="ru-RU" sz="2400"/>
              <a:t>Традиция Олимпийских игр была возрождена в конце XIX века французским общественным деятелем Пьером де Кубертеном. Олимпийские игры, известные также как Летние Олимпийские игры, проводились каждые четыре года, начиная с 1896, за исключением лет, пришедшихся на мировые войны. В 1924 году были учреждены Зимние Олимпийские игры, которые первоначально проводились в тот же год, что и летние.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Заголовок 1"/>
          <p:cNvSpPr>
            <a:spLocks noGrp="1"/>
          </p:cNvSpPr>
          <p:nvPr>
            <p:ph type="title"/>
          </p:nvPr>
        </p:nvSpPr>
        <p:spPr>
          <a:xfrm>
            <a:off x="250825" y="714375"/>
            <a:ext cx="8569325" cy="857250"/>
          </a:xfrm>
        </p:spPr>
        <p:txBody>
          <a:bodyPr/>
          <a:lstStyle/>
          <a:p>
            <a:r>
              <a:rPr lang="ru-RU" smtClean="0">
                <a:solidFill>
                  <a:srgbClr val="FF0000"/>
                </a:solidFill>
              </a:rPr>
              <a:t>Олимпийский девиз</a:t>
            </a:r>
          </a:p>
        </p:txBody>
      </p:sp>
      <p:sp>
        <p:nvSpPr>
          <p:cNvPr id="3" name="Содержимое 2"/>
          <p:cNvSpPr>
            <a:spLocks noGrp="1"/>
          </p:cNvSpPr>
          <p:nvPr>
            <p:ph idx="1"/>
          </p:nvPr>
        </p:nvSpPr>
        <p:spPr>
          <a:xfrm>
            <a:off x="250825" y="1643063"/>
            <a:ext cx="8642350" cy="4943475"/>
          </a:xfrm>
        </p:spPr>
        <p:txBody>
          <a:bodyPr/>
          <a:lstStyle/>
          <a:p>
            <a:pPr algn="just">
              <a:lnSpc>
                <a:spcPct val="80000"/>
              </a:lnSpc>
              <a:buFontTx/>
              <a:buNone/>
              <a:defRPr/>
            </a:pPr>
            <a:r>
              <a:rPr lang="ru-RU" sz="2400" b="1" dirty="0" smtClean="0"/>
              <a:t>    Олимпийский девиз</a:t>
            </a:r>
            <a:r>
              <a:rPr lang="ru-RU" sz="2400" dirty="0" smtClean="0"/>
              <a:t> состоит из трех латинских слов:</a:t>
            </a:r>
          </a:p>
          <a:p>
            <a:pPr algn="just">
              <a:lnSpc>
                <a:spcPct val="80000"/>
              </a:lnSpc>
              <a:buFontTx/>
              <a:buNone/>
              <a:defRPr/>
            </a:pPr>
            <a:endParaRPr lang="ru-RU" sz="800" dirty="0" smtClean="0"/>
          </a:p>
          <a:p>
            <a:pPr algn="just">
              <a:lnSpc>
                <a:spcPct val="80000"/>
              </a:lnSpc>
              <a:buFontTx/>
              <a:buNone/>
              <a:defRPr/>
            </a:pPr>
            <a:r>
              <a:rPr lang="ru-RU" sz="800" dirty="0" smtClean="0">
                <a:solidFill>
                  <a:srgbClr val="0000FF"/>
                </a:solidFill>
              </a:rPr>
              <a:t>                             </a:t>
            </a:r>
          </a:p>
          <a:p>
            <a:pPr algn="just">
              <a:lnSpc>
                <a:spcPct val="80000"/>
              </a:lnSpc>
              <a:buFontTx/>
              <a:buNone/>
              <a:defRPr/>
            </a:pPr>
            <a:r>
              <a:rPr lang="ru-RU" sz="2400" dirty="0" smtClean="0">
                <a:solidFill>
                  <a:srgbClr val="0000FF"/>
                </a:solidFill>
              </a:rPr>
              <a:t>                                </a:t>
            </a:r>
            <a:r>
              <a:rPr lang="ru-RU" sz="2400" dirty="0" err="1" smtClean="0">
                <a:solidFill>
                  <a:srgbClr val="0000FF"/>
                </a:solidFill>
              </a:rPr>
              <a:t>Citius</a:t>
            </a:r>
            <a:r>
              <a:rPr lang="ru-RU" sz="2400" dirty="0" smtClean="0">
                <a:solidFill>
                  <a:srgbClr val="0000FF"/>
                </a:solidFill>
              </a:rPr>
              <a:t>, </a:t>
            </a:r>
            <a:r>
              <a:rPr lang="ru-RU" sz="2400" dirty="0" err="1" smtClean="0">
                <a:solidFill>
                  <a:srgbClr val="0000FF"/>
                </a:solidFill>
              </a:rPr>
              <a:t>Altius</a:t>
            </a:r>
            <a:r>
              <a:rPr lang="ru-RU" sz="2400" dirty="0" smtClean="0">
                <a:solidFill>
                  <a:srgbClr val="0000FF"/>
                </a:solidFill>
              </a:rPr>
              <a:t>, </a:t>
            </a:r>
            <a:r>
              <a:rPr lang="ru-RU" sz="2400" dirty="0" err="1" smtClean="0">
                <a:solidFill>
                  <a:srgbClr val="0000FF"/>
                </a:solidFill>
              </a:rPr>
              <a:t>Fortius</a:t>
            </a:r>
            <a:r>
              <a:rPr lang="ru-RU" sz="2400" dirty="0" smtClean="0">
                <a:solidFill>
                  <a:srgbClr val="0000FF"/>
                </a:solidFill>
              </a:rPr>
              <a:t>. </a:t>
            </a:r>
          </a:p>
          <a:p>
            <a:pPr algn="just">
              <a:lnSpc>
                <a:spcPct val="80000"/>
              </a:lnSpc>
              <a:buFontTx/>
              <a:buNone/>
              <a:defRPr/>
            </a:pPr>
            <a:endParaRPr lang="ru-RU" sz="800" dirty="0" smtClean="0">
              <a:solidFill>
                <a:srgbClr val="0000FF"/>
              </a:solidFill>
            </a:endParaRPr>
          </a:p>
          <a:p>
            <a:pPr algn="just">
              <a:lnSpc>
                <a:spcPct val="80000"/>
              </a:lnSpc>
              <a:buFontTx/>
              <a:buNone/>
              <a:defRPr/>
            </a:pPr>
            <a:endParaRPr lang="ru-RU" sz="800" dirty="0" smtClean="0"/>
          </a:p>
          <a:p>
            <a:pPr algn="just">
              <a:lnSpc>
                <a:spcPct val="80000"/>
              </a:lnSpc>
              <a:buFontTx/>
              <a:buNone/>
              <a:defRPr/>
            </a:pPr>
            <a:r>
              <a:rPr lang="ru-RU" sz="2400" dirty="0" smtClean="0"/>
              <a:t>Дословно это значит:   </a:t>
            </a:r>
            <a:r>
              <a:rPr lang="ru-RU" sz="2400" dirty="0" smtClean="0">
                <a:solidFill>
                  <a:srgbClr val="FF0000"/>
                </a:solidFill>
              </a:rPr>
              <a:t>«Быстрее, </a:t>
            </a:r>
          </a:p>
          <a:p>
            <a:pPr algn="just">
              <a:lnSpc>
                <a:spcPct val="80000"/>
              </a:lnSpc>
              <a:buFontTx/>
              <a:buNone/>
              <a:defRPr/>
            </a:pPr>
            <a:r>
              <a:rPr lang="ru-RU" sz="2400" dirty="0" smtClean="0">
                <a:solidFill>
                  <a:srgbClr val="FF0000"/>
                </a:solidFill>
              </a:rPr>
              <a:t>                                                           выше, </a:t>
            </a:r>
          </a:p>
          <a:p>
            <a:pPr algn="just">
              <a:lnSpc>
                <a:spcPct val="80000"/>
              </a:lnSpc>
              <a:buFontTx/>
              <a:buNone/>
              <a:defRPr/>
            </a:pPr>
            <a:r>
              <a:rPr lang="ru-RU" sz="2400" dirty="0" smtClean="0">
                <a:solidFill>
                  <a:srgbClr val="FF0000"/>
                </a:solidFill>
              </a:rPr>
              <a:t>                                                                        храбрее». </a:t>
            </a:r>
          </a:p>
          <a:p>
            <a:pPr algn="just">
              <a:lnSpc>
                <a:spcPct val="80000"/>
              </a:lnSpc>
              <a:buFontTx/>
              <a:buNone/>
              <a:defRPr/>
            </a:pPr>
            <a:endParaRPr lang="ru-RU" sz="800" dirty="0" smtClean="0">
              <a:solidFill>
                <a:srgbClr val="FF0000"/>
              </a:solidFill>
            </a:endParaRPr>
          </a:p>
          <a:p>
            <a:pPr marL="0" indent="0" algn="just">
              <a:lnSpc>
                <a:spcPct val="80000"/>
              </a:lnSpc>
              <a:buFontTx/>
              <a:buNone/>
              <a:defRPr/>
            </a:pPr>
            <a:r>
              <a:rPr lang="ru-RU" sz="2400" dirty="0" smtClean="0"/>
              <a:t>Однако более распространенным является перевод «Быстрее, выше, сильнее» (Фраза из трех слов впервые была сказана французским священником Анри Мартином </a:t>
            </a:r>
            <a:r>
              <a:rPr lang="ru-RU" sz="2400" dirty="0" err="1" smtClean="0"/>
              <a:t>Дидоном</a:t>
            </a:r>
            <a:r>
              <a:rPr lang="ru-RU" sz="2400" dirty="0" smtClean="0"/>
              <a:t> (</a:t>
            </a:r>
            <a:r>
              <a:rPr lang="ru-RU" sz="2400" dirty="0" err="1" smtClean="0"/>
              <a:t>Henri</a:t>
            </a:r>
            <a:r>
              <a:rPr lang="ru-RU" sz="2400" dirty="0" smtClean="0"/>
              <a:t> </a:t>
            </a:r>
            <a:r>
              <a:rPr lang="ru-RU" sz="2400" dirty="0" err="1" smtClean="0"/>
              <a:t>Martin</a:t>
            </a:r>
            <a:r>
              <a:rPr lang="ru-RU" sz="2400" dirty="0" smtClean="0"/>
              <a:t> </a:t>
            </a:r>
            <a:r>
              <a:rPr lang="ru-RU" sz="2400" dirty="0" err="1" smtClean="0"/>
              <a:t>Dideon</a:t>
            </a:r>
            <a:r>
              <a:rPr lang="ru-RU" sz="2400" dirty="0" smtClean="0"/>
              <a:t>) на открытии спортивных соревнований в своем колледже. Эти слова понравились Кубертену и он посчитал, что именно эти слова отражают цель атлетов всего мира.</a:t>
            </a:r>
          </a:p>
          <a:p>
            <a:pPr algn="just">
              <a:lnSpc>
                <a:spcPct val="80000"/>
              </a:lnSpc>
              <a:buFontTx/>
              <a:buNone/>
              <a:defRPr/>
            </a:pPr>
            <a:r>
              <a:rPr lang="ru-RU" sz="2400" dirty="0" smtClean="0"/>
              <a:t> </a:t>
            </a:r>
          </a:p>
          <a:p>
            <a:pPr>
              <a:buFontTx/>
              <a:buNone/>
              <a:defRPr/>
            </a:pPr>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Заголовок 1"/>
          <p:cNvSpPr>
            <a:spLocks noGrp="1"/>
          </p:cNvSpPr>
          <p:nvPr>
            <p:ph type="title"/>
          </p:nvPr>
        </p:nvSpPr>
        <p:spPr/>
        <p:txBody>
          <a:bodyPr/>
          <a:lstStyle/>
          <a:p>
            <a:r>
              <a:rPr lang="ru-RU" smtClean="0">
                <a:solidFill>
                  <a:srgbClr val="FF0000"/>
                </a:solidFill>
              </a:rPr>
              <a:t>Символы олимпийских игр</a:t>
            </a:r>
          </a:p>
        </p:txBody>
      </p:sp>
      <p:sp>
        <p:nvSpPr>
          <p:cNvPr id="3" name="Содержимое 2"/>
          <p:cNvSpPr>
            <a:spLocks noGrp="1"/>
          </p:cNvSpPr>
          <p:nvPr>
            <p:ph idx="1"/>
          </p:nvPr>
        </p:nvSpPr>
        <p:spPr>
          <a:xfrm>
            <a:off x="250825" y="1643063"/>
            <a:ext cx="8642350" cy="4943475"/>
          </a:xfrm>
        </p:spPr>
        <p:txBody>
          <a:bodyPr/>
          <a:lstStyle/>
          <a:p>
            <a:pPr marL="0" indent="0">
              <a:buFontTx/>
              <a:buNone/>
              <a:defRPr/>
            </a:pPr>
            <a:r>
              <a:rPr lang="ru-RU" sz="2400" b="1" dirty="0" smtClean="0"/>
              <a:t> </a:t>
            </a:r>
            <a:r>
              <a:rPr lang="en-US" sz="2400" b="1" dirty="0" err="1" smtClean="0"/>
              <a:t>Символ</a:t>
            </a:r>
            <a:r>
              <a:rPr lang="en-US" sz="2400" b="1" dirty="0" smtClean="0"/>
              <a:t> </a:t>
            </a:r>
            <a:r>
              <a:rPr lang="en-US" sz="2400" b="1" dirty="0" err="1" smtClean="0"/>
              <a:t>Олимпийских</a:t>
            </a:r>
            <a:r>
              <a:rPr lang="en-US" sz="2400" b="1" dirty="0" smtClean="0"/>
              <a:t> </a:t>
            </a:r>
            <a:r>
              <a:rPr lang="en-US" sz="2400" b="1" dirty="0" err="1" smtClean="0"/>
              <a:t>игр</a:t>
            </a:r>
            <a:r>
              <a:rPr lang="en-US" sz="2400" b="1" dirty="0" smtClean="0"/>
              <a:t> — </a:t>
            </a:r>
            <a:r>
              <a:rPr lang="en-US" sz="2400" b="1" dirty="0" err="1" smtClean="0"/>
              <a:t>пять</a:t>
            </a:r>
            <a:r>
              <a:rPr lang="en-US" sz="2400" b="1" dirty="0" smtClean="0"/>
              <a:t> </a:t>
            </a:r>
            <a:r>
              <a:rPr lang="en-US" sz="2400" b="1" dirty="0" err="1" smtClean="0"/>
              <a:t>скреплённых</a:t>
            </a:r>
            <a:r>
              <a:rPr lang="en-US" sz="2400" b="1" dirty="0" smtClean="0"/>
              <a:t> </a:t>
            </a:r>
            <a:r>
              <a:rPr lang="en-US" sz="2400" b="1" dirty="0" err="1" smtClean="0"/>
              <a:t>колец</a:t>
            </a:r>
            <a:r>
              <a:rPr lang="en-US" sz="2400" b="1" dirty="0" smtClean="0"/>
              <a:t>, </a:t>
            </a:r>
            <a:endParaRPr lang="ru-RU" sz="2400" b="1" dirty="0" smtClean="0"/>
          </a:p>
          <a:p>
            <a:pPr marL="0" indent="0">
              <a:buFontTx/>
              <a:buNone/>
              <a:defRPr/>
            </a:pPr>
            <a:r>
              <a:rPr lang="en-US" sz="2400" b="1" dirty="0" err="1" smtClean="0"/>
              <a:t>символизирующих</a:t>
            </a:r>
            <a:r>
              <a:rPr lang="en-US" sz="2400" b="1" dirty="0" smtClean="0"/>
              <a:t> </a:t>
            </a:r>
            <a:r>
              <a:rPr lang="en-US" sz="2400" b="1" dirty="0" err="1" smtClean="0"/>
              <a:t>объединение</a:t>
            </a:r>
            <a:r>
              <a:rPr lang="ru-RU" sz="2400" b="1" dirty="0" smtClean="0"/>
              <a:t> </a:t>
            </a:r>
            <a:r>
              <a:rPr lang="en-US" sz="2400" b="1" dirty="0" err="1" smtClean="0"/>
              <a:t>пяти</a:t>
            </a:r>
            <a:r>
              <a:rPr lang="en-US" sz="2400" b="1" dirty="0" smtClean="0"/>
              <a:t> </a:t>
            </a:r>
            <a:r>
              <a:rPr lang="en-US" sz="2400" b="1" dirty="0" err="1" smtClean="0"/>
              <a:t>частей</a:t>
            </a:r>
            <a:r>
              <a:rPr lang="en-US" sz="2400" b="1" dirty="0" smtClean="0"/>
              <a:t> </a:t>
            </a:r>
            <a:r>
              <a:rPr lang="en-US" sz="2400" b="1" dirty="0" err="1" smtClean="0"/>
              <a:t>света</a:t>
            </a:r>
            <a:r>
              <a:rPr lang="en-US" sz="2400" b="1" dirty="0" smtClean="0"/>
              <a:t> в </a:t>
            </a:r>
            <a:r>
              <a:rPr lang="ru-RU" sz="2400" b="1" dirty="0" smtClean="0"/>
              <a:t>  О</a:t>
            </a:r>
            <a:r>
              <a:rPr lang="en-US" sz="2400" b="1" dirty="0" err="1" smtClean="0"/>
              <a:t>лимпийском</a:t>
            </a:r>
            <a:r>
              <a:rPr lang="en-US" sz="2400" b="1" dirty="0" smtClean="0"/>
              <a:t> </a:t>
            </a:r>
            <a:r>
              <a:rPr lang="en-US" sz="2400" b="1" dirty="0" err="1" smtClean="0"/>
              <a:t>движении</a:t>
            </a:r>
            <a:r>
              <a:rPr lang="en-US" sz="2400" b="1" dirty="0" smtClean="0"/>
              <a:t>. </a:t>
            </a:r>
            <a:endParaRPr lang="ru-RU" sz="2400" b="1" dirty="0" smtClean="0"/>
          </a:p>
          <a:p>
            <a:pPr marL="0" indent="0">
              <a:buFontTx/>
              <a:buNone/>
              <a:defRPr/>
            </a:pPr>
            <a:endParaRPr lang="ru-RU" sz="800" b="1" dirty="0" smtClean="0"/>
          </a:p>
          <a:p>
            <a:pPr marL="0" indent="0">
              <a:buFontTx/>
              <a:buNone/>
              <a:defRPr/>
            </a:pPr>
            <a:r>
              <a:rPr lang="en-US" sz="2800" b="1" dirty="0" err="1" smtClean="0">
                <a:solidFill>
                  <a:srgbClr val="FF0066"/>
                </a:solidFill>
              </a:rPr>
              <a:t>Цвет</a:t>
            </a:r>
            <a:r>
              <a:rPr lang="ru-RU" sz="2800" b="1" dirty="0" smtClean="0">
                <a:solidFill>
                  <a:srgbClr val="FF0066"/>
                </a:solidFill>
              </a:rPr>
              <a:t>а олимпийских</a:t>
            </a:r>
            <a:r>
              <a:rPr lang="en-US" sz="2800" b="1" dirty="0" smtClean="0">
                <a:solidFill>
                  <a:srgbClr val="FF0066"/>
                </a:solidFill>
              </a:rPr>
              <a:t> </a:t>
            </a:r>
            <a:r>
              <a:rPr lang="en-US" sz="2800" b="1" dirty="0" err="1" smtClean="0">
                <a:solidFill>
                  <a:srgbClr val="FF0066"/>
                </a:solidFill>
              </a:rPr>
              <a:t>колец</a:t>
            </a:r>
            <a:r>
              <a:rPr lang="ru-RU" sz="2800" b="1" dirty="0" smtClean="0">
                <a:solidFill>
                  <a:srgbClr val="FF0066"/>
                </a:solidFill>
              </a:rPr>
              <a:t>:</a:t>
            </a:r>
          </a:p>
          <a:p>
            <a:pPr marL="0" indent="0">
              <a:buFontTx/>
              <a:buNone/>
              <a:defRPr/>
            </a:pPr>
            <a:endParaRPr lang="ru-RU" sz="1400" b="1" dirty="0" smtClean="0">
              <a:solidFill>
                <a:srgbClr val="FF0066"/>
              </a:solidFill>
            </a:endParaRPr>
          </a:p>
          <a:p>
            <a:pPr marL="0" indent="0">
              <a:buFontTx/>
              <a:buNone/>
              <a:defRPr/>
            </a:pPr>
            <a:r>
              <a:rPr lang="ru-RU" sz="2400" b="1" dirty="0" smtClean="0">
                <a:solidFill>
                  <a:srgbClr val="0000FF"/>
                </a:solidFill>
              </a:rPr>
              <a:t>Г</a:t>
            </a:r>
            <a:r>
              <a:rPr lang="en-US" sz="2400" b="1" dirty="0" err="1" smtClean="0">
                <a:solidFill>
                  <a:srgbClr val="0000FF"/>
                </a:solidFill>
              </a:rPr>
              <a:t>олубой</a:t>
            </a:r>
            <a:r>
              <a:rPr lang="en-US" sz="2400" b="1" dirty="0" smtClean="0">
                <a:solidFill>
                  <a:srgbClr val="0000FF"/>
                </a:solidFill>
              </a:rPr>
              <a:t> </a:t>
            </a:r>
            <a:r>
              <a:rPr lang="en-US" sz="2400" b="1" dirty="0" err="1" smtClean="0">
                <a:solidFill>
                  <a:srgbClr val="0000FF"/>
                </a:solidFill>
              </a:rPr>
              <a:t>для</a:t>
            </a:r>
            <a:r>
              <a:rPr lang="en-US" sz="2400" b="1" dirty="0" smtClean="0">
                <a:solidFill>
                  <a:srgbClr val="0000FF"/>
                </a:solidFill>
              </a:rPr>
              <a:t> </a:t>
            </a:r>
            <a:r>
              <a:rPr lang="en-US" sz="2400" b="1" dirty="0" err="1" smtClean="0">
                <a:solidFill>
                  <a:srgbClr val="0000FF"/>
                </a:solidFill>
              </a:rPr>
              <a:t>Европы</a:t>
            </a:r>
            <a:r>
              <a:rPr lang="en-US" sz="2400" b="1" dirty="0" smtClean="0">
                <a:solidFill>
                  <a:srgbClr val="0000FF"/>
                </a:solidFill>
              </a:rPr>
              <a:t>, </a:t>
            </a:r>
            <a:endParaRPr lang="ru-RU" sz="2400" b="1" dirty="0">
              <a:solidFill>
                <a:srgbClr val="0000FF"/>
              </a:solidFill>
            </a:endParaRPr>
          </a:p>
          <a:p>
            <a:pPr marL="0" indent="0">
              <a:buFontTx/>
              <a:buNone/>
              <a:defRPr/>
            </a:pPr>
            <a:r>
              <a:rPr lang="ru-RU" sz="2400" b="1" dirty="0" smtClean="0"/>
              <a:t> Ч</a:t>
            </a:r>
            <a:r>
              <a:rPr lang="en-US" sz="2400" b="1" dirty="0" err="1" smtClean="0"/>
              <a:t>ёрный</a:t>
            </a:r>
            <a:r>
              <a:rPr lang="en-US" sz="2400" b="1" dirty="0" smtClean="0"/>
              <a:t> </a:t>
            </a:r>
            <a:r>
              <a:rPr lang="en-US" sz="2400" b="1" dirty="0" err="1" smtClean="0"/>
              <a:t>для</a:t>
            </a:r>
            <a:r>
              <a:rPr lang="en-US" sz="2400" b="1" dirty="0" smtClean="0"/>
              <a:t> </a:t>
            </a:r>
            <a:r>
              <a:rPr lang="en-US" sz="2400" b="1" dirty="0" err="1" smtClean="0"/>
              <a:t>Африки</a:t>
            </a:r>
            <a:r>
              <a:rPr lang="en-US" sz="2400" b="1" dirty="0" smtClean="0"/>
              <a:t>, </a:t>
            </a:r>
            <a:endParaRPr lang="ru-RU" sz="2400" b="1" dirty="0" smtClean="0"/>
          </a:p>
          <a:p>
            <a:pPr marL="0" indent="0">
              <a:buFontTx/>
              <a:buNone/>
              <a:defRPr/>
            </a:pPr>
            <a:r>
              <a:rPr lang="ru-RU" sz="2400" b="1" dirty="0" smtClean="0">
                <a:solidFill>
                  <a:srgbClr val="FF0000"/>
                </a:solidFill>
              </a:rPr>
              <a:t> К</a:t>
            </a:r>
            <a:r>
              <a:rPr lang="en-US" sz="2400" b="1" dirty="0" err="1" smtClean="0">
                <a:solidFill>
                  <a:srgbClr val="FF0000"/>
                </a:solidFill>
              </a:rPr>
              <a:t>расный</a:t>
            </a:r>
            <a:r>
              <a:rPr lang="en-US" sz="2400" b="1" dirty="0" smtClean="0">
                <a:solidFill>
                  <a:srgbClr val="FF0000"/>
                </a:solidFill>
              </a:rPr>
              <a:t> </a:t>
            </a:r>
            <a:r>
              <a:rPr lang="en-US" sz="2400" b="1" dirty="0" err="1" smtClean="0">
                <a:solidFill>
                  <a:srgbClr val="FF0000"/>
                </a:solidFill>
              </a:rPr>
              <a:t>для</a:t>
            </a:r>
            <a:r>
              <a:rPr lang="en-US" sz="2400" b="1" dirty="0" smtClean="0">
                <a:solidFill>
                  <a:srgbClr val="FF0000"/>
                </a:solidFill>
              </a:rPr>
              <a:t> </a:t>
            </a:r>
            <a:r>
              <a:rPr lang="en-US" sz="2400" b="1" dirty="0" err="1" smtClean="0">
                <a:solidFill>
                  <a:srgbClr val="FF0000"/>
                </a:solidFill>
              </a:rPr>
              <a:t>Америки</a:t>
            </a:r>
            <a:r>
              <a:rPr lang="en-US" sz="2400" b="1" dirty="0" smtClean="0">
                <a:solidFill>
                  <a:srgbClr val="FF0000"/>
                </a:solidFill>
              </a:rPr>
              <a:t>, </a:t>
            </a:r>
            <a:endParaRPr lang="ru-RU" sz="2400" b="1" dirty="0" smtClean="0">
              <a:solidFill>
                <a:srgbClr val="FF0000"/>
              </a:solidFill>
            </a:endParaRPr>
          </a:p>
          <a:p>
            <a:pPr marL="0" indent="0">
              <a:buFontTx/>
              <a:buNone/>
              <a:defRPr/>
            </a:pPr>
            <a:r>
              <a:rPr lang="ru-RU" sz="2400" b="1" dirty="0" smtClean="0">
                <a:solidFill>
                  <a:srgbClr val="FFC000"/>
                </a:solidFill>
              </a:rPr>
              <a:t>  Ж</a:t>
            </a:r>
            <a:r>
              <a:rPr lang="en-US" sz="2400" b="1" dirty="0" err="1" smtClean="0">
                <a:solidFill>
                  <a:srgbClr val="FFC000"/>
                </a:solidFill>
              </a:rPr>
              <a:t>ёлтый</a:t>
            </a:r>
            <a:r>
              <a:rPr lang="en-US" sz="2400" b="1" dirty="0" smtClean="0">
                <a:solidFill>
                  <a:srgbClr val="FFC000"/>
                </a:solidFill>
              </a:rPr>
              <a:t> </a:t>
            </a:r>
            <a:r>
              <a:rPr lang="en-US" sz="2400" b="1" dirty="0" err="1" smtClean="0">
                <a:solidFill>
                  <a:srgbClr val="FFC000"/>
                </a:solidFill>
              </a:rPr>
              <a:t>для</a:t>
            </a:r>
            <a:r>
              <a:rPr lang="en-US" sz="2400" b="1" dirty="0" smtClean="0">
                <a:solidFill>
                  <a:srgbClr val="FFC000"/>
                </a:solidFill>
              </a:rPr>
              <a:t> </a:t>
            </a:r>
            <a:r>
              <a:rPr lang="en-US" sz="2400" b="1" dirty="0" err="1" smtClean="0">
                <a:solidFill>
                  <a:srgbClr val="FFC000"/>
                </a:solidFill>
              </a:rPr>
              <a:t>Азии</a:t>
            </a:r>
            <a:r>
              <a:rPr lang="en-US" sz="2400" b="1" dirty="0" smtClean="0">
                <a:solidFill>
                  <a:srgbClr val="FFC000"/>
                </a:solidFill>
              </a:rPr>
              <a:t>, </a:t>
            </a:r>
            <a:endParaRPr lang="ru-RU" sz="2400" b="1" dirty="0" smtClean="0">
              <a:solidFill>
                <a:srgbClr val="FFC000"/>
              </a:solidFill>
            </a:endParaRPr>
          </a:p>
          <a:p>
            <a:pPr marL="0" indent="0">
              <a:buFontTx/>
              <a:buNone/>
              <a:defRPr/>
            </a:pPr>
            <a:r>
              <a:rPr lang="ru-RU" sz="2400" b="1" dirty="0" smtClean="0">
                <a:solidFill>
                  <a:srgbClr val="00CC00"/>
                </a:solidFill>
              </a:rPr>
              <a:t>   З</a:t>
            </a:r>
            <a:r>
              <a:rPr lang="en-US" sz="2400" b="1" dirty="0" err="1" smtClean="0">
                <a:solidFill>
                  <a:srgbClr val="00CC00"/>
                </a:solidFill>
              </a:rPr>
              <a:t>елёный</a:t>
            </a:r>
            <a:r>
              <a:rPr lang="en-US" sz="2400" b="1" dirty="0" smtClean="0">
                <a:solidFill>
                  <a:srgbClr val="00CC00"/>
                </a:solidFill>
              </a:rPr>
              <a:t> </a:t>
            </a:r>
            <a:r>
              <a:rPr lang="en-US" sz="2400" b="1" dirty="0" err="1" smtClean="0">
                <a:solidFill>
                  <a:srgbClr val="00CC00"/>
                </a:solidFill>
              </a:rPr>
              <a:t>для</a:t>
            </a:r>
            <a:r>
              <a:rPr lang="en-US" sz="2400" b="1" dirty="0" smtClean="0">
                <a:solidFill>
                  <a:srgbClr val="00CC00"/>
                </a:solidFill>
              </a:rPr>
              <a:t> </a:t>
            </a:r>
            <a:r>
              <a:rPr lang="en-US" sz="2400" b="1" dirty="0" err="1" smtClean="0">
                <a:solidFill>
                  <a:srgbClr val="00CC00"/>
                </a:solidFill>
              </a:rPr>
              <a:t>Австралии</a:t>
            </a:r>
            <a:r>
              <a:rPr lang="ru-RU" sz="2400" b="1" dirty="0" smtClean="0">
                <a:solidFill>
                  <a:srgbClr val="00CC00"/>
                </a:solidFill>
              </a:rPr>
              <a:t>.</a:t>
            </a:r>
            <a:endParaRPr lang="ru-RU" sz="2400" dirty="0" smtClean="0">
              <a:solidFill>
                <a:srgbClr val="00CC00"/>
              </a:solidFill>
            </a:endParaRPr>
          </a:p>
          <a:p>
            <a:pPr>
              <a:defRPr/>
            </a:pPr>
            <a:endParaRPr lang="ru-RU" dirty="0"/>
          </a:p>
        </p:txBody>
      </p:sp>
      <p:pic>
        <p:nvPicPr>
          <p:cNvPr id="18435" name="Picture 2"/>
          <p:cNvPicPr>
            <a:picLocks noChangeAspect="1" noChangeArrowheads="1"/>
          </p:cNvPicPr>
          <p:nvPr/>
        </p:nvPicPr>
        <p:blipFill>
          <a:blip r:embed="rId2" cstate="screen"/>
          <a:srcRect/>
          <a:stretch>
            <a:fillRect/>
          </a:stretch>
        </p:blipFill>
        <p:spPr bwMode="auto">
          <a:xfrm>
            <a:off x="4594225" y="3644900"/>
            <a:ext cx="4082231" cy="25669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Заголовок 1"/>
          <p:cNvSpPr>
            <a:spLocks noGrp="1"/>
          </p:cNvSpPr>
          <p:nvPr>
            <p:ph type="title"/>
          </p:nvPr>
        </p:nvSpPr>
        <p:spPr>
          <a:xfrm>
            <a:off x="250825" y="714375"/>
            <a:ext cx="8569325" cy="642938"/>
          </a:xfrm>
        </p:spPr>
        <p:txBody>
          <a:bodyPr/>
          <a:lstStyle/>
          <a:p>
            <a:r>
              <a:rPr lang="ru-RU" smtClean="0">
                <a:solidFill>
                  <a:srgbClr val="FF0000"/>
                </a:solidFill>
              </a:rPr>
              <a:t>Флаг олимпийских игр</a:t>
            </a:r>
          </a:p>
        </p:txBody>
      </p:sp>
      <p:sp>
        <p:nvSpPr>
          <p:cNvPr id="19458" name="Содержимое 2"/>
          <p:cNvSpPr>
            <a:spLocks noGrp="1"/>
          </p:cNvSpPr>
          <p:nvPr>
            <p:ph idx="1"/>
          </p:nvPr>
        </p:nvSpPr>
        <p:spPr>
          <a:xfrm>
            <a:off x="250825" y="1500188"/>
            <a:ext cx="5607050" cy="5086350"/>
          </a:xfrm>
        </p:spPr>
        <p:txBody>
          <a:bodyPr/>
          <a:lstStyle/>
          <a:p>
            <a:pPr marL="0" indent="0" algn="just">
              <a:buFontTx/>
              <a:buNone/>
            </a:pPr>
            <a:r>
              <a:rPr lang="ru-RU" sz="2000" smtClean="0"/>
              <a:t>Официальный флаг Олимпийских Игр представляет собой изображение олимпийского логотипа на белом фоне. Белый цвет символизирует мир во время Игр. Флаг планировалось впервые использовать на Играх 1916 года, но они не состоялись из-за войны, поэтому впервые флаг появился на Олимпийских играх 1920 года в Антверпене (Бельгия). Олимпийский флаг используется в церемониях открытия и закрытия каждой Олимпиады. В течение четырех лет флаг остается в здании мэрии города, который готовится к очередным Играм. Флаг МОК представляет собой сочетание олимпийского логотипа и олимпийского девиза. </a:t>
            </a:r>
          </a:p>
        </p:txBody>
      </p:sp>
      <p:pic>
        <p:nvPicPr>
          <p:cNvPr id="19459" name="Picture 3" descr="D:\Documents and Settings\Надежда\Рабочий стол\олимпеада\к олимпиаде\olympic-flag-wallpaper.jpg"/>
          <p:cNvPicPr>
            <a:picLocks noChangeAspect="1" noChangeArrowheads="1"/>
          </p:cNvPicPr>
          <p:nvPr/>
        </p:nvPicPr>
        <p:blipFill>
          <a:blip r:embed="rId2" cstate="screen"/>
          <a:srcRect/>
          <a:stretch>
            <a:fillRect/>
          </a:stretch>
        </p:blipFill>
        <p:spPr bwMode="auto">
          <a:xfrm>
            <a:off x="5857875" y="2286000"/>
            <a:ext cx="3071813" cy="27701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Содержимое 2"/>
          <p:cNvSpPr>
            <a:spLocks noGrp="1"/>
          </p:cNvSpPr>
          <p:nvPr>
            <p:ph idx="1"/>
          </p:nvPr>
        </p:nvSpPr>
        <p:spPr>
          <a:xfrm>
            <a:off x="214313" y="1285875"/>
            <a:ext cx="8715375" cy="5372100"/>
          </a:xfrm>
        </p:spPr>
        <p:txBody>
          <a:bodyPr/>
          <a:lstStyle/>
          <a:p>
            <a:pPr marL="0" indent="17463" algn="just">
              <a:buFontTx/>
              <a:buNone/>
            </a:pPr>
            <a:r>
              <a:rPr lang="ru-RU" sz="2200" b="1" smtClean="0">
                <a:solidFill>
                  <a:srgbClr val="FF0000"/>
                </a:solidFill>
              </a:rPr>
              <a:t>Олимпийский огонь</a:t>
            </a:r>
            <a:r>
              <a:rPr lang="ru-RU" sz="2200" smtClean="0"/>
              <a:t> — один из </a:t>
            </a:r>
            <a:r>
              <a:rPr lang="ru-RU" sz="2200" smtClean="0">
                <a:solidFill>
                  <a:schemeClr val="tx2"/>
                </a:solidFill>
              </a:rPr>
              <a:t>символов Олимпийских игр</a:t>
            </a:r>
            <a:r>
              <a:rPr lang="ru-RU" sz="2200" smtClean="0"/>
              <a:t>. Этот огонь зажигают в городе проведения Игр во время их открытия, и он горит непрерывно до их окончания.</a:t>
            </a:r>
          </a:p>
          <a:p>
            <a:pPr marL="0" indent="17463" algn="just">
              <a:buFontTx/>
              <a:buNone/>
            </a:pPr>
            <a:r>
              <a:rPr lang="ru-RU" sz="2200" smtClean="0"/>
              <a:t>В настоящее время олимпийский огонь зажигают в Олимпии (Греция), за несколько месяцев до открытия игр. Затем этот огонь доставляют в город, проводящий Олимпийские игры.</a:t>
            </a:r>
          </a:p>
          <a:p>
            <a:pPr marL="0" indent="17463" algn="just">
              <a:buFontTx/>
              <a:buNone/>
            </a:pPr>
            <a:endParaRPr lang="ru-RU" smtClean="0"/>
          </a:p>
        </p:txBody>
      </p:sp>
      <p:pic>
        <p:nvPicPr>
          <p:cNvPr id="20483" name="Picture 4" descr="C:\Users\Наталия\Desktop\олимпиада 2014\images (7).jpg"/>
          <p:cNvPicPr>
            <a:picLocks noChangeAspect="1" noChangeArrowheads="1"/>
          </p:cNvPicPr>
          <p:nvPr/>
        </p:nvPicPr>
        <p:blipFill>
          <a:blip r:embed="rId2" cstate="screen"/>
          <a:srcRect/>
          <a:stretch>
            <a:fillRect/>
          </a:stretch>
        </p:blipFill>
        <p:spPr bwMode="auto">
          <a:xfrm>
            <a:off x="142875" y="3643313"/>
            <a:ext cx="2690813" cy="2143125"/>
          </a:xfrm>
          <a:prstGeom prst="rect">
            <a:avLst/>
          </a:prstGeom>
          <a:noFill/>
          <a:ln w="9525">
            <a:noFill/>
            <a:miter lim="800000"/>
            <a:headEnd/>
            <a:tailEnd/>
          </a:ln>
        </p:spPr>
      </p:pic>
      <p:pic>
        <p:nvPicPr>
          <p:cNvPr id="20484" name="Picture 5" descr="C:\Users\Наталия\Desktop\олимпиада 2014\images (5).jpg"/>
          <p:cNvPicPr>
            <a:picLocks noChangeAspect="1" noChangeArrowheads="1"/>
          </p:cNvPicPr>
          <p:nvPr/>
        </p:nvPicPr>
        <p:blipFill>
          <a:blip r:embed="rId3" cstate="screen"/>
          <a:srcRect/>
          <a:stretch>
            <a:fillRect/>
          </a:stretch>
        </p:blipFill>
        <p:spPr bwMode="auto">
          <a:xfrm>
            <a:off x="5286375" y="3571875"/>
            <a:ext cx="3462089" cy="2203450"/>
          </a:xfrm>
          <a:prstGeom prst="rect">
            <a:avLst/>
          </a:prstGeom>
          <a:noFill/>
          <a:ln w="9525">
            <a:noFill/>
            <a:miter lim="800000"/>
            <a:headEnd/>
            <a:tailEnd/>
          </a:ln>
        </p:spPr>
      </p:pic>
      <p:pic>
        <p:nvPicPr>
          <p:cNvPr id="20485" name="Picture 2" descr="http://gazetaraduga.ru/files/Image/%D1%84%D0%B0%D0%BA%D0%B5%D0%BB%D1%8B.jpg"/>
          <p:cNvPicPr>
            <a:picLocks noChangeAspect="1" noChangeArrowheads="1"/>
          </p:cNvPicPr>
          <p:nvPr/>
        </p:nvPicPr>
        <p:blipFill>
          <a:blip r:embed="rId4" cstate="screen"/>
          <a:srcRect/>
          <a:stretch>
            <a:fillRect/>
          </a:stretch>
        </p:blipFill>
        <p:spPr bwMode="auto">
          <a:xfrm>
            <a:off x="2857500" y="3857625"/>
            <a:ext cx="2428875" cy="266771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0825" y="1214438"/>
            <a:ext cx="8642350" cy="5372100"/>
          </a:xfrm>
        </p:spPr>
        <p:txBody>
          <a:bodyPr/>
          <a:lstStyle/>
          <a:p>
            <a:pPr marL="0" indent="450850" algn="just">
              <a:buFontTx/>
              <a:buNone/>
              <a:defRPr/>
            </a:pPr>
            <a:r>
              <a:rPr lang="ru-RU" sz="2400" dirty="0" smtClean="0"/>
              <a:t>Изначально </a:t>
            </a:r>
            <a:r>
              <a:rPr lang="ru-RU" sz="2400" dirty="0"/>
              <a:t>символами Олимпийских игр были только эмблема (пять переплетенных колец) и олимпийский огонь. </a:t>
            </a:r>
            <a:endParaRPr lang="ru-RU" sz="2400" dirty="0" smtClean="0"/>
          </a:p>
          <a:p>
            <a:pPr marL="0" indent="450850" algn="just">
              <a:buFontTx/>
              <a:buNone/>
              <a:defRPr/>
            </a:pPr>
            <a:r>
              <a:rPr lang="ru-RU" sz="2400" dirty="0" smtClean="0"/>
              <a:t>Понятие </a:t>
            </a:r>
            <a:r>
              <a:rPr lang="ru-RU" sz="2400" dirty="0"/>
              <a:t>«олимпийский талисман» официально было утверждено на 73-ей сессии Международного олимпийского комитета летом 1972 года, проходившей в Мюнхене (Германия). Согласно принятым правкам, талисман Игр призван продвигать принципы </a:t>
            </a:r>
            <a:r>
              <a:rPr lang="ru-RU" sz="2400" dirty="0" err="1"/>
              <a:t>олимпизма</a:t>
            </a:r>
            <a:r>
              <a:rPr lang="ru-RU" sz="2400" dirty="0"/>
              <a:t> и способствовать популяризации конкретных Игр. </a:t>
            </a:r>
            <a:endParaRPr lang="ru-RU" sz="2400" dirty="0" smtClean="0"/>
          </a:p>
          <a:p>
            <a:pPr marL="0" indent="450850" algn="just">
              <a:buFontTx/>
              <a:buNone/>
              <a:defRPr/>
            </a:pPr>
            <a:r>
              <a:rPr lang="ru-RU" sz="2400" dirty="0"/>
              <a:t>Существует несколько версий того, кто же стал первым талисманов Олимпийских игр, но большинство сходится во мнении, что история милых символов отдельно взятых Игр начинается в 1968 году.</a:t>
            </a:r>
          </a:p>
          <a:p>
            <a:pPr>
              <a:buFontTx/>
              <a:buNone/>
              <a:defRPr/>
            </a:pPr>
            <a:endParaRPr lang="ru-RU" sz="20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limp">
  <a:themeElements>
    <a:clrScheme name="Тема Offic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Тема Office">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Тема Offic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Тема Offic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Тема Offic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Тема Offic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Тема Offic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Тема Offic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Тема Offic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Тема Offic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Тема Offic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Тема Offic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Тема Offic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Тема Offic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Olimp</Template>
  <TotalTime>741</TotalTime>
  <Words>522</Words>
  <Application>Microsoft Office PowerPoint</Application>
  <PresentationFormat>Экран (4:3)</PresentationFormat>
  <Paragraphs>85</Paragraphs>
  <Slides>17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17</vt:i4>
      </vt:variant>
    </vt:vector>
  </HeadingPairs>
  <TitlesOfParts>
    <vt:vector size="18" baseType="lpstr">
      <vt:lpstr>Olimp</vt:lpstr>
      <vt:lpstr>МКОУ «Любимовская СОШ»</vt:lpstr>
      <vt:lpstr>Слайд 2</vt:lpstr>
      <vt:lpstr>Слайд 3</vt:lpstr>
      <vt:lpstr>Слайд 4</vt:lpstr>
      <vt:lpstr>Олимпийский девиз</vt:lpstr>
      <vt:lpstr>Символы олимпийских игр</vt:lpstr>
      <vt:lpstr>Флаг олимпийских игр</vt:lpstr>
      <vt:lpstr>Слайд 8</vt:lpstr>
      <vt:lpstr>Слайд 9</vt:lpstr>
      <vt:lpstr>Слайд 10</vt:lpstr>
      <vt:lpstr>                                     Олимпийские медали        Победитель получает золотую медаль (на самом деле эта медаль серебряная, но покрытая относительно толстым слоем золота). За второе место дают серебряную медаль, за третье – бронзовую. Вручение медалей происходит на специальной церемонии после соревнований. Победители располагаются на подиуме в соответствии с завоеванными местами. Поднимаются флаги стран, представителями которых являются победители. Играется гимн страны, представителем которой является обладатель золотой медали.</vt:lpstr>
      <vt:lpstr>Медали прошлых олимпиад</vt:lpstr>
      <vt:lpstr>Слайд 13</vt:lpstr>
      <vt:lpstr>Слайд 14</vt:lpstr>
      <vt:lpstr>Слайд 15</vt:lpstr>
      <vt:lpstr>Назови зимние  олимпийские виды спорта. Найди лишнюю картинку.</vt:lpstr>
      <vt:lpstr>Какому спортсмену понадобиться этот инвентарь?</vt:lpstr>
    </vt:vector>
  </TitlesOfParts>
  <Company>Home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Зимние олимпийские игры 2014</dc:title>
  <dc:creator>Надежда</dc:creator>
  <cp:lastModifiedBy>школа</cp:lastModifiedBy>
  <cp:revision>74</cp:revision>
  <dcterms:created xsi:type="dcterms:W3CDTF">2014-01-31T19:12:17Z</dcterms:created>
  <dcterms:modified xsi:type="dcterms:W3CDTF">2018-08-14T08:45:02Z</dcterms:modified>
</cp:coreProperties>
</file>