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73" autoAdjust="0"/>
  </p:normalViewPr>
  <p:slideViewPr>
    <p:cSldViewPr snapToGrid="0" snapToObjects="1">
      <p:cViewPr varScale="1">
        <p:scale>
          <a:sx n="61" d="100"/>
          <a:sy n="61" d="100"/>
        </p:scale>
        <p:origin x="-93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Август 14,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42120D2-3948-4F8F-BE5D-E7E7D97880B2}" type="datetime4">
              <a:rPr lang="en-US" smtClean="0"/>
              <a:pPr/>
              <a:t>Август 14, 2018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406400" y="1676400"/>
            <a:ext cx="8051800" cy="152400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dirty="0" smtClean="0">
                <a:ln/>
                <a:solidFill>
                  <a:srgbClr val="FFFF00"/>
                </a:solidFill>
              </a:rPr>
              <a:t>Преемственность  в работе школы и детского сада.</a:t>
            </a:r>
            <a:endParaRPr lang="ru-RU" sz="4800" b="1" cap="none" dirty="0">
              <a:ln/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04716" y="3893066"/>
            <a:ext cx="299703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b="1" dirty="0" smtClean="0">
                <a:ln/>
                <a:solidFill>
                  <a:srgbClr val="FFFF00"/>
                </a:solidFill>
              </a:rPr>
              <a:t>составитель: </a:t>
            </a:r>
            <a:r>
              <a:rPr lang="ru-RU" b="1" dirty="0" err="1" smtClean="0">
                <a:ln/>
                <a:solidFill>
                  <a:srgbClr val="FFFF00"/>
                </a:solidFill>
              </a:rPr>
              <a:t>Предеина</a:t>
            </a:r>
            <a:r>
              <a:rPr lang="ru-RU" b="1" dirty="0" smtClean="0">
                <a:ln/>
                <a:solidFill>
                  <a:srgbClr val="FFFF00"/>
                </a:solidFill>
              </a:rPr>
              <a:t> Г.П</a:t>
            </a:r>
            <a:endParaRPr lang="ru-RU" b="1" dirty="0">
              <a:ln/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3466" y="4262398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Учитель логопед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>МБДОУ № </a:t>
            </a:r>
            <a:r>
              <a:rPr lang="ru-RU" b="1" dirty="0" smtClean="0">
                <a:ln/>
                <a:solidFill>
                  <a:schemeClr val="accent3"/>
                </a:solidFill>
                <a:latin typeface="Times New Roman"/>
                <a:cs typeface="Times New Roman"/>
              </a:rPr>
              <a:t>96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г. Иркутск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446918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76777"/>
            <a:ext cx="7772400" cy="345722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С введением нового Федерального государственного образовательного стандарта начального общего образования актуальным становится обеспечение преемственности дошкольного и начального общего </a:t>
            </a:r>
            <a:r>
              <a:rPr lang="ru-RU" sz="2800" dirty="0" smtClean="0"/>
              <a:t>образования.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865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ПОЗИЦИИ ПРИЕМСТВЕННОСТИ ШКОЛЫ И ДЕТСКОГО САДА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Преемственность с позиции школы – это опора на те знания, навыки и умения, которые имеются у ребенка. Пройденное осмысливается на более высоком уровне. Организация работы в школе должна происходить с учетом дошкольного понятийного и операционного уровня развития ребенка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Преемственность с точки зрения детского сада – это ориентация на современные требования школы, формирование тех знаний, умений и навыков, которые необходимы для дальнейшего обучения в школе 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2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АСПЕКТЫ ШКОЛЬНОЙ ГОТОВНОСТИ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/>
              <a:t>интеллектуальная готовность. </a:t>
            </a:r>
            <a:endParaRPr lang="ru-RU" sz="4000" dirty="0" smtClean="0"/>
          </a:p>
          <a:p>
            <a:r>
              <a:rPr lang="ru-RU" sz="4000" dirty="0" smtClean="0"/>
              <a:t>эмоционально </a:t>
            </a:r>
            <a:r>
              <a:rPr lang="ru-RU" sz="4000" dirty="0"/>
              <a:t>– волевая готовность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социально – психологическая готовность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физическая готовность. </a:t>
            </a:r>
          </a:p>
        </p:txBody>
      </p:sp>
    </p:spTree>
    <p:extLst>
      <p:ext uri="{BB962C8B-B14F-4D97-AF65-F5344CB8AC3E}">
        <p14:creationId xmlns:p14="http://schemas.microsoft.com/office/powerpoint/2010/main" val="390073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СТОЯЩИИ ПЕРЕД </a:t>
            </a:r>
            <a:r>
              <a:rPr lang="ru-RU" smtClean="0"/>
              <a:t>группой для </a:t>
            </a:r>
            <a:r>
              <a:rPr lang="ru-RU" dirty="0" smtClean="0"/>
              <a:t>детей с ТНР: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обеспечить систему средств и условий для устранения у детей речевых недостатков; </a:t>
            </a:r>
            <a:endParaRPr lang="ru-RU" sz="2400" dirty="0" smtClean="0"/>
          </a:p>
          <a:p>
            <a:r>
              <a:rPr lang="ru-RU" sz="2400" dirty="0" smtClean="0"/>
              <a:t>устранить </a:t>
            </a:r>
            <a:r>
              <a:rPr lang="ru-RU" sz="2400" dirty="0"/>
              <a:t>дефекты звукопроизношения и развить фонематический слух; </a:t>
            </a:r>
            <a:endParaRPr lang="ru-RU" sz="2400" dirty="0" smtClean="0"/>
          </a:p>
          <a:p>
            <a:r>
              <a:rPr lang="ru-RU" sz="2400" dirty="0" smtClean="0"/>
              <a:t>развить </a:t>
            </a:r>
            <a:r>
              <a:rPr lang="ru-RU" sz="2400" dirty="0"/>
              <a:t>навыки звукового анализа и </a:t>
            </a:r>
            <a:r>
              <a:rPr lang="ru-RU" sz="2400" dirty="0" smtClean="0"/>
              <a:t>синтеза</a:t>
            </a:r>
            <a:r>
              <a:rPr lang="ru-RU" sz="2400" dirty="0"/>
              <a:t>;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сформировать навык чтения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уточнить, расширить и обогатить лексический запас; </a:t>
            </a:r>
            <a:endParaRPr lang="ru-RU" sz="2400" dirty="0" smtClean="0"/>
          </a:p>
          <a:p>
            <a:r>
              <a:rPr lang="ru-RU" sz="2400" dirty="0" smtClean="0"/>
              <a:t>сформировать </a:t>
            </a:r>
            <a:r>
              <a:rPr lang="ru-RU" sz="2400" dirty="0"/>
              <a:t>грамматический строй речи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развить связную </a:t>
            </a:r>
            <a:r>
              <a:rPr lang="ru-RU" sz="2400" dirty="0" smtClean="0"/>
              <a:t>речь.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522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127000"/>
            <a:ext cx="7772400" cy="10301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Логопедическое обследование </a:t>
            </a:r>
            <a:r>
              <a:rPr lang="ru-RU" dirty="0" smtClean="0"/>
              <a:t>ПРЕДПОЛОГАЕТ: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4556" y="1157111"/>
            <a:ext cx="8636000" cy="4262437"/>
          </a:xfrm>
        </p:spPr>
        <p:txBody>
          <a:bodyPr>
            <a:noAutofit/>
          </a:bodyPr>
          <a:lstStyle/>
          <a:p>
            <a:r>
              <a:rPr lang="ru-RU" dirty="0"/>
              <a:t>установление контакта с ребёнком; </a:t>
            </a:r>
            <a:r>
              <a:rPr lang="ru-RU" dirty="0" smtClean="0"/>
              <a:t>  </a:t>
            </a:r>
          </a:p>
          <a:p>
            <a:r>
              <a:rPr lang="ru-RU" dirty="0" smtClean="0"/>
              <a:t>сбор </a:t>
            </a:r>
            <a:r>
              <a:rPr lang="ru-RU" dirty="0"/>
              <a:t>информации об особенностях раннего речевого развития; </a:t>
            </a:r>
            <a:endParaRPr lang="ru-RU" dirty="0" smtClean="0"/>
          </a:p>
          <a:p>
            <a:r>
              <a:rPr lang="ru-RU" dirty="0" smtClean="0"/>
              <a:t>Диагностика </a:t>
            </a:r>
            <a:r>
              <a:rPr lang="ru-RU" dirty="0"/>
              <a:t>уровня развития </a:t>
            </a:r>
            <a:r>
              <a:rPr lang="ru-RU" dirty="0" smtClean="0"/>
              <a:t>ВПФ,</a:t>
            </a:r>
          </a:p>
          <a:p>
            <a:r>
              <a:rPr lang="ru-RU" dirty="0" smtClean="0"/>
              <a:t> </a:t>
            </a:r>
            <a:r>
              <a:rPr lang="ru-RU" dirty="0"/>
              <a:t>двигательной сферы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слухоречевой и зрительной памяти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наглядно-образного и вербально-логического мышления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err="1"/>
              <a:t>импрессивной</a:t>
            </a:r>
            <a:r>
              <a:rPr lang="ru-RU" dirty="0"/>
              <a:t> и экспрессивной речи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зрительно-предметного и зрительно-пространственного восприятия; </a:t>
            </a:r>
            <a:endParaRPr lang="ru-RU" dirty="0" smtClean="0"/>
          </a:p>
          <a:p>
            <a:r>
              <a:rPr lang="ru-RU" dirty="0" smtClean="0"/>
              <a:t>разработку </a:t>
            </a:r>
            <a:r>
              <a:rPr lang="ru-RU" dirty="0"/>
              <a:t>перспективного плана индивидуальной коррекционной работы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отслеживание динамики в состоянии произносительной стороны </a:t>
            </a:r>
            <a:r>
              <a:rPr lang="ru-RU" dirty="0" smtClean="0"/>
              <a:t>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667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5800" y="274637"/>
            <a:ext cx="7772400" cy="174325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300" dirty="0" smtClean="0"/>
              <a:t>ОТ ЧЕГО ЗАВИСИТ  динамика </a:t>
            </a:r>
            <a:r>
              <a:rPr lang="ru-RU" sz="3300" dirty="0"/>
              <a:t>всего коррекционного процесса </a:t>
            </a:r>
            <a:r>
              <a:rPr lang="ru-RU" sz="3300" dirty="0" smtClean="0"/>
              <a:t>?</a:t>
            </a:r>
            <a:endParaRPr lang="ru-RU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610556"/>
            <a:ext cx="7772400" cy="189089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логопеда,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воспитателя </a:t>
            </a:r>
            <a:endParaRPr lang="ru-RU" sz="3200" dirty="0" smtClean="0"/>
          </a:p>
          <a:p>
            <a:r>
              <a:rPr lang="ru-RU" sz="3200" dirty="0" smtClean="0"/>
              <a:t>музыкального </a:t>
            </a:r>
            <a:r>
              <a:rPr lang="ru-RU" sz="3200" dirty="0"/>
              <a:t>руководителя </a:t>
            </a:r>
            <a:endParaRPr lang="ru-RU" sz="3200" dirty="0" smtClean="0"/>
          </a:p>
          <a:p>
            <a:r>
              <a:rPr lang="ru-RU" sz="3200" dirty="0" smtClean="0"/>
              <a:t>инструктора </a:t>
            </a:r>
            <a:r>
              <a:rPr lang="ru-RU" sz="3200" dirty="0" err="1" smtClean="0"/>
              <a:t>физо</a:t>
            </a:r>
            <a:endParaRPr lang="ru-RU" sz="3200" dirty="0" smtClean="0"/>
          </a:p>
          <a:p>
            <a:r>
              <a:rPr lang="ru-RU" sz="3200" dirty="0" smtClean="0"/>
              <a:t>психолога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017889"/>
            <a:ext cx="6454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От слаженной работы: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907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</a:t>
            </a:r>
            <a:r>
              <a:rPr lang="ru-RU" dirty="0"/>
              <a:t>и</a:t>
            </a:r>
            <a:r>
              <a:rPr lang="ru-RU" dirty="0" smtClean="0"/>
              <a:t> </a:t>
            </a:r>
            <a:r>
              <a:rPr lang="ru-RU" dirty="0"/>
              <a:t>при подготовке детей к школьному обучению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развитие умения подчинять свои действия определенному правилу, </a:t>
            </a:r>
            <a:endParaRPr lang="en-US" dirty="0" smtClean="0"/>
          </a:p>
          <a:p>
            <a:r>
              <a:rPr lang="ru-RU" dirty="0" smtClean="0"/>
              <a:t>слушать </a:t>
            </a:r>
            <a:r>
              <a:rPr lang="ru-RU" dirty="0"/>
              <a:t>и точно выполнять указания взрослого (волевая готовность), </a:t>
            </a:r>
            <a:endParaRPr lang="en-US" dirty="0" smtClean="0"/>
          </a:p>
          <a:p>
            <a:r>
              <a:rPr lang="ru-RU" dirty="0" smtClean="0"/>
              <a:t>воспитание </a:t>
            </a:r>
            <a:r>
              <a:rPr lang="ru-RU" dirty="0"/>
              <a:t>интереса и желания учиться в школе (мотивационная готовность)</a:t>
            </a:r>
            <a:r>
              <a:rPr lang="ru-RU" dirty="0" smtClean="0"/>
              <a:t>,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развитие речи, </a:t>
            </a:r>
            <a:endParaRPr lang="en-US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внимания</a:t>
            </a:r>
            <a:r>
              <a:rPr lang="ru-RU" dirty="0" smtClean="0"/>
              <a:t>,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развитие памяти, </a:t>
            </a:r>
            <a:endParaRPr lang="en-US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наглядно-образного мышления, </a:t>
            </a:r>
            <a:endParaRPr lang="en-US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мелкой моторики (зрительно-моторная координация). </a:t>
            </a:r>
          </a:p>
        </p:txBody>
      </p:sp>
    </p:spTree>
    <p:extLst>
      <p:ext uri="{BB962C8B-B14F-4D97-AF65-F5344CB8AC3E}">
        <p14:creationId xmlns:p14="http://schemas.microsoft.com/office/powerpoint/2010/main" val="4221320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0" y="1016000"/>
            <a:ext cx="9144000" cy="3640667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dirty="0" smtClean="0">
                <a:ln/>
                <a:solidFill>
                  <a:srgbClr val="FFFF00"/>
                </a:solidFill>
              </a:rPr>
              <a:t>Благодарю за внимание!</a:t>
            </a:r>
            <a:endParaRPr lang="ru-RU" sz="9600" b="1" cap="none" dirty="0">
              <a:ln/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5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одская музыка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Городская музыка.thmx</Template>
  <TotalTime>67</TotalTime>
  <Words>368</Words>
  <Application>Microsoft Macintosh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 музыка</vt:lpstr>
      <vt:lpstr>Преемственность  в работе школы и детского сада.</vt:lpstr>
      <vt:lpstr>АКТУАЛЬНОСТЬ</vt:lpstr>
      <vt:lpstr>ПОЗИЦИИ ПРИЕМСТВЕННОСТИ ШКОЛЫ И ДЕТСКОГО САДА</vt:lpstr>
      <vt:lpstr>АСПЕКТЫ ШКОЛЬНОЙ ГОТОВНОСТИ</vt:lpstr>
      <vt:lpstr>ЗАДАЧИ СТОЯЩИИ ПЕРЕД группой для детей с ТНР:  </vt:lpstr>
      <vt:lpstr>Логопедическое обследование ПРЕДПОЛОГАЕТ:</vt:lpstr>
      <vt:lpstr> ОТ ЧЕГО ЗАВИСИТ  динамика всего коррекционного процесса ?</vt:lpstr>
      <vt:lpstr>задачи при подготовке детей к школьному обучению </vt:lpstr>
      <vt:lpstr>Благодарю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9</cp:revision>
  <dcterms:created xsi:type="dcterms:W3CDTF">2018-03-26T01:46:23Z</dcterms:created>
  <dcterms:modified xsi:type="dcterms:W3CDTF">2018-08-14T07:37:20Z</dcterms:modified>
</cp:coreProperties>
</file>