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83" r:id="rId3"/>
    <p:sldId id="285" r:id="rId4"/>
    <p:sldId id="257" r:id="rId5"/>
    <p:sldId id="291" r:id="rId6"/>
    <p:sldId id="286" r:id="rId7"/>
    <p:sldId id="287" r:id="rId8"/>
    <p:sldId id="288" r:id="rId9"/>
    <p:sldId id="289" r:id="rId10"/>
    <p:sldId id="261" r:id="rId11"/>
    <p:sldId id="262" r:id="rId12"/>
    <p:sldId id="264" r:id="rId13"/>
    <p:sldId id="265" r:id="rId14"/>
    <p:sldId id="266" r:id="rId15"/>
    <p:sldId id="267" r:id="rId16"/>
    <p:sldId id="278" r:id="rId17"/>
    <p:sldId id="279" r:id="rId18"/>
    <p:sldId id="280" r:id="rId19"/>
    <p:sldId id="281" r:id="rId20"/>
    <p:sldId id="282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/>
              <a:pPr/>
              <a:t>28.02.2016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15" name="chimes.wav"/>
          </p:stSnd>
        </p:sndAc>
      </p:transition>
    </mc:Choice>
    <mc:Fallback>
      <p:transition spd="slow">
        <p:split orient="vert"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bin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bin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audio" Target="../media/audio1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1.bin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382000" cy="51054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«Я не занимаюсь политикой. А знаете всё равно сказать, не занимаюсь жизнью» (РЕНАР)</a:t>
            </a:r>
            <a:br>
              <a:rPr lang="ru-RU" sz="3200" b="1" dirty="0" smtClean="0"/>
            </a:br>
            <a:r>
              <a:rPr lang="ru-RU" sz="3200" b="1" dirty="0" smtClean="0"/>
              <a:t>«У политики нет сердца, а есть только голова.» (НАПОЛЕОН)</a:t>
            </a:r>
            <a:br>
              <a:rPr lang="ru-RU" sz="3200" b="1" dirty="0" smtClean="0"/>
            </a:br>
            <a:r>
              <a:rPr lang="ru-RU" sz="3200" b="1" dirty="0" smtClean="0"/>
              <a:t>«Политика подобна сфинксу из сказки: она поглощает всех, кто не может разгадать её загадок.» (А.РИВАРОЛЬ)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solidFill>
                  <a:sysClr val="windowText" lastClr="000000"/>
                </a:solidFill>
              </a:rPr>
              <a:t>ПОЛИТИЧЕСКАЯ  ДЕЯТЕЛЬНОСТЬ И ОБЩЕСТВО.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ПОЛИТИКЕ КАК В ТЕАТРЕ :  АКТЕРЫ, ЗРИТЕЛИ   ИЛИ ПО НАУЧНОМУ   </a:t>
            </a:r>
            <a:r>
              <a:rPr lang="ru-RU" b="1" dirty="0" smtClean="0">
                <a:solidFill>
                  <a:srgbClr val="FF0000"/>
                </a:solidFill>
              </a:rPr>
              <a:t>СУБЪЕКТЫ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ПОЛИТИКИ 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000" y="2286000"/>
            <a:ext cx="2133600" cy="18288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ЛЮДИ КАК СУБЪЕКТЫ ПОЛИТИКИ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895600" y="2715768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1789331"/>
            <a:ext cx="4343400" cy="92643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 ВЕБЕРУ </a:t>
            </a:r>
            <a:r>
              <a:rPr lang="ru-RU" dirty="0" smtClean="0">
                <a:solidFill>
                  <a:sysClr val="windowText" lastClr="000000"/>
                </a:solidFill>
              </a:rPr>
              <a:t>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ПОЛИТИКИ ПО СЛУЧАЮ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ВЫБОРЫ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9826" y="2913515"/>
            <a:ext cx="4343400" cy="92643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ПОЛИТИКИ </a:t>
            </a:r>
            <a:r>
              <a:rPr lang="ru-RU" b="1" dirty="0" smtClean="0">
                <a:solidFill>
                  <a:srgbClr val="FF0000"/>
                </a:solidFill>
              </a:rPr>
              <a:t>ПО СОВМЕСТИТЕЛЬСТВУ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9490" y="4343400"/>
            <a:ext cx="4343400" cy="92643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ПРОФЕССИОНАЛЬНЫЕ  ПОЛИТИКИ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9376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solidFill>
                  <a:sysClr val="windowText" lastClr="000000"/>
                </a:solidFill>
              </a:rPr>
              <a:t>ПОЛИТИЧЕСКАЯ  ДЕЯТЕЛЬНОСТЬ И ОБЩЕСТВО.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3458" y="1295400"/>
            <a:ext cx="2438400" cy="18288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СУБЪЕКТОМ ПОЛИТИКИ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ЯВЛЯЮТСЯ </a:t>
            </a:r>
            <a:r>
              <a:rPr lang="ru-RU" b="1" dirty="0" smtClean="0">
                <a:solidFill>
                  <a:srgbClr val="FF0000"/>
                </a:solidFill>
              </a:rPr>
              <a:t>СОЦИАЛЬНЫЕ ГРУППЫ: КЛАССЫ, СЛОИ, НАЦИИ.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916" y="3429000"/>
            <a:ext cx="2438400" cy="12573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ПОЛИТИЧЕСКИЕ ПАРТИИ  И ОБЬЕДИНЕНИЯ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916" y="5257800"/>
            <a:ext cx="2438400" cy="14478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ПОЛИТИЧЕСКИЕ 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ЭЛИТЫ.</a:t>
            </a:r>
            <a:endParaRPr lang="ru-RU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163529" y="1828800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158662" y="3739896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158662" y="5427406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73561" y="1676400"/>
            <a:ext cx="37338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РЕВОЛЮЦИИ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00600" y="3619500"/>
            <a:ext cx="37338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САМЫМ АКТИВНЫМ  СУБЪЕКТОМ ПОЛИТИКИ ЯВЛЯЕТСЯ </a:t>
            </a:r>
            <a:r>
              <a:rPr lang="ru-RU" b="1" dirty="0" smtClean="0">
                <a:solidFill>
                  <a:srgbClr val="FF0000"/>
                </a:solidFill>
              </a:rPr>
              <a:t>ГОСУДАРСТВО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5136322"/>
            <a:ext cx="37338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ВЫСШИЕ ГОСДЕЯТЕЛИ, ЛИДЕРЫ ПОЛИТ. ПАРТИЙ , СМИ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1817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ПОЛИТИЧЕСКАЯ  ДЕЯТЕЛЬНОСТЬ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295400"/>
            <a:ext cx="807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ЕСЛИ  ПРЕДСТАВИТЬ ПО СХЕМЕ , ТО ПОЛУЧАЕТСЯ ТАК: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2133600"/>
            <a:ext cx="2133600" cy="16764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ЛЮДИ ИСХОДЯ ИЗ ИНТЕРЕСОВ СТАВЯТ ПЕРЕД 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СОБОЙ  ПОЛИТИЧЕСКИЕ ЦЕЛИ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819400" y="2524768"/>
            <a:ext cx="609600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57600" y="2133600"/>
            <a:ext cx="2438400" cy="1447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ЭТИ ЦЕЛИ  ФОРМУЛИРУЮТ ПОДДЕРЖИВАЕМЫЕ ИМИ  </a:t>
            </a:r>
            <a:r>
              <a:rPr lang="ru-RU" b="1" dirty="0" smtClean="0">
                <a:solidFill>
                  <a:srgbClr val="FF0000"/>
                </a:solidFill>
              </a:rPr>
              <a:t>ЛИДЕРЫ, ПАРТИИ, ЭЛИТЫ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368796" y="2524768"/>
            <a:ext cx="717804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39000" y="1760560"/>
            <a:ext cx="1828800" cy="250663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ЭТИ ЦЕЛИ ПРЕДПОЛАГАЮТ  УЧАСТИЕ  ВО  ВЛАСТИ ИЛИ ВОЗДЕЙСТВИЕ  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НА ВЛАСТЬ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8229600" y="4343400"/>
            <a:ext cx="408432" cy="76200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76800" y="5105400"/>
            <a:ext cx="3886200" cy="168891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ДЛЯ  ДОСТИЖЕНИЯ ЦЕЛЕЙ  ОСУЩЕСТВЛЯЮТСЯ  РАЗЛИЧНЫЕ ПОЛИТИЧЕСКИЕ ДЕЙСТВИЯ: </a:t>
            </a:r>
            <a:r>
              <a:rPr lang="ru-RU" b="1" dirty="0" smtClean="0">
                <a:solidFill>
                  <a:srgbClr val="FF0000"/>
                </a:solidFill>
              </a:rPr>
              <a:t>ОРГАНИЗАЦИЯ ПАРТИЙ, ПРАВИТЕЛЬСТВЕННЫЕ РЕШЕНИЯ, МИТИНГИ  И Т.Д.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3886200" y="5637731"/>
            <a:ext cx="838200" cy="484632"/>
          </a:xfrm>
          <a:prstGeom prst="lef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4267199"/>
            <a:ext cx="3200400" cy="252711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 ХОДЕ ЭТИХ ДЕЙСТВИЙ  ИСПОЛЬЗУЮТСЯ  РАЗЛИЧНЫЕ </a:t>
            </a:r>
            <a:r>
              <a:rPr lang="ru-RU" b="1" dirty="0" smtClean="0">
                <a:solidFill>
                  <a:srgbClr val="FF0000"/>
                </a:solidFill>
              </a:rPr>
              <a:t>СРЕДСТВА  ПОЛИТИЧЕСКОЙ ДЕЯТЕЛЬНОСТИ: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ysClr val="windowText" lastClr="000000"/>
                </a:solidFill>
              </a:rPr>
              <a:t>МИРНЫЕ И НЕМИРНЫЕ,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ysClr val="windowText" lastClr="000000"/>
                </a:solidFill>
              </a:rPr>
              <a:t>ОРГАНИЗ-Е И АГИТАЦИОННЫЕ,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ysClr val="windowText" lastClr="000000"/>
                </a:solidFill>
              </a:rPr>
              <a:t>ТЕОРЕТИЧЕСКИЕ  И ДИПЛОМАТИЧЕСКИЕ.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2702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ОПРАВДЫВАЕТ ЛИ ЦЕЛЬ  СРЕДСТВА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ГЛАВНАЯ ПРОБЛЕМА: СЛЕДОВАТЬ ЛИ ПРИНЦИПУ «ЦЕЛЬ ОПРАВДЫВАЕТ  СРЕДСТВА»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2286000"/>
            <a:ext cx="2286000" cy="14478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НЕКОТОРЫЕ ПОЛИТИКИ  СЛЕДУЮТ ЭТОМУ ПРИНЦИПУ.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020961" y="2577084"/>
            <a:ext cx="712839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2017931"/>
            <a:ext cx="3962400" cy="156346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ЧАСТО ПОЛЬЗУЮТСЯ ЭТИМ ПРИНЦИПОМ  ТЕРРОРИСТЫ, ЭКСТРЕМИСТЫ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0329" y="3955026"/>
            <a:ext cx="2286000" cy="13716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НИКОЛО МАКИАВЕЛЛИ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129115" y="4239768"/>
            <a:ext cx="712839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8200" y="3955026"/>
            <a:ext cx="3962400" cy="13716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ysClr val="windowText" lastClr="000000"/>
                </a:solidFill>
              </a:rPr>
              <a:t>ГОСУДАРЬ ДОЛЖЕН БЫТЬ ДОБР И </a:t>
            </a:r>
            <a:r>
              <a:rPr lang="ru-RU" b="1" dirty="0" smtClean="0">
                <a:solidFill>
                  <a:sysClr val="windowText" lastClr="000000"/>
                </a:solidFill>
              </a:rPr>
              <a:t>ЗОЛ.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0329" y="5486400"/>
            <a:ext cx="2322871" cy="13716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СОВРЕМЕННЫЕ ПОЛИТИКИ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134030" y="5705807"/>
            <a:ext cx="712839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8200" y="5486400"/>
            <a:ext cx="3962400" cy="13716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ПОЛИТИКУ ПРИХОДИТСЯ ВЫБИРАТЬ КАКИЕ МЕРЫ  ПРЕДПРИНИМАТЬ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28600"/>
            <a:ext cx="723900" cy="83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5900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6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ПОЛИТИЧЕСКАЯ СФЕРА И ПОЛИТИЧЕСКИЕ ИНСТИТУТЫ.</a:t>
            </a:r>
            <a:endParaRPr lang="ru-RU" sz="2800" b="1" dirty="0"/>
          </a:p>
        </p:txBody>
      </p:sp>
      <p:sp>
        <p:nvSpPr>
          <p:cNvPr id="3" name="Овал 2"/>
          <p:cNvSpPr/>
          <p:nvPr/>
        </p:nvSpPr>
        <p:spPr>
          <a:xfrm>
            <a:off x="304800" y="1905000"/>
            <a:ext cx="2667000" cy="327660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ПОЛИТИЧЕСКАЯ  СФЕРА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124200" y="3300984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95800" y="1371600"/>
            <a:ext cx="42672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ОТНОШЕНИЯ МЕЖДУ ЛЮДЬМИ В ПРОЦЕССЕ ПОЛТИЧЕСКОЙ ДЕЯТЕЛЬНОСТИ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5800" y="2770632"/>
            <a:ext cx="42672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ПОЛИТИЧЕСКИЕ ОРГАНИЗАЦИИ И УЧРЕЖДЕНИЯ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56471" y="4419600"/>
            <a:ext cx="4267200" cy="1066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ПОЛИТИЧЕСКОЕ СОЗНАНИЕ ЛЮДЕЙ, КОТОРОЕ НАПРАВЛЯЕТ ДЕЯТЕЛЬНОСТЬ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9820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ПОЛИТИЧЕСКИЕ ИНСТИТУТЫ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ВАЖНЕЙШЕЕ МЕСТО  ЗАНИМАЮТ ПОЛИТИЧЕСКИЕ ИНСТИТУТЫ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2057400"/>
            <a:ext cx="2438400" cy="12954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ВАЖНЕЙШИЙ ПОЛИТИЧЕСКИЙ ИНСТИТУТ :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ГОСУДАРСТВО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276600" y="2272284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00600" y="1664732"/>
            <a:ext cx="3962400" cy="199286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ЕГО ПРИЗНАКИ: ТЕРРИТОРИЯ,  ПУБЛИЧНАЯ ВЛАСТЬ, СУВЕРЕНИТЕТ, ЗАКОНЫ, НАЛОГИ.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ГОС-ВО  ВКЛЮЧАЕТ В СЕБЯ: ИНСТИТУТЫ ПРЕЗИДЕНСТВА, ТРИ ВЕТВИ ВЛАСТИ, ИНСТИТУТ ВЫБОРОВ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4343400"/>
            <a:ext cx="2667000" cy="14478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ПОЛИТИЧЕСКИЕ ПАРТИИ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345475" y="4588813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00600" y="3886200"/>
            <a:ext cx="3962400" cy="2971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ЛЮБАЯ ПАРТИЯ ВЫРАЖАЕТ ИНТЕРЕСА ОПРЕДЕЛЕННОГО КЛАССА, СЛОЯ. ЭТО ДОБРОВОЛЬНОЕ ОБЪЕДИНЕНИЕ ЛЮДЕЙ.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–ДОСТИЖЕНИЕ ВЛАСТИ.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ОРГАНИЗАЦИОННАЯ СТРУКТУРА.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ПАРТИЙНЫЙ УСТАВ.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ПАРТИЙНАЯ ПРОГРАММА. </a:t>
            </a:r>
          </a:p>
        </p:txBody>
      </p:sp>
    </p:spTree>
    <p:extLst>
      <p:ext uri="{BB962C8B-B14F-4D97-AF65-F5344CB8AC3E}">
        <p14:creationId xmlns="" xmlns:p14="http://schemas.microsoft.com/office/powerpoint/2010/main" val="12868404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ПОЛИТИЧЕСКИЕ ОТНОШЕНИЯ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2954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ПОЛИТИЧЕСКИЕ О ТНОШЕНИЯ- ЭТО  ВЗАИМОСВЯЗИ И ВЗАИМОДЕЙСТВИЯ, ВОЗНИКАЮЩИЕ МЕЖДУ ЛЮДЬМИ В ПРОЦЕССЕ ПОЛИТИЧЕСКОЙ ДЕЯТЕЛЬНОСТИ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2528316"/>
            <a:ext cx="2819400" cy="19812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ПОЛИТИЧЕСКИЕ  ОТНОШЕНИЯ СВЯЗАНЫ  С РАСПРЕДЕЛЕНИЕМ В ОБЩЕСТВЕ   ВЛАСТИ, ПРАВ И ПОЛНОМОЧИЙ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028335" y="3276600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10100" y="2218730"/>
            <a:ext cx="4076700" cy="90547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МЕЖДУ ПРАВИТЕЛЬСТВОМ И ПАРЛАМЕНТОМ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10100" y="3313020"/>
            <a:ext cx="4076700" cy="90547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ГОСУДАРСТВОМ И СОЦИАЛЬНЫМИ ГРУППАМИ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34681" y="4509516"/>
            <a:ext cx="4076700" cy="90547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ГОСУДАРСТВОМ  И ОБЩЕСТВЕННЫМИ ОРГАНИЗАЦИЯМИ, ПАРТИЯМИ, ПРОФСОЮЗАМИ, ГРАЖДАНАМИ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10100" y="5791200"/>
            <a:ext cx="4076700" cy="90547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ГОСУДАРСТВОМ И     ДРУГИМИ ГОСУДАРСТВАМИ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4962251"/>
            <a:ext cx="3625743" cy="1734419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ПРОЯВЛЕНИЯ ЭТИХ ВЗАИМОСВЯЗЕЙ  РАЗНЫЕ: </a:t>
            </a:r>
            <a:r>
              <a:rPr lang="ru-RU" b="1" dirty="0" smtClean="0">
                <a:solidFill>
                  <a:srgbClr val="FF0000"/>
                </a:solidFill>
              </a:rPr>
              <a:t>КОНКУРЕНЦИЯ, ПОДДЕРЖКА, СОТРУДНИЧЕСТВО, СОЮЗ  И Т.Д.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28600"/>
            <a:ext cx="723900" cy="83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0237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6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ПОЛИТИЧЕСКАЯ ВЛАСТЬ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ПОЛИТИЧЕСКАЯ ДЕЯТЕЛЬНОСТЬ, ПОЛИТИЧЕСКИЕ ОТНОШЕНИЯ, ПОЛИТИЧЕСКИЕ ИНСТИТУТЫ- ЭТО СТОРОНЫ  ПОЛИТИКИ, КОТОРАЯ СВЯЗАНА С </a:t>
            </a:r>
            <a:r>
              <a:rPr lang="ru-RU" b="1" dirty="0" smtClean="0">
                <a:solidFill>
                  <a:srgbClr val="FF0000"/>
                </a:solidFill>
              </a:rPr>
              <a:t>БОРЬБОЙ ЗА ВЛАСТЬ. ЧТО ЖЕ ТАКОЕ ПОЛИТИЧЕСКАЯ ВЛАСТЬ?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2401726"/>
            <a:ext cx="2362200" cy="12954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ВЛАСТЬ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048000" y="2807110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95800" y="2294930"/>
            <a:ext cx="4267200" cy="395347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ВЛАСТЬ(РОДИТЕЛЕЙ,ВОЕННАЯ,  И Т.Д)- </a:t>
            </a:r>
            <a:r>
              <a:rPr lang="ru-RU" b="1" dirty="0" smtClean="0">
                <a:solidFill>
                  <a:sysClr val="windowText" lastClr="000000"/>
                </a:solidFill>
              </a:rPr>
              <a:t>ОЗНАЧАЕТ СПОСОБНОСТЬ ПОВЕЛЕВАТЬ, РАСПОРЯЖАТЬСЯ И УПРАВЛЯТЬ.</a:t>
            </a:r>
          </a:p>
          <a:p>
            <a:pPr algn="ctr"/>
            <a:endParaRPr lang="ru-RU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ИМЕЮЩИЙ ВЛАСТЬ  МОЖЕТ ПРИМЕНИТЬ САНКЦИИ  ПРОТИВ ИЛИ В ПОДДЕРЖКУ. ЭТО АВТОРИТЕТ ВЛАСТИ.</a:t>
            </a:r>
          </a:p>
          <a:p>
            <a:pPr algn="ctr"/>
            <a:endParaRPr lang="ru-RU" b="1" dirty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ВЛАСТЬ ВОЗНИКАЕТ В СИЛУ ПОТРЕБНОСТИ В РЕГУЛИРОВАНИИ  СОЦИАЛЬНЫХ ОТНОШЕНИЙ</a:t>
            </a:r>
          </a:p>
          <a:p>
            <a:pPr algn="ctr"/>
            <a:endParaRPr lang="ru-RU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РАЗЛИЧНЫЕ ВИДЫ ВЛАСТИ:</a:t>
            </a:r>
          </a:p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3886200"/>
            <a:ext cx="3962400" cy="6096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ВЛАСТЬ  ЭКОНОМИЧЕСКАЯ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4724400"/>
            <a:ext cx="3962400" cy="6096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СОЦИАЛЬНАЯ И КУЛЬТУРНО ИНФОРМАЦИОННАЯ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5486400"/>
            <a:ext cx="3962400" cy="6096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ПРИНУДИТЕЛЬНАЯ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281" y="6248400"/>
            <a:ext cx="3943189" cy="45720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ПОЛИТИЧЕСКАЯ ВЛАСТЬ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904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5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ПОЛИТИЧЕСКАЯ ВЛАСТЬ</a:t>
            </a:r>
            <a:endParaRPr lang="ru-RU" sz="2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1000" y="1828800"/>
            <a:ext cx="2667000" cy="16002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</a:rPr>
              <a:t>ПОЛИТИЧЕСКАЯ ВЛАСТЬ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352800" y="2277593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1143000"/>
            <a:ext cx="3962400" cy="4572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ПОЛИТИЧЕСКАЯ ВЛАСТЬ  ИМЕЕТ РЯД ПРИЗНАКОВ, КОТОРЫЕ ОТЛИЧАЮТ ЕЁ ОТ ДРУГИХ ВИДОВ ВЛАСТИ: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1.РАСПРОСТРАНЕНИЕ  НА ВСЕ ОБЩЕСТВО. ЕЕ РАСПОРЯЖЕНИЯ ОБЯЗАТЕЛЬНЫ.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2.ДЕЙСТВУЕТ НА ОСНОВЕ ПРАВА ОТ ИМЕНИ  ОБЩЕСТВА.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3.ТОЛЬКО ОНА МОЖЕТ ИСПОЛЬЗОВАТЬ  СИЛУ.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4. ЕДИНЫЙ ЦЕНТР ПРИНЯТИЯ РЕШЕНИЙ.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5.ВЛАСТЬ ИМЕЕТ  ВОЗМОЖНОСТЬ ИСПОЛЬЗОВАТЬ  ВСЕ СРЕДСТВА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3810000"/>
            <a:ext cx="3950208" cy="12192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 ТОЧКИ  ЗРЕНИЯ ПРЕДНАЗНАЧЕНИЯ  ВЫДЕЛЯЮТ: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ЗАКОНОДАТЕЛЬНУЮ, ИСПОЛНИТЕЛЬНУЮ И СУДЕБНУЮ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5257800"/>
            <a:ext cx="3950208" cy="13716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 МЕСТУ В СТРУКТУРЕ </a:t>
            </a:r>
            <a:r>
              <a:rPr lang="ru-RU" b="1" dirty="0" smtClean="0">
                <a:solidFill>
                  <a:srgbClr val="FF0000"/>
                </a:solidFill>
              </a:rPr>
              <a:t>ВЛАСТИ:ЦЕНТРАЛЬНАЯ, РЕГИОНАЛЬНАЯ, МЕСТНАЯ</a:t>
            </a:r>
            <a:r>
              <a:rPr lang="ru-RU" b="1" dirty="0" smtClean="0">
                <a:solidFill>
                  <a:sysClr val="windowText" lastClr="000000"/>
                </a:solidFill>
              </a:rPr>
              <a:t>.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 СУБЪЕКТУ</a:t>
            </a:r>
            <a:r>
              <a:rPr lang="ru-RU" b="1" dirty="0" smtClean="0">
                <a:solidFill>
                  <a:srgbClr val="FF0000"/>
                </a:solidFill>
              </a:rPr>
              <a:t>: МОНАРХИЧЕСКАЯ И РЕСПУБЛИКАНСКАЯ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7044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ПОЛИТИЧЕСКАЯ ВЛАСТЬ</a:t>
            </a:r>
            <a:endParaRPr lang="ru-RU" sz="2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90384" y="1949245"/>
            <a:ext cx="2514600" cy="167640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ТАКИМ ОБРАЗОМ 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ПОЛИТИЧЕСКАЯ ВЛАСТЬ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124200" y="2364658"/>
            <a:ext cx="978408" cy="48463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219200"/>
            <a:ext cx="4114800" cy="5257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ПОЛИТИЧЕСКАЯ ВЛАСТЬ- </a:t>
            </a:r>
            <a:r>
              <a:rPr lang="ru-RU" b="1" dirty="0" smtClean="0">
                <a:solidFill>
                  <a:sysClr val="windowText" lastClr="000000"/>
                </a:solidFill>
              </a:rPr>
              <a:t>ЭТО ПРАВО, СПОСОБНОСТЬ И ВОЗМОЖНОСТЬ ОТСТАИВАТЬ  И ПРЕТВОРЯТЬ В ЖИЗНЬ ОПРЕДЕЛЕННЫЕ  ПОЛИТИЧЕСКИЕ  ВЗГЛЯДЫ, УСТАНОВКИ И ЦЕЛИ.</a:t>
            </a: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ОНА  ИСПОЛЬЗУЕТ  РАЗЛИЧНЫЕ СПОСОБЫ И СРЕДСТВА ВОЗДЕЙСТВИЯ  ПОЛИТИЧЕСКИХ СУБЪЕКТОВ, В ПЕРВУЮ ОЧЕРЕДЬ ГОСУДАРСТВА, НА ПОВЕДЕНИЕ СОЦИАЛЬНЫХ ОБЩНОСТЕЙ  ЛЮДЕЙ, ОРГАНИЗАЦИЙ ДЛЯ УПРАВЛЕНИЯ, КООРДИНАЦИИ, СОГЛАСОВАНИЯ ИНТЕРЕСОВ  ВСЕХ ЧЛЕНОВ ОБЩЕСТВА И ПОДЧИНЕНИЯ  ИХ ЕДИНОЙ   ПОЛИТИЧЕЧКОЙ  ВОЛЕ. </a:t>
            </a:r>
          </a:p>
          <a:p>
            <a:pPr algn="ctr"/>
            <a:endParaRPr lang="ru-RU" b="1" dirty="0">
              <a:solidFill>
                <a:sysClr val="windowText" lastClr="000000"/>
              </a:solidFill>
            </a:endParaRPr>
          </a:p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ПОНЯТИЯ: ПОЛИТИКА И ВЛАСТЬ   ДАЛИ НАЧАЛО НАУКЕ  ПОЛИТОЛОГИИ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28600"/>
            <a:ext cx="723900" cy="83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5662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6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153400" cy="17526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ЦЕЛЬ НАШЕГО УРОКА: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ДАТЬ ВСЕСТОРОННИЙ АНАЛИЗ ПОНЯТИЮ «ПОЛИТИКА»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ПЛАН  УРОКА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6880" y="1295400"/>
            <a:ext cx="8458200" cy="10668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hlinkClick r:id="rId3" action="ppaction://hlinksldjump"/>
              </a:rPr>
              <a:t>ПОЛИТИЧЕСКАЯ  ДЕЯТЕЛЬНОСТЬ И ОБЩЕСТВО.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056" y="2711355"/>
            <a:ext cx="8458200" cy="10668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hlinkClick r:id="rId4" action="ppaction://hlinksldjump"/>
              </a:rPr>
              <a:t>ПОЛИТИЧЕСКАЯ  СФЕРА И ПОЛИТИЧЕСКИЕ  ИНСТИТУТЫ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3996" y="4045992"/>
            <a:ext cx="8458200" cy="105940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hlinkClick r:id="rId5" action="ppaction://hlinksldjump"/>
              </a:rPr>
              <a:t>ПОЛИТИЧЕСКИЕ ОТНОШЕНИЯ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55" y="5334000"/>
            <a:ext cx="8458200" cy="1059407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hlinkClick r:id="rId6" action="ppaction://hlinksldjump"/>
              </a:rPr>
              <a:t>ПОЛИТИЧЕСКАЯ  ВЛАСТЬ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7976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7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sysClr val="windowText" lastClr="000000"/>
                </a:solidFill>
                <a:ea typeface="+mn-ea"/>
                <a:cs typeface="+mn-cs"/>
              </a:rPr>
              <a:t>ПОЛИТИЧЕСКАЯ  ДЕЯТЕЛЬНОСТЬ И ОБЩЕСТВО.</a:t>
            </a:r>
            <a:br>
              <a:rPr lang="ru-RU" sz="2400" b="1" dirty="0">
                <a:solidFill>
                  <a:sysClr val="windowText" lastClr="000000"/>
                </a:solidFill>
                <a:ea typeface="+mn-ea"/>
                <a:cs typeface="+mn-cs"/>
              </a:rPr>
            </a:b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51466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НАУКА ПРЕДЛАГАЕТ  РАЗНЫЕ ОПРЕДЕЛЕНИЯ  ПОЛИТИЧЕСКОЙ   ДЕЯТЕЛЬНОСТИ 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708666"/>
            <a:ext cx="8305800" cy="172033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ПОЛИТИКА </a:t>
            </a:r>
            <a:r>
              <a:rPr lang="ru-RU" b="1" dirty="0" smtClean="0">
                <a:solidFill>
                  <a:sysClr val="windowText" lastClr="000000"/>
                </a:solidFill>
              </a:rPr>
              <a:t>– ЭТО ДЕЯТЕЛЬНОСТЬ ГОСОРГАНОВ,  ПОЛИТИЧЕСКИХ ПАРТИЙ, ОБЩЕСТВЕННЫХ ДВИЖЕНИЙ В СФЕРЕ ОТНОШЕНИЙ  МЕЖДУ БОЛЬШИМИ  СОЦИАЛЬНЫМИ ГРУППАМИ, ПРЕЖДЕ ВСЕГО  КЛАССАМИ, НАЦИЯМИ  И ГОСУДАРСТВАМИ, НАПРАВЛЕННАЯ  НА ИНТЕГРАЦИЮ ИХ УСИЛИЙ С ЦЕЛЬЮ  УПРОЧЕНИЯ  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ПОЛИТИЧЕСКОЙ  ВЛАСТИ      </a:t>
            </a:r>
            <a:r>
              <a:rPr lang="ru-RU" b="1" dirty="0" smtClean="0">
                <a:solidFill>
                  <a:sysClr val="windowText" lastClr="000000"/>
                </a:solidFill>
              </a:rPr>
              <a:t>ИЛИ ЕЕ ЗАВОЕВАНИЯ СПЕЦИФИЧЕСКИМИ МЕТОДАМИ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6700" y="3886200"/>
            <a:ext cx="8305800" cy="17526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ПОЛИТИКА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ПРЕДСТАВЛЯЕТ  СОБОЙ  ОСОБУЮ РАЗНОВИДНОСТЬ ДЕЯТЕЛЬНОСТИ, СВЯЗАННУЮ С УЧАСТИЕМ СОЦИАЛЬНЫХ  ГРУПП, ПАРТИЙ , ДВИЖЕНИЙ, ОТДЕЛЬНЫХ ЛИЧНОСТЕЙ </a:t>
            </a:r>
            <a:r>
              <a:rPr lang="ru-RU" sz="2000" b="1" dirty="0" smtClean="0">
                <a:solidFill>
                  <a:srgbClr val="FF0000"/>
                </a:solidFill>
              </a:rPr>
              <a:t>В ДЕЛАХ ОБЩЕСТВА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 И ГОСУДАРСТВА, РУКОВОДСТВОМ  ИМИ ИЛИ ВОЗДЕЙСТВИЕМ НА ЭТО РУКОВОДСТВО.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3400" y="5867400"/>
            <a:ext cx="8305800" cy="99060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ВЫВОД:  ПОЛИТИКА ЭТО ДОСТИЖЕНИЕ  ВЛАСТИ</a:t>
            </a:r>
            <a:endParaRPr lang="ru-RU" sz="2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930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4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7526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ПЕРИКЛ: «ЛИШЬ НЕМНОГИЕ МОГУТ </a:t>
            </a:r>
            <a:r>
              <a:rPr lang="ru-RU" sz="2800" b="1" dirty="0" smtClean="0"/>
              <a:t>ТВОРИТЬ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ПОЛИТИКУ, НО СУДИТЬ О НЕЙ МОГУТ ВСЕ»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ПЛАТОН: «ПОЛИТИКА – ЭТО </a:t>
            </a:r>
            <a:r>
              <a:rPr lang="ru-RU" sz="3200" b="1" dirty="0" smtClean="0"/>
              <a:t>ЦАРСКОЕ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dirty="0" smtClean="0"/>
              <a:t>ИСКУССТВО, КОТОРОЕ ПРЯМЫМ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ПЛЕТЕНИЕМ </a:t>
            </a:r>
            <a:r>
              <a:rPr lang="ru-RU" sz="3200" b="1" dirty="0" smtClean="0"/>
              <a:t>СОЕДИНЯЕТ НРАВЫ ЛЮДЕЙ»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АРИСТОТЕЛЬ: «ПОЛИТИКА – </a:t>
            </a:r>
            <a:r>
              <a:rPr lang="ru-RU" sz="3200" b="1" dirty="0" smtClean="0"/>
              <a:t>СОВЕРШЕННОЕ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dirty="0" smtClean="0"/>
              <a:t>ОБЩЕНИЕ… ЧЕЛОВЕК – ЭТО </a:t>
            </a:r>
            <a:r>
              <a:rPr lang="ru-RU" sz="3200" b="1" dirty="0" smtClean="0"/>
              <a:t>ПОЛИТИЧЕСКОЕ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sz="3200" b="1" dirty="0" smtClean="0"/>
              <a:t>ЖИВОТНОЕ</a:t>
            </a:r>
            <a:r>
              <a:rPr lang="ru-RU" sz="3200" b="1" dirty="0" smtClean="0"/>
              <a:t>, ПОЛИСНОЕ СУЩЕСТВО.»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3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89154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73352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  <p:sndAc>
          <p:stSnd>
            <p:snd r:embed="rId4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748</Words>
  <Application>Microsoft Office PowerPoint</Application>
  <PresentationFormat>Экран (4:3)</PresentationFormat>
  <Paragraphs>111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«Я не занимаюсь политикой. А знаете всё равно сказать, не занимаюсь жизнью» (РЕНАР) «У политики нет сердца, а есть только голова.» (НАПОЛЕОН) «Политика подобна сфинксу из сказки: она поглощает всех, кто не может разгадать её загадок.» (А.РИВАРОЛЬ)</vt:lpstr>
      <vt:lpstr>Слайд 2</vt:lpstr>
      <vt:lpstr>ЦЕЛЬ НАШЕГО УРОКА:   ДАТЬ ВСЕСТОРОННИЙ АНАЛИЗ ПОНЯТИЮ «ПОЛИТИКА»</vt:lpstr>
      <vt:lpstr>ПЛАН  УРОКА</vt:lpstr>
      <vt:lpstr>ПОЛИТИЧЕСКАЯ  ДЕЯТЕЛЬНОСТЬ И ОБЩЕСТВО. </vt:lpstr>
      <vt:lpstr>ПЕРИКЛ: «ЛИШЬ НЕМНОГИЕ МОГУТ ТВОРИТЬ  ПОЛИТИКУ, НО СУДИТЬ О НЕЙ МОГУТ ВСЕ»</vt:lpstr>
      <vt:lpstr>ПЛАТОН: «ПОЛИТИКА – ЭТО ЦАРСКОЕ   ИСКУССТВО, КОТОРОЕ ПРЯМЫМ   ПЛЕТЕНИЕМ СОЕДИНЯЕТ НРАВЫ ЛЮДЕЙ»</vt:lpstr>
      <vt:lpstr>АРИСТОТЕЛЬ: «ПОЛИТИКА – СОВЕРШЕННОЕ   ОБЩЕНИЕ… ЧЕЛОВЕК – ЭТО ПОЛИТИЧЕСКОЕ   ЖИВОТНОЕ, ПОЛИСНОЕ СУЩЕСТВО.»</vt:lpstr>
      <vt:lpstr>Слайд 9</vt:lpstr>
      <vt:lpstr>ПОЛИТИЧЕСКАЯ  ДЕЯТЕЛЬНОСТЬ И ОБЩЕСТВО.</vt:lpstr>
      <vt:lpstr>ПОЛИТИЧЕСКАЯ  ДЕЯТЕЛЬНОСТЬ И ОБЩЕСТВО.</vt:lpstr>
      <vt:lpstr>ПОЛИТИЧЕСКАЯ  ДЕЯТЕЛЬНОСТЬ</vt:lpstr>
      <vt:lpstr>ОПРАВДЫВАЕТ ЛИ ЦЕЛЬ  СРЕДСТВА</vt:lpstr>
      <vt:lpstr>ПОЛИТИЧЕСКАЯ СФЕРА И ПОЛИТИЧЕСКИЕ ИНСТИТУТЫ.</vt:lpstr>
      <vt:lpstr>ПОЛИТИЧЕСКИЕ ИНСТИТУТЫ</vt:lpstr>
      <vt:lpstr>ПОЛИТИЧЕСКИЕ ОТНОШЕНИЯ</vt:lpstr>
      <vt:lpstr>ПОЛИТИЧЕСКАЯ ВЛАСТЬ</vt:lpstr>
      <vt:lpstr>ПОЛИТИЧЕСКАЯ ВЛАСТЬ</vt:lpstr>
      <vt:lpstr>ПОЛИТИЧЕСКАЯ ВЛАСТЬ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user</cp:lastModifiedBy>
  <cp:revision>51</cp:revision>
  <dcterms:created xsi:type="dcterms:W3CDTF">2006-08-16T00:00:00Z</dcterms:created>
  <dcterms:modified xsi:type="dcterms:W3CDTF">2018-04-18T17:01:58Z</dcterms:modified>
</cp:coreProperties>
</file>