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61" r:id="rId5"/>
    <p:sldId id="264" r:id="rId6"/>
    <p:sldId id="265" r:id="rId7"/>
    <p:sldId id="263" r:id="rId8"/>
    <p:sldId id="266" r:id="rId9"/>
    <p:sldId id="271" r:id="rId10"/>
    <p:sldId id="272" r:id="rId11"/>
    <p:sldId id="260" r:id="rId12"/>
    <p:sldId id="285" r:id="rId13"/>
    <p:sldId id="286" r:id="rId14"/>
    <p:sldId id="288" r:id="rId15"/>
    <p:sldId id="270" r:id="rId16"/>
    <p:sldId id="269" r:id="rId17"/>
    <p:sldId id="268" r:id="rId18"/>
    <p:sldId id="273" r:id="rId19"/>
    <p:sldId id="295" r:id="rId20"/>
    <p:sldId id="280" r:id="rId21"/>
    <p:sldId id="274" r:id="rId22"/>
    <p:sldId id="278" r:id="rId23"/>
    <p:sldId id="275" r:id="rId24"/>
    <p:sldId id="279" r:id="rId25"/>
    <p:sldId id="276" r:id="rId26"/>
    <p:sldId id="294" r:id="rId27"/>
    <p:sldId id="277" r:id="rId28"/>
    <p:sldId id="281" r:id="rId29"/>
    <p:sldId id="284" r:id="rId30"/>
    <p:sldId id="292" r:id="rId31"/>
    <p:sldId id="29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A5E9"/>
    <a:srgbClr val="B05CB0"/>
    <a:srgbClr val="EBD5E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исия Александровна\Desktop\МАТЕРИАЛ МОЙ 1КВАРТАЛ 2016г\3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14414" y="1214422"/>
            <a:ext cx="650085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rgbClr val="6905BB"/>
                </a:solidFill>
                <a:latin typeface="Arial Black" pitchFamily="34" charset="0"/>
              </a:rPr>
              <a:t>Государственное бюджетное общеобразовательное учреждение </a:t>
            </a:r>
            <a:br>
              <a:rPr lang="ru-RU" sz="1000" dirty="0" smtClean="0">
                <a:solidFill>
                  <a:srgbClr val="6905BB"/>
                </a:solidFill>
                <a:latin typeface="Arial Black" pitchFamily="34" charset="0"/>
              </a:rPr>
            </a:br>
            <a:r>
              <a:rPr lang="ru-RU" sz="1000" dirty="0" smtClean="0">
                <a:solidFill>
                  <a:srgbClr val="6905BB"/>
                </a:solidFill>
                <a:latin typeface="Arial Black" pitchFamily="34" charset="0"/>
              </a:rPr>
              <a:t>Самарской области </a:t>
            </a:r>
            <a:br>
              <a:rPr lang="ru-RU" sz="1000" dirty="0" smtClean="0">
                <a:solidFill>
                  <a:srgbClr val="6905BB"/>
                </a:solidFill>
                <a:latin typeface="Arial Black" pitchFamily="34" charset="0"/>
              </a:rPr>
            </a:br>
            <a:r>
              <a:rPr lang="ru-RU" sz="1000" dirty="0" smtClean="0">
                <a:solidFill>
                  <a:srgbClr val="6905BB"/>
                </a:solidFill>
                <a:latin typeface="Arial Black" pitchFamily="34" charset="0"/>
              </a:rPr>
              <a:t>средняя общеобразовательная школа №22 г. Сызрани</a:t>
            </a:r>
            <a:br>
              <a:rPr lang="ru-RU" sz="1000" dirty="0" smtClean="0">
                <a:solidFill>
                  <a:srgbClr val="6905BB"/>
                </a:solidFill>
                <a:latin typeface="Arial Black" pitchFamily="34" charset="0"/>
              </a:rPr>
            </a:br>
            <a:r>
              <a:rPr lang="ru-RU" sz="1000" dirty="0" smtClean="0">
                <a:solidFill>
                  <a:srgbClr val="6905BB"/>
                </a:solidFill>
                <a:latin typeface="Arial Black" pitchFamily="34" charset="0"/>
              </a:rPr>
              <a:t>городского округа Сызрань  Самарской области</a:t>
            </a:r>
            <a:br>
              <a:rPr lang="ru-RU" sz="1000" dirty="0" smtClean="0">
                <a:solidFill>
                  <a:srgbClr val="6905BB"/>
                </a:solidFill>
                <a:latin typeface="Arial Black" pitchFamily="34" charset="0"/>
              </a:rPr>
            </a:br>
            <a:r>
              <a:rPr lang="ru-RU" sz="1000" dirty="0" smtClean="0">
                <a:solidFill>
                  <a:srgbClr val="6905BB"/>
                </a:solidFill>
                <a:latin typeface="Arial Black" pitchFamily="34" charset="0"/>
              </a:rPr>
              <a:t>структурное подразделение, реализующее основные образовательные программы дошкольного образования </a:t>
            </a:r>
            <a:br>
              <a:rPr lang="ru-RU" sz="1000" dirty="0" smtClean="0">
                <a:solidFill>
                  <a:srgbClr val="6905BB"/>
                </a:solidFill>
                <a:latin typeface="Arial Black" pitchFamily="34" charset="0"/>
              </a:rPr>
            </a:br>
            <a:r>
              <a:rPr lang="ru-RU" sz="1000" dirty="0" smtClean="0">
                <a:solidFill>
                  <a:srgbClr val="6905BB"/>
                </a:solidFill>
                <a:latin typeface="Arial Black" pitchFamily="34" charset="0"/>
              </a:rPr>
              <a:t>«Детский сад№44» </a:t>
            </a:r>
            <a:endParaRPr lang="ru-RU" sz="1000" dirty="0">
              <a:solidFill>
                <a:srgbClr val="6905BB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2428869"/>
            <a:ext cx="62151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A91798"/>
                </a:solidFill>
                <a:latin typeface="Arial Black" pitchFamily="34" charset="0"/>
              </a:rPr>
              <a:t>Педагогический проект </a:t>
            </a:r>
          </a:p>
          <a:p>
            <a:pPr algn="ctr"/>
            <a:endParaRPr lang="ru-RU" dirty="0" smtClean="0">
              <a:solidFill>
                <a:srgbClr val="7A04BC"/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rgbClr val="7A04BC"/>
                </a:solidFill>
                <a:latin typeface="Arial Black" pitchFamily="34" charset="0"/>
              </a:rPr>
              <a:t>«КОМНАТНЫЕ РАСТЕНИЯ –НАШИ ДРУЗЬЯ»</a:t>
            </a:r>
          </a:p>
          <a:p>
            <a:pPr algn="ctr"/>
            <a:endParaRPr lang="ru-RU" dirty="0" smtClean="0">
              <a:solidFill>
                <a:srgbClr val="A91798"/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rgbClr val="A91798"/>
                </a:solidFill>
                <a:latin typeface="Arial Black" pitchFamily="34" charset="0"/>
              </a:rPr>
              <a:t>Старшая группа</a:t>
            </a:r>
          </a:p>
          <a:p>
            <a:pPr algn="ctr"/>
            <a:r>
              <a:rPr lang="ru-RU" dirty="0" smtClean="0">
                <a:solidFill>
                  <a:srgbClr val="A91798"/>
                </a:solidFill>
                <a:latin typeface="Arial Black" pitchFamily="34" charset="0"/>
              </a:rPr>
              <a:t>Воспитатель: Васильева Т.А.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Таисия Александровна\Desktop\МАТЕРИАЛ МОЙ 1КВАРТАЛ 2016г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Arial Black" pitchFamily="34" charset="0"/>
              </a:rPr>
              <a:t>Совместная трудовая деятельность в уголке природы: </a:t>
            </a:r>
            <a:br>
              <a:rPr lang="ru-RU" sz="1600" b="1" dirty="0" smtClean="0">
                <a:latin typeface="Arial Black" pitchFamily="34" charset="0"/>
              </a:rPr>
            </a:br>
            <a:r>
              <a:rPr lang="ru-RU" sz="1600" b="1" dirty="0" smtClean="0">
                <a:latin typeface="Arial Black" pitchFamily="34" charset="0"/>
              </a:rPr>
              <a:t>Уход за комнатными растениями.</a:t>
            </a:r>
            <a:endParaRPr lang="ru-RU" sz="1600" dirty="0"/>
          </a:p>
        </p:txBody>
      </p:sp>
      <p:pic>
        <p:nvPicPr>
          <p:cNvPr id="20482" name="Picture 2" descr="C:\Users\Таисия Александровна\Desktop\DSCN68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2" y="3786190"/>
            <a:ext cx="2214578" cy="2571768"/>
          </a:xfrm>
          <a:prstGeom prst="rect">
            <a:avLst/>
          </a:prstGeom>
          <a:noFill/>
        </p:spPr>
      </p:pic>
      <p:pic>
        <p:nvPicPr>
          <p:cNvPr id="1026" name="Picture 2" descr="C:\Users\Таисия Александровна\Desktop\ФОТО ДЛЯ ППРОЕКТА КОМНАТНЫЕ РАСТЕНИЯ\DSCN68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786" y="1000108"/>
            <a:ext cx="2538409" cy="2341563"/>
          </a:xfrm>
          <a:prstGeom prst="rect">
            <a:avLst/>
          </a:prstGeom>
          <a:noFill/>
        </p:spPr>
      </p:pic>
      <p:pic>
        <p:nvPicPr>
          <p:cNvPr id="1027" name="Picture 3" descr="C:\Users\Таисия Александровна\Desktop\ФОТО ДЛЯ ППРОЕКТА КОМНАТНЫЕ РАСТЕНИЯ\DSCN685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3786190"/>
            <a:ext cx="3549653" cy="221457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8596" y="3357562"/>
            <a:ext cx="26613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Опрыскиваем растения </a:t>
            </a:r>
            <a:endParaRPr lang="ru-RU" sz="1400" dirty="0"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3286124"/>
            <a:ext cx="42723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Протираем листья влажной салфеткой </a:t>
            </a:r>
            <a:endParaRPr lang="ru-RU" sz="1400" dirty="0">
              <a:latin typeface="Arial Black" pitchFamily="34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500430" y="1071546"/>
            <a:ext cx="5143536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Задачи.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-Закрепить названия комнатных растений правила и способы ухода за ними;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Arial Black" pitchFamily="34" charset="0"/>
              </a:rPr>
              <a:t>Самостоятельно определять необходимость ухода, ориентируясь на состояние листьев растения, устанавливать связь между особенностями листьев и способами ухода за ними.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-Продолжать формировать умения выполнять трудовые поручения.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-Развивать мышление, связную речь, память, воображение;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-Воспитывать трудолюбие бережное отношение к растениям;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Таисия Александровна\Desktop\ФОТО ДЛЯ ППРОЕКТА КОМНАТНЫЕ РАСТЕНИЯ\DSCN68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428736"/>
            <a:ext cx="3714776" cy="3071834"/>
          </a:xfrm>
          <a:prstGeom prst="rect">
            <a:avLst/>
          </a:prstGeom>
          <a:noFill/>
        </p:spPr>
      </p:pic>
      <p:pic>
        <p:nvPicPr>
          <p:cNvPr id="2051" name="Picture 3" descr="C:\Users\Таисия Александровна\Desktop\ФОТО ДЛЯ ППРОЕКТА КОМНАТНЫЕ РАСТЕНИЯ\DSCN68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785794"/>
            <a:ext cx="3429024" cy="2643206"/>
          </a:xfrm>
          <a:prstGeom prst="rect">
            <a:avLst/>
          </a:prstGeom>
          <a:noFill/>
        </p:spPr>
      </p:pic>
      <p:pic>
        <p:nvPicPr>
          <p:cNvPr id="2052" name="Picture 4" descr="C:\Users\Таисия Александровна\Desktop\ФОТО ДЛЯ ППРОЕКТА КОМНАТНЫЕ РАСТЕНИЯ\DSCN688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3714752"/>
            <a:ext cx="3643338" cy="269875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071670" y="5143512"/>
            <a:ext cx="2571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Поливаем растения</a:t>
            </a:r>
            <a:endParaRPr lang="ru-RU" sz="1400" dirty="0"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142852"/>
            <a:ext cx="32147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Рыхлим землю в горшочках</a:t>
            </a:r>
            <a:endParaRPr lang="ru-RU" sz="1400" dirty="0"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785794"/>
            <a:ext cx="29899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С фиалки пыль осторожно </a:t>
            </a:r>
          </a:p>
          <a:p>
            <a:r>
              <a:rPr lang="ru-RU" sz="1400" dirty="0" smtClean="0">
                <a:latin typeface="Arial Black" pitchFamily="34" charset="0"/>
              </a:rPr>
              <a:t>удаляем кисточкой</a:t>
            </a:r>
            <a:endParaRPr lang="ru-RU" sz="1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 детьми составили правила ухода за комнатными растениями. 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28596" y="1142985"/>
            <a:ext cx="8229600" cy="3857652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1. Поливай растения водой комнатной температуры. Кроме того, вода должна отстояться в течение нескольких часов.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Летом цветы поливают вечером, зимой - утром.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2. Рыхли палочкой поверхность земли в горшочке, чтобы к корням поступал воздух. Будь осторожен - не повреди корни растения.</a:t>
            </a:r>
            <a:br>
              <a:rPr lang="ru-RU" sz="16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3. Вытирай пыль с крупных гладких листьев влажной тряпкой или губкой.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Растения с мелкими листьями и листьями опушенными очищают от пыли мягкой кисточкой.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6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4.Осторожно срезай с растений сухие листья и веточки. Следи за чистотой цветочных горшков и подставок.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sz="1600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1847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Arial Black" pitchFamily="34" charset="0"/>
              </a:rPr>
              <a:t>Исследуем почву, готовим для посадки растений.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28596" y="1142985"/>
            <a:ext cx="8229600" cy="3857652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sz="1600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1847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Таисия Александровна\Desktop\ФОТО ДЛЯ ППРОЕКТА КОМНАТНЫЕ РАСТЕНИЯ\DSCN69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000504"/>
            <a:ext cx="3071834" cy="2303876"/>
          </a:xfrm>
          <a:prstGeom prst="rect">
            <a:avLst/>
          </a:prstGeom>
          <a:noFill/>
        </p:spPr>
      </p:pic>
      <p:pic>
        <p:nvPicPr>
          <p:cNvPr id="41986" name="Picture 2" descr="C:\Users\Таисия Александровна\Desktop\DSCN69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1571612"/>
            <a:ext cx="2928958" cy="2286016"/>
          </a:xfrm>
          <a:prstGeom prst="rect">
            <a:avLst/>
          </a:prstGeom>
          <a:noFill/>
        </p:spPr>
      </p:pic>
      <p:pic>
        <p:nvPicPr>
          <p:cNvPr id="41987" name="Picture 3" descr="C:\Users\Таисия Александровна\Desktop\DSCN693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1571612"/>
            <a:ext cx="2828925" cy="2341563"/>
          </a:xfrm>
          <a:prstGeom prst="rect">
            <a:avLst/>
          </a:prstGeom>
          <a:noFill/>
        </p:spPr>
      </p:pic>
      <p:pic>
        <p:nvPicPr>
          <p:cNvPr id="41988" name="Picture 4" descr="C:\Users\Таисия Александровна\Desktop\DSCN693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4876" y="4000504"/>
            <a:ext cx="2937345" cy="214314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57158" y="785794"/>
            <a:ext cx="81439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latin typeface="Arial Black" pitchFamily="34" charset="0"/>
              </a:rPr>
              <a:t>Расширять представления детей о почве, как компоненте природы, ее составе (корешки растений, остатки насекомых, листьев) о взаимосвязи и взаимозависимости почвы и растений. </a:t>
            </a:r>
          </a:p>
          <a:p>
            <a:r>
              <a:rPr lang="ru-RU" sz="1100" dirty="0" smtClean="0">
                <a:latin typeface="Arial Black" pitchFamily="34" charset="0"/>
              </a:rPr>
              <a:t>Показать на примере опытов, что в почве есть воздух, при сжимании комочков земли он «уходит», как происходит загрязнение почвы: обсудить последствие этого.</a:t>
            </a:r>
            <a:endParaRPr lang="ru-RU" sz="1100" dirty="0"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6286520"/>
            <a:ext cx="3692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Arial Black" pitchFamily="34" charset="0"/>
              </a:rPr>
              <a:t>Дети рассматривают почву через лупу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6286520"/>
            <a:ext cx="2937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Arial Black" pitchFamily="34" charset="0"/>
              </a:rPr>
              <a:t>Пересыпают почву в горшочек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Arial Black" pitchFamily="34" charset="0"/>
              </a:rPr>
              <a:t>Выводы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28596" y="1142985"/>
            <a:ext cx="8229600" cy="3857652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latin typeface="Arial Black" pitchFamily="34" charset="0"/>
              </a:rPr>
              <a:t>- почва состоит из разных частиц, корешков, травинок, веточек…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latin typeface="Arial Black" pitchFamily="34" charset="0"/>
              </a:rPr>
              <a:t> она мягкая, рыхлая, влажная, хорошо впитывает влагу.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latin typeface="Arial Black" pitchFamily="34" charset="0"/>
              </a:rPr>
              <a:t> в почве  есть воздух.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latin typeface="Arial Black" pitchFamily="34" charset="0"/>
              </a:rPr>
              <a:t> такая почва называется плодородной 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sz="1600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1847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Arial Black" pitchFamily="34" charset="0"/>
              </a:rPr>
              <a:t>Учимся сажать растения</a:t>
            </a:r>
            <a:endParaRPr lang="ru-RU" sz="1600" dirty="0">
              <a:latin typeface="Arial Black" pitchFamily="34" charset="0"/>
            </a:endParaRPr>
          </a:p>
        </p:txBody>
      </p:sp>
      <p:pic>
        <p:nvPicPr>
          <p:cNvPr id="3075" name="Picture 3" descr="C:\Users\Таисия Александровна\Desktop\ФОТО ДЛЯ ППРОЕКТА КОМНАТНЫЕ РАСТЕНИЯ\DSCN69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285860"/>
            <a:ext cx="3160081" cy="2286016"/>
          </a:xfrm>
          <a:prstGeom prst="rect">
            <a:avLst/>
          </a:prstGeom>
          <a:noFill/>
        </p:spPr>
      </p:pic>
      <p:pic>
        <p:nvPicPr>
          <p:cNvPr id="3076" name="Picture 4" descr="C:\Users\Таисия Александровна\Desktop\ФОТО ДЛЯ ППРОЕКТА КОМНАТНЫЕ РАСТЕНИЯ\DSCN69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1214422"/>
            <a:ext cx="3040942" cy="250033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85720" y="642918"/>
            <a:ext cx="778674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latin typeface="Arial Black" pitchFamily="34" charset="0"/>
              </a:rPr>
              <a:t>- Дать понятие о новом способе выращивания растений – черенковании. </a:t>
            </a:r>
          </a:p>
          <a:p>
            <a:r>
              <a:rPr lang="ru-RU" sz="1100" dirty="0" smtClean="0">
                <a:latin typeface="Arial Black" pitchFamily="34" charset="0"/>
              </a:rPr>
              <a:t>- Учить детей приемам правильной посадки черенка, </a:t>
            </a:r>
          </a:p>
          <a:p>
            <a:r>
              <a:rPr lang="ru-RU" sz="1100" dirty="0" smtClean="0">
                <a:latin typeface="Arial Black" pitchFamily="34" charset="0"/>
              </a:rPr>
              <a:t>- Воспитывать желание самим вырастить растение из черенка. </a:t>
            </a:r>
            <a:endParaRPr lang="ru-RU" sz="1100" dirty="0">
              <a:latin typeface="Arial Black" pitchFamily="34" charset="0"/>
            </a:endParaRPr>
          </a:p>
        </p:txBody>
      </p:sp>
      <p:pic>
        <p:nvPicPr>
          <p:cNvPr id="12" name="Picture 4" descr="C:\Users\Таисия Александровна\Desktop\ФОТО ДЛЯ ППРОЕКТА КОМНАТНЫЕ РАСТЕНИЯ\DSCN69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4" y="3786190"/>
            <a:ext cx="3094037" cy="2341563"/>
          </a:xfrm>
          <a:prstGeom prst="rect">
            <a:avLst/>
          </a:prstGeom>
          <a:noFill/>
        </p:spPr>
      </p:pic>
      <p:pic>
        <p:nvPicPr>
          <p:cNvPr id="13" name="Picture 3" descr="C:\Users\Таисия Александровна\Desktop\ФОТО ДЛЯ ППРОЕКТА КОМНАТНЫЕ РАСТЕНИЯ\DSCN693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85852" y="3714752"/>
            <a:ext cx="2698753" cy="258762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929058" y="6215082"/>
            <a:ext cx="5000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 Black" pitchFamily="34" charset="0"/>
              </a:rPr>
              <a:t>Дети приступают к посадке черенков, взяв необходимое оборудование.</a:t>
            </a:r>
            <a:endParaRPr lang="ru-RU" sz="1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Arial Black" pitchFamily="34" charset="0"/>
              </a:rPr>
              <a:t>После посадки растения необходимо полить.</a:t>
            </a:r>
            <a:endParaRPr lang="ru-RU" sz="1400" dirty="0">
              <a:latin typeface="Arial Black" pitchFamily="34" charset="0"/>
            </a:endParaRPr>
          </a:p>
        </p:txBody>
      </p:sp>
      <p:pic>
        <p:nvPicPr>
          <p:cNvPr id="10" name="Picture 2" descr="C:\Users\Таисия Александровна\Desktop\ФОТО ДЛЯ ППРОЕКТА КОМНАТНЫЕ РАСТЕНИЯ\DSCN694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 b="10078"/>
          <a:stretch>
            <a:fillRect/>
          </a:stretch>
        </p:blipFill>
        <p:spPr bwMode="auto">
          <a:xfrm>
            <a:off x="714348" y="1142984"/>
            <a:ext cx="3071834" cy="2071702"/>
          </a:xfrm>
          <a:prstGeom prst="rect">
            <a:avLst/>
          </a:prstGeom>
          <a:noFill/>
        </p:spPr>
      </p:pic>
      <p:pic>
        <p:nvPicPr>
          <p:cNvPr id="11" name="Picture 3" descr="C:\Users\Таисия Александровна\Desktop\ФОТО ДЛЯ ППРОЕКТА КОМНАТНЫЕ РАСТЕНИЯ\DSCN6944.JPG"/>
          <p:cNvPicPr>
            <a:picLocks noChangeAspect="1" noChangeArrowheads="1"/>
          </p:cNvPicPr>
          <p:nvPr/>
        </p:nvPicPr>
        <p:blipFill>
          <a:blip r:embed="rId4" cstate="screen"/>
          <a:srcRect b="14576"/>
          <a:stretch>
            <a:fillRect/>
          </a:stretch>
        </p:blipFill>
        <p:spPr bwMode="auto">
          <a:xfrm>
            <a:off x="4643438" y="1357298"/>
            <a:ext cx="2952750" cy="200026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71472" y="42148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43306" y="4000504"/>
            <a:ext cx="11160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Выводы</a:t>
            </a:r>
            <a:endParaRPr lang="ru-RU" sz="1600" dirty="0">
              <a:latin typeface="Arial Black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4357694"/>
            <a:ext cx="74295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Чтобы комнатные  растения росли, цвели, были красивыми нужно: 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Arial Black" pitchFamily="34" charset="0"/>
              </a:rPr>
              <a:t>поливать растения водой, вода –это их пища, 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Arial Black" pitchFamily="34" charset="0"/>
              </a:rPr>
              <a:t>удобрять, удобрения –это витамины для растений, 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Arial Black" pitchFamily="34" charset="0"/>
              </a:rPr>
              <a:t>необходимо рыхлить землю, чтобы воздух проникал к корням,              -листья растений следует протирать влажной тряпочкой, опрыскивать. </a:t>
            </a:r>
            <a:endParaRPr lang="ru-RU" sz="1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latin typeface="Arial Black" pitchFamily="34" charset="0"/>
              </a:rPr>
              <a:t/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/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Игра «Что растениям необходимо для роста» 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(расположить карточки по порядку)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7" name="Picture 1" descr="C:\Users\Таисия Александровна\Desktop\img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1357298"/>
            <a:ext cx="2428892" cy="1785949"/>
          </a:xfrm>
          <a:prstGeom prst="rect">
            <a:avLst/>
          </a:prstGeom>
          <a:noFill/>
        </p:spPr>
      </p:pic>
      <p:pic>
        <p:nvPicPr>
          <p:cNvPr id="9218" name="Picture 2" descr="C:\Users\Таисия Александровна\Desktop\rosto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1357298"/>
            <a:ext cx="2241350" cy="1717679"/>
          </a:xfrm>
          <a:prstGeom prst="rect">
            <a:avLst/>
          </a:prstGeom>
          <a:noFill/>
        </p:spPr>
      </p:pic>
      <p:pic>
        <p:nvPicPr>
          <p:cNvPr id="9219" name="Picture 3" descr="C:\Users\Таисия Александровна\Desktop\plantele-combat-stresul-si-oboseala-1-550x4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24" y="3429000"/>
            <a:ext cx="2430022" cy="2000264"/>
          </a:xfrm>
          <a:prstGeom prst="rect">
            <a:avLst/>
          </a:prstGeom>
          <a:noFill/>
        </p:spPr>
      </p:pic>
      <p:pic>
        <p:nvPicPr>
          <p:cNvPr id="9220" name="Picture 4" descr="C:\Users\Таисия Александровна\Desktop\image00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3429000"/>
            <a:ext cx="2746154" cy="2181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исия Александровна\Desktop\МАТЕРИАЛ МОЙ 1КВАРТАЛ 2016г\фоны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Arial Black" pitchFamily="34" charset="0"/>
              </a:rPr>
              <a:t>Исследуем листья разных  растений</a:t>
            </a:r>
            <a:endParaRPr lang="ru-RU" sz="1600" dirty="0"/>
          </a:p>
        </p:txBody>
      </p:sp>
      <p:pic>
        <p:nvPicPr>
          <p:cNvPr id="6" name="Picture 3" descr="C:\Users\Таисия Александровна\Desktop\ФОТО ДЛЯ ППРОЕКТА КОМНАТНЫЕ РАСТЕНИЯ\DSCN6951.JPG"/>
          <p:cNvPicPr>
            <a:picLocks noChangeAspect="1" noChangeArrowheads="1"/>
          </p:cNvPicPr>
          <p:nvPr/>
        </p:nvPicPr>
        <p:blipFill>
          <a:blip r:embed="rId3" cstate="screen"/>
          <a:srcRect t="5556" b="13889"/>
          <a:stretch>
            <a:fillRect/>
          </a:stretch>
        </p:blipFill>
        <p:spPr bwMode="auto">
          <a:xfrm>
            <a:off x="428596" y="1285860"/>
            <a:ext cx="2786082" cy="207170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28794" y="450057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Выводы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4857760"/>
            <a:ext cx="778674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Arial Black" pitchFamily="34" charset="0"/>
              </a:rPr>
              <a:t>-У фикуса крупные кожистые листья... с кожистыми продолговатыми блестящими крупными листьями ... </a:t>
            </a:r>
          </a:p>
          <a:p>
            <a:pPr>
              <a:buFontTx/>
              <a:buChar char="-"/>
            </a:pPr>
            <a:r>
              <a:rPr lang="ru-RU" sz="1000" dirty="0" smtClean="0">
                <a:latin typeface="Arial Black" pitchFamily="34" charset="0"/>
              </a:rPr>
              <a:t>На листьях  герани имеется рисунок, который бывает в виде каймы белого цвета или полос различных цветов,  листья покрыты мягкими волосками</a:t>
            </a:r>
          </a:p>
          <a:p>
            <a:r>
              <a:rPr lang="ru-RU" sz="1000" dirty="0" smtClean="0">
                <a:latin typeface="Arial Black" pitchFamily="34" charset="0"/>
              </a:rPr>
              <a:t>-</a:t>
            </a:r>
            <a:r>
              <a:rPr lang="ru-RU" sz="1000" dirty="0" err="1" smtClean="0">
                <a:latin typeface="Arial Black" pitchFamily="34" charset="0"/>
              </a:rPr>
              <a:t>Сансевьера</a:t>
            </a:r>
            <a:r>
              <a:rPr lang="ru-RU" sz="1000" dirty="0" smtClean="0">
                <a:latin typeface="Arial Black" pitchFamily="34" charset="0"/>
              </a:rPr>
              <a:t> (щучий хвост) с длинными, плоскими, гладкими, кожистыми листьями Кончики листьев заостренные. По всей поверхности листьев идут горизонтальные темные и светлые полосы.</a:t>
            </a:r>
          </a:p>
          <a:p>
            <a:pPr>
              <a:buFontTx/>
              <a:buChar char="-"/>
            </a:pPr>
            <a:endParaRPr lang="ru-RU" sz="1200" dirty="0" smtClean="0">
              <a:latin typeface="Arial Black" pitchFamily="34" charset="0"/>
            </a:endParaRPr>
          </a:p>
          <a:p>
            <a:endParaRPr lang="ru-RU" sz="1200" dirty="0" smtClean="0">
              <a:latin typeface="Arial Black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Таисия Александровна\Desktop\DSCN76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2214554"/>
            <a:ext cx="2892425" cy="2341563"/>
          </a:xfrm>
          <a:prstGeom prst="rect">
            <a:avLst/>
          </a:prstGeom>
          <a:noFill/>
        </p:spPr>
      </p:pic>
      <p:pic>
        <p:nvPicPr>
          <p:cNvPr id="1027" name="Picture 3" descr="C:\Users\Таисия Александровна\Desktop\DSCN76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74" y="1142984"/>
            <a:ext cx="2633663" cy="2341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исия Александровна\Desktop\МАТЕРИАЛ МОЙ 1КВАРТАЛ 2016г\фоны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dirty="0" smtClean="0">
                <a:latin typeface="Arial Black" pitchFamily="34" charset="0"/>
              </a:rPr>
              <a:t>Сообщения детей о </a:t>
            </a:r>
            <a:r>
              <a:rPr lang="ru-RU" sz="1600" b="1" dirty="0" smtClean="0">
                <a:latin typeface="Arial Black" pitchFamily="34" charset="0"/>
              </a:rPr>
              <a:t>комнатном растении, </a:t>
            </a:r>
            <a:r>
              <a:rPr lang="ru-RU" sz="1600" dirty="0" smtClean="0">
                <a:latin typeface="Arial Black" pitchFamily="34" charset="0"/>
              </a:rPr>
              <a:t>живущем у них дома. (рассказы детей.)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500174"/>
            <a:ext cx="8001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dirty="0" smtClean="0">
                <a:latin typeface="Arial Black" pitchFamily="34" charset="0"/>
              </a:rPr>
              <a:t>Предварительно было дано задание: узнать какое растение есть дома, его название, как попало в дом, как за ним ухаживать.</a:t>
            </a:r>
          </a:p>
        </p:txBody>
      </p:sp>
      <p:pic>
        <p:nvPicPr>
          <p:cNvPr id="1026" name="Picture 2" descr="C:\Users\Таисия Александровна\Desktop\ФОТО ДЛЯ ППРОЕКТА КОМНАТНЫЕ РАСТЕНИЯ\DSCN76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2357430"/>
            <a:ext cx="3322272" cy="2500330"/>
          </a:xfrm>
          <a:prstGeom prst="rect">
            <a:avLst/>
          </a:prstGeom>
          <a:noFill/>
        </p:spPr>
      </p:pic>
      <p:pic>
        <p:nvPicPr>
          <p:cNvPr id="1027" name="Picture 3" descr="C:\Users\Таисия Александровна\Desktop\ФОТО ДЛЯ ППРОЕКТА КОМНАТНЫЕ РАСТЕНИЯ\DSCN76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7290" y="3071810"/>
            <a:ext cx="3188203" cy="2391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исия Александровна\Desktop\МАТЕРИАЛ МОЙ 1КВАРТАЛ 2016г\post-318-1248678820_thumb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Актуальность 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1857365"/>
            <a:ext cx="77153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Экологическое образование начинается со знакомства с объектами ближайшего окружения, с которыми ребёнок сталкивается каждый день. Наличие комнатных растений в помещении детского сада имеет особое значение для детей и взрослых.  Они положительно влияют на наше настроение, создают психологически благоприятную среду, придают помещению своеобразный комфорт.                                                                                                                                    Трудно переоценить значение комнатных растений в решении основной задачи воспитания: формирование культурно-экологического сознания дошкольника, как базиса личностной культуры.                                                                                                                                                          Работа в данном направлении не только обогащает знания детей, но и воспитывает доброту, сопричастность и сопереживание ко всему живому и прекрасному, что нас окружает!                                                                                                                                                                      Использование комнатных растений для формирования экологических понятий целесообразно, т. к. в мире растений наглядно проявляются основные закономерности: целостность, изменение, развитие</a:t>
            </a:r>
            <a:endParaRPr lang="ru-RU" sz="1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исия Александровна\Desktop\МАТЕРИАЛ МОЙ 1КВАРТАЛ 2016г\фоны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Условия необходимые для роста растений.</a:t>
            </a: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b="1" dirty="0" smtClean="0">
                <a:latin typeface="Arial Black" pitchFamily="34" charset="0"/>
              </a:rPr>
              <a:t> Дети определяют приемы ухода за растениями.</a:t>
            </a:r>
            <a:br>
              <a:rPr lang="ru-RU" sz="1600" b="1" dirty="0" smtClean="0">
                <a:latin typeface="Arial Black" pitchFamily="34" charset="0"/>
              </a:rPr>
            </a:br>
            <a:r>
              <a:rPr lang="ru-RU" sz="1600" b="1" dirty="0" smtClean="0">
                <a:latin typeface="Arial Black" pitchFamily="34" charset="0"/>
              </a:rPr>
              <a:t>На занятии по ручному труду дети изготовили карточки — схемы  по уходу за  растениями, которые вставили в  цветочные горшочки. </a:t>
            </a:r>
            <a:br>
              <a:rPr lang="ru-RU" sz="1600" b="1" dirty="0" smtClean="0">
                <a:latin typeface="Arial Black" pitchFamily="34" charset="0"/>
              </a:rPr>
            </a:br>
            <a:r>
              <a:rPr lang="ru-RU" sz="1600" b="1" dirty="0" smtClean="0">
                <a:latin typeface="Arial Black" pitchFamily="34" charset="0"/>
              </a:rPr>
              <a:t>Такие карточки схемы помогают в уходе за растениями</a:t>
            </a:r>
            <a:r>
              <a:rPr lang="ru-RU" sz="1600" dirty="0" smtClean="0">
                <a:latin typeface="Arial Black" pitchFamily="34" charset="0"/>
              </a:rPr>
              <a:t>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Arial Black" pitchFamily="34" charset="0"/>
            </a:endParaRPr>
          </a:p>
        </p:txBody>
      </p:sp>
      <p:pic>
        <p:nvPicPr>
          <p:cNvPr id="8194" name="Picture 2" descr="C:\Users\Таисия Александровна\Desktop\ФОТО ДЛЯ ППРОЕКТА КОМНАТНЫЕ РАСТЕНИЯ\DSCN68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2357430"/>
            <a:ext cx="2000264" cy="1928826"/>
          </a:xfrm>
          <a:prstGeom prst="rect">
            <a:avLst/>
          </a:prstGeom>
          <a:noFill/>
        </p:spPr>
      </p:pic>
      <p:pic>
        <p:nvPicPr>
          <p:cNvPr id="8195" name="Picture 3" descr="C:\Users\Таисия Александровна\Desktop\ФОТО ДЛЯ ППРОЕКТА КОМНАТНЫЕ РАСТЕНИЯ\DSCN69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71934" y="1500174"/>
            <a:ext cx="3121025" cy="2312987"/>
          </a:xfrm>
          <a:prstGeom prst="rect">
            <a:avLst/>
          </a:prstGeom>
          <a:noFill/>
        </p:spPr>
      </p:pic>
      <p:pic>
        <p:nvPicPr>
          <p:cNvPr id="8196" name="Picture 4" descr="C:\Users\Таисия Александровна\Desktop\ФОТО ДЛЯ ППРОЕКТА КОМНАТНЫЕ РАСТЕНИЯ\DSCN69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43570" y="4214818"/>
            <a:ext cx="2714644" cy="2255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исия Александровна\Desktop\МАТЕРИАЛ МОЙ 1КВАРТАЛ 2016г\фоны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«Цветочная зарядка»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1000108"/>
            <a:ext cx="335758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- Говорит цветку цветок </a:t>
            </a:r>
          </a:p>
          <a:p>
            <a:r>
              <a:rPr lang="ru-RU" sz="1400" dirty="0" smtClean="0">
                <a:latin typeface="Arial Black" pitchFamily="34" charset="0"/>
              </a:rPr>
              <a:t>- Подними-ка свой листок.</a:t>
            </a:r>
          </a:p>
          <a:p>
            <a:r>
              <a:rPr lang="ru-RU" sz="1400" i="1" dirty="0" smtClean="0">
                <a:latin typeface="Arial Black" pitchFamily="34" charset="0"/>
              </a:rPr>
              <a:t>(дети поднимают и опускают руки)</a:t>
            </a:r>
            <a:r>
              <a:rPr lang="ru-RU" sz="1400" dirty="0" smtClean="0">
                <a:latin typeface="Arial Black" pitchFamily="34" charset="0"/>
              </a:rPr>
              <a:t> </a:t>
            </a:r>
          </a:p>
          <a:p>
            <a:r>
              <a:rPr lang="ru-RU" sz="1400" dirty="0" smtClean="0">
                <a:latin typeface="Arial Black" pitchFamily="34" charset="0"/>
              </a:rPr>
              <a:t>- Выйди на дорожку, </a:t>
            </a:r>
          </a:p>
          <a:p>
            <a:r>
              <a:rPr lang="ru-RU" sz="1400" dirty="0" smtClean="0">
                <a:latin typeface="Arial Black" pitchFamily="34" charset="0"/>
              </a:rPr>
              <a:t>- Да притопни ножкой.</a:t>
            </a:r>
          </a:p>
          <a:p>
            <a:r>
              <a:rPr lang="ru-RU" sz="1400" i="1" dirty="0" smtClean="0">
                <a:latin typeface="Arial Black" pitchFamily="34" charset="0"/>
              </a:rPr>
              <a:t>(дети шагают на месте, высоко поднимая колени)</a:t>
            </a:r>
            <a:r>
              <a:rPr lang="ru-RU" sz="1400" dirty="0" smtClean="0">
                <a:latin typeface="Arial Black" pitchFamily="34" charset="0"/>
              </a:rPr>
              <a:t> </a:t>
            </a:r>
          </a:p>
          <a:p>
            <a:r>
              <a:rPr lang="ru-RU" sz="1400" dirty="0" smtClean="0">
                <a:latin typeface="Arial Black" pitchFamily="34" charset="0"/>
              </a:rPr>
              <a:t>- Да головкой покачай </a:t>
            </a:r>
          </a:p>
          <a:p>
            <a:r>
              <a:rPr lang="ru-RU" sz="1400" dirty="0" smtClean="0">
                <a:latin typeface="Arial Black" pitchFamily="34" charset="0"/>
              </a:rPr>
              <a:t>- Утром солнышко встречай.</a:t>
            </a:r>
          </a:p>
          <a:p>
            <a:r>
              <a:rPr lang="ru-RU" sz="1400" i="1" dirty="0" smtClean="0">
                <a:latin typeface="Arial Black" pitchFamily="34" charset="0"/>
              </a:rPr>
              <a:t>(вращение головой)</a:t>
            </a:r>
            <a:r>
              <a:rPr lang="ru-RU" sz="1400" dirty="0" smtClean="0">
                <a:latin typeface="Arial Black" pitchFamily="34" charset="0"/>
              </a:rPr>
              <a:t> </a:t>
            </a:r>
          </a:p>
          <a:p>
            <a:r>
              <a:rPr lang="ru-RU" sz="1400" dirty="0" smtClean="0">
                <a:latin typeface="Arial Black" pitchFamily="34" charset="0"/>
              </a:rPr>
              <a:t>- Стебель наклони слегка </a:t>
            </a:r>
          </a:p>
          <a:p>
            <a:r>
              <a:rPr lang="ru-RU" sz="1400" dirty="0" smtClean="0">
                <a:latin typeface="Arial Black" pitchFamily="34" charset="0"/>
              </a:rPr>
              <a:t>Вот зарядка для цветка.</a:t>
            </a:r>
          </a:p>
          <a:p>
            <a:r>
              <a:rPr lang="ru-RU" sz="1400" i="1" dirty="0" smtClean="0">
                <a:latin typeface="Arial Black" pitchFamily="34" charset="0"/>
              </a:rPr>
              <a:t>(наклоны на туловища)</a:t>
            </a:r>
            <a:r>
              <a:rPr lang="ru-RU" sz="1400" dirty="0" smtClean="0">
                <a:latin typeface="Arial Black" pitchFamily="34" charset="0"/>
              </a:rPr>
              <a:t> </a:t>
            </a:r>
          </a:p>
          <a:p>
            <a:r>
              <a:rPr lang="ru-RU" sz="1400" dirty="0" smtClean="0">
                <a:latin typeface="Arial Black" pitchFamily="34" charset="0"/>
              </a:rPr>
              <a:t>- А теперь росой умойся,</a:t>
            </a:r>
          </a:p>
          <a:p>
            <a:r>
              <a:rPr lang="ru-RU" sz="1400" dirty="0" smtClean="0">
                <a:latin typeface="Arial Black" pitchFamily="34" charset="0"/>
              </a:rPr>
              <a:t>Отряхни и успокойся.</a:t>
            </a:r>
          </a:p>
          <a:p>
            <a:r>
              <a:rPr lang="ru-RU" sz="1400" i="1" dirty="0" smtClean="0">
                <a:latin typeface="Arial Black" pitchFamily="34" charset="0"/>
              </a:rPr>
              <a:t>(встряхивание кистями рук)</a:t>
            </a:r>
            <a:r>
              <a:rPr lang="ru-RU" sz="1400" dirty="0" smtClean="0">
                <a:latin typeface="Arial Black" pitchFamily="34" charset="0"/>
              </a:rPr>
              <a:t> </a:t>
            </a:r>
          </a:p>
          <a:p>
            <a:r>
              <a:rPr lang="ru-RU" sz="1400" dirty="0" smtClean="0">
                <a:latin typeface="Arial Black" pitchFamily="34" charset="0"/>
              </a:rPr>
              <a:t>- Наконец готовы все </a:t>
            </a:r>
          </a:p>
          <a:p>
            <a:r>
              <a:rPr lang="ru-RU" sz="1400" dirty="0" smtClean="0">
                <a:latin typeface="Arial Black" pitchFamily="34" charset="0"/>
              </a:rPr>
              <a:t>День встречать во всей красе</a:t>
            </a:r>
            <a:r>
              <a:rPr lang="ru-RU" dirty="0" smtClean="0"/>
              <a:t>.</a:t>
            </a:r>
          </a:p>
          <a:p>
            <a:r>
              <a:rPr lang="ru-RU" dirty="0" smtClean="0">
                <a:latin typeface="Arial Black" pitchFamily="34" charset="0"/>
              </a:rPr>
              <a:t> 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7171" name="Picture 3" descr="C:\Users\Таисия Александровна\Desktop\ФОТО ДЛЯ ППРОЕКТА КОМНАТНЫЕ РАСТЕНИЯ\DSCN68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428736"/>
            <a:ext cx="3643338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исия Александровна\Desktop\МАТЕРИАЛ МОЙ 1КВАРТАЛ 2016г\фоны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Arial Black" pitchFamily="34" charset="0"/>
              </a:rPr>
              <a:t>Непосредственно образовательная деятельность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400" dirty="0" smtClean="0">
                <a:latin typeface="Arial Black" pitchFamily="34" charset="0"/>
              </a:rPr>
              <a:t>Рисование </a:t>
            </a:r>
            <a:r>
              <a:rPr lang="ru-RU" sz="1200" dirty="0" smtClean="0">
                <a:latin typeface="Arial Black" pitchFamily="34" charset="0"/>
              </a:rPr>
              <a:t>Тема </a:t>
            </a:r>
            <a:r>
              <a:rPr lang="ru-RU" sz="1600" dirty="0" smtClean="0">
                <a:latin typeface="Arial Black" pitchFamily="34" charset="0"/>
              </a:rPr>
              <a:t>«</a:t>
            </a:r>
            <a:r>
              <a:rPr lang="ru-RU" sz="1600" dirty="0" err="1" smtClean="0">
                <a:latin typeface="Arial Black" pitchFamily="34" charset="0"/>
              </a:rPr>
              <a:t>Сансевьера</a:t>
            </a:r>
            <a:r>
              <a:rPr lang="ru-RU" sz="1600" dirty="0" smtClean="0">
                <a:latin typeface="Arial Black" pitchFamily="34" charset="0"/>
              </a:rPr>
              <a:t> или Щучий хвост» </a:t>
            </a:r>
            <a:endParaRPr lang="ru-RU" sz="1600" dirty="0">
              <a:latin typeface="Arial Black" pitchFamily="34" charset="0"/>
            </a:endParaRPr>
          </a:p>
        </p:txBody>
      </p:sp>
      <p:pic>
        <p:nvPicPr>
          <p:cNvPr id="9218" name="Picture 2" descr="C:\Users\Таисия Александровна\Desktop\ФОТО ДЛЯ ППРОЕКТА КОМНАТНЫЕ РАСТЕНИЯ\DSCN6792.JPG"/>
          <p:cNvPicPr>
            <a:picLocks noChangeAspect="1" noChangeArrowheads="1"/>
          </p:cNvPicPr>
          <p:nvPr/>
        </p:nvPicPr>
        <p:blipFill>
          <a:blip r:embed="rId3" cstate="screen"/>
          <a:srcRect t="10056"/>
          <a:stretch>
            <a:fillRect/>
          </a:stretch>
        </p:blipFill>
        <p:spPr bwMode="auto">
          <a:xfrm>
            <a:off x="785786" y="3143248"/>
            <a:ext cx="3643338" cy="2555877"/>
          </a:xfrm>
          <a:prstGeom prst="rect">
            <a:avLst/>
          </a:prstGeom>
          <a:noFill/>
        </p:spPr>
      </p:pic>
      <p:pic>
        <p:nvPicPr>
          <p:cNvPr id="9219" name="Picture 3" descr="C:\Users\Таисия Александровна\Desktop\ФОТО ДЛЯ ППРОЕКТА КОМНАТНЫЕ РАСТЕНИЯ\DSCN74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643182"/>
            <a:ext cx="2500330" cy="32861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1214422"/>
            <a:ext cx="6858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 Black" pitchFamily="34" charset="0"/>
              </a:rPr>
              <a:t>Задачи: </a:t>
            </a:r>
          </a:p>
          <a:p>
            <a:r>
              <a:rPr lang="ru-RU" sz="1200" dirty="0" smtClean="0">
                <a:latin typeface="Arial Black" pitchFamily="34" charset="0"/>
              </a:rPr>
              <a:t>-вызвать интерес детей к рисованию комнатного растения. </a:t>
            </a:r>
          </a:p>
          <a:p>
            <a:r>
              <a:rPr lang="ru-RU" sz="1200" dirty="0" smtClean="0">
                <a:latin typeface="Arial Black" pitchFamily="34" charset="0"/>
              </a:rPr>
              <a:t>-формировать умение обследовать натуру и планировать работу.</a:t>
            </a:r>
          </a:p>
          <a:p>
            <a:r>
              <a:rPr lang="ru-RU" sz="1200" dirty="0" smtClean="0">
                <a:latin typeface="Arial Black" pitchFamily="34" charset="0"/>
              </a:rPr>
              <a:t>-учить передавать в рисунке характерные признаки растения. </a:t>
            </a:r>
          </a:p>
          <a:p>
            <a:r>
              <a:rPr lang="ru-RU" sz="1200" dirty="0" smtClean="0">
                <a:latin typeface="Arial Black" pitchFamily="34" charset="0"/>
              </a:rPr>
              <a:t>-развивать эстетическое восприятие, зрительную память, чувство формы.   -воспитывать интерес к познанию природы и отражению представлений в </a:t>
            </a:r>
            <a:r>
              <a:rPr lang="ru-RU" sz="1200" dirty="0" err="1" smtClean="0">
                <a:latin typeface="Arial Black" pitchFamily="34" charset="0"/>
              </a:rPr>
              <a:t>изодеятельности</a:t>
            </a:r>
            <a:r>
              <a:rPr lang="ru-RU" sz="1200" dirty="0" smtClean="0">
                <a:latin typeface="Arial Black" pitchFamily="34" charset="0"/>
              </a:rPr>
              <a:t>. </a:t>
            </a:r>
            <a:endParaRPr lang="ru-RU" sz="1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исия Александровна\Desktop\МАТЕРИАЛ МОЙ 1КВАРТАЛ 2016г\фоны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Аппликация (картон +пластилин)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 </a:t>
            </a:r>
            <a:r>
              <a:rPr lang="ru-RU" sz="1400" dirty="0" smtClean="0">
                <a:latin typeface="Arial Black" pitchFamily="34" charset="0"/>
              </a:rPr>
              <a:t>Тема</a:t>
            </a:r>
            <a:r>
              <a:rPr lang="ru-RU" sz="1800" dirty="0" smtClean="0">
                <a:latin typeface="Arial Black" pitchFamily="34" charset="0"/>
              </a:rPr>
              <a:t> «Фиалка»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/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/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/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300" dirty="0" smtClean="0">
                <a:latin typeface="Arial Black" pitchFamily="34" charset="0"/>
              </a:rPr>
              <a:t/>
            </a:r>
            <a:br>
              <a:rPr lang="ru-RU" sz="1300" dirty="0" smtClean="0">
                <a:latin typeface="Arial Black" pitchFamily="34" charset="0"/>
              </a:rPr>
            </a:br>
            <a:endParaRPr lang="ru-RU" sz="1800" dirty="0">
              <a:latin typeface="Arial Black" pitchFamily="34" charset="0"/>
            </a:endParaRPr>
          </a:p>
        </p:txBody>
      </p:sp>
      <p:pic>
        <p:nvPicPr>
          <p:cNvPr id="10242" name="Picture 2" descr="C:\Users\Таисия Александровна\Desktop\ФОТО ДЛЯ ППРОЕКТА КОМНАТНЫЕ РАСТЕНИЯ\DSCN68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214686"/>
            <a:ext cx="3663749" cy="2928958"/>
          </a:xfrm>
          <a:prstGeom prst="rect">
            <a:avLst/>
          </a:prstGeom>
          <a:noFill/>
        </p:spPr>
      </p:pic>
      <p:pic>
        <p:nvPicPr>
          <p:cNvPr id="10243" name="Picture 3" descr="C:\Users\Таисия Александровна\Desktop\ФОТО ДЛЯ ППРОЕКТА КОМНАТНЫЕ РАСТЕНИЯ\DSCN68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929066"/>
            <a:ext cx="3286148" cy="2428892"/>
          </a:xfrm>
          <a:prstGeom prst="rect">
            <a:avLst/>
          </a:prstGeom>
          <a:noFill/>
        </p:spPr>
      </p:pic>
      <p:pic>
        <p:nvPicPr>
          <p:cNvPr id="10245" name="Picture 5" descr="D:\Фотографии\МОЯ ГРУППА 2015-2016\комнатные растения\DSCN681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1285860"/>
            <a:ext cx="3143272" cy="24288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868" y="1428736"/>
            <a:ext cx="52149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 Black" pitchFamily="34" charset="0"/>
              </a:rPr>
              <a:t>Задачи:  </a:t>
            </a:r>
          </a:p>
          <a:p>
            <a:r>
              <a:rPr lang="ru-RU" sz="1200" dirty="0" smtClean="0">
                <a:latin typeface="Arial Black" pitchFamily="34" charset="0"/>
              </a:rPr>
              <a:t>-расширять знания о внешнем виде растения, особенностях ухода за ним. </a:t>
            </a:r>
          </a:p>
          <a:p>
            <a:r>
              <a:rPr lang="ru-RU" sz="1200" dirty="0" smtClean="0">
                <a:latin typeface="Arial Black" pitchFamily="34" charset="0"/>
              </a:rPr>
              <a:t>-активизировать  словарь по теме (растение, стебель, лист, цветок, корень, фиалка)</a:t>
            </a:r>
          </a:p>
          <a:p>
            <a:r>
              <a:rPr lang="ru-RU" sz="1200" dirty="0" smtClean="0">
                <a:latin typeface="Arial Black" pitchFamily="34" charset="0"/>
              </a:rPr>
              <a:t>- развивать навыки лепки из жгутиков (горшочек), приемом расплющивания (цветок)</a:t>
            </a:r>
          </a:p>
          <a:p>
            <a:r>
              <a:rPr lang="ru-RU" sz="1200" dirty="0" smtClean="0">
                <a:latin typeface="Arial Black" pitchFamily="34" charset="0"/>
              </a:rPr>
              <a:t>- закреплять вырезывание по контуру листьев фиалки из картона.</a:t>
            </a:r>
            <a:endParaRPr lang="ru-RU" sz="1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исия Александровна\Desktop\МАТЕРИАЛ МОЙ 1КВАРТАЛ 2016г\фоны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Users\Таисия Александровна\Desktop\ФОТО ДЛЯ ППРОЕКТА КОМНАТНЫЕ РАСТЕНИЯ\DSCN68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2214554"/>
            <a:ext cx="2399635" cy="314327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Arial Black" pitchFamily="34" charset="0"/>
              </a:rPr>
              <a:t>Вот такие фиалки у нас получились. </a:t>
            </a:r>
            <a:endParaRPr lang="ru-RU" sz="1600" dirty="0">
              <a:latin typeface="Arial Black" pitchFamily="34" charset="0"/>
            </a:endParaRPr>
          </a:p>
        </p:txBody>
      </p:sp>
      <p:pic>
        <p:nvPicPr>
          <p:cNvPr id="11266" name="Picture 2" descr="C:\Users\Таисия Александровна\Desktop\ФОТО ДЛЯ ППРОЕКТА КОМНАТНЫЕ РАСТЕНИЯ\DSCN68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1857364"/>
            <a:ext cx="2286016" cy="3075911"/>
          </a:xfrm>
          <a:prstGeom prst="rect">
            <a:avLst/>
          </a:prstGeom>
          <a:noFill/>
        </p:spPr>
      </p:pic>
      <p:pic>
        <p:nvPicPr>
          <p:cNvPr id="11267" name="Picture 3" descr="C:\Users\Таисия Александровна\Desktop\ФОТО ДЛЯ ППРОЕКТА КОМНАТНЫЕ РАСТЕНИЯ\DSCN68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6512" y="1785926"/>
            <a:ext cx="2546682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Arial Black" pitchFamily="34" charset="0"/>
              </a:rPr>
              <a:t>Рисование</a:t>
            </a:r>
            <a:r>
              <a:rPr lang="ru-RU" sz="18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 </a:t>
            </a:r>
            <a:br>
              <a:rPr lang="ru-RU" sz="18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</a:br>
            <a:r>
              <a:rPr lang="ru-RU" sz="1400" dirty="0" smtClean="0">
                <a:latin typeface="Arial Black" pitchFamily="34" charset="0"/>
              </a:rPr>
              <a:t>Тема</a:t>
            </a:r>
            <a:r>
              <a:rPr lang="ru-RU" sz="1800" dirty="0" smtClean="0">
                <a:latin typeface="Arial Black" pitchFamily="34" charset="0"/>
              </a:rPr>
              <a:t> «Мое любимое комнатное растение»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3314" name="Picture 2" descr="C:\Users\Таисия Александровна\Desktop\ФОТО ДЛЯ ППРОЕКТА КОМНАТНЫЕ РАСТЕНИЯ\DSCN38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0430" y="2428868"/>
            <a:ext cx="1553776" cy="2071702"/>
          </a:xfrm>
          <a:prstGeom prst="rect">
            <a:avLst/>
          </a:prstGeom>
          <a:noFill/>
        </p:spPr>
      </p:pic>
      <p:pic>
        <p:nvPicPr>
          <p:cNvPr id="13315" name="Picture 3" descr="C:\Users\Таисия Александровна\Desktop\ФОТО ДЛЯ ППРОЕКТА КОМНАТНЫЕ РАСТЕНИЯ\DSCN917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85918" y="3214686"/>
            <a:ext cx="1428760" cy="2245559"/>
          </a:xfrm>
          <a:prstGeom prst="rect">
            <a:avLst/>
          </a:prstGeom>
          <a:noFill/>
        </p:spPr>
      </p:pic>
      <p:pic>
        <p:nvPicPr>
          <p:cNvPr id="13316" name="Picture 4" descr="C:\Users\Таисия Александровна\Desktop\DSCN9176.jpg"/>
          <p:cNvPicPr>
            <a:picLocks noChangeAspect="1" noChangeArrowheads="1"/>
          </p:cNvPicPr>
          <p:nvPr/>
        </p:nvPicPr>
        <p:blipFill>
          <a:blip r:embed="rId5"/>
          <a:srcRect t="13793"/>
          <a:stretch>
            <a:fillRect/>
          </a:stretch>
        </p:blipFill>
        <p:spPr bwMode="auto">
          <a:xfrm>
            <a:off x="4000497" y="4857760"/>
            <a:ext cx="1428760" cy="1785950"/>
          </a:xfrm>
          <a:prstGeom prst="rect">
            <a:avLst/>
          </a:prstGeom>
          <a:noFill/>
        </p:spPr>
      </p:pic>
      <p:pic>
        <p:nvPicPr>
          <p:cNvPr id="13317" name="Picture 5" descr="C:\Users\Таисия Александровна\Desktop\0,3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00958" y="2000240"/>
            <a:ext cx="1500198" cy="1930854"/>
          </a:xfrm>
          <a:prstGeom prst="rect">
            <a:avLst/>
          </a:prstGeom>
          <a:noFill/>
        </p:spPr>
      </p:pic>
      <p:pic>
        <p:nvPicPr>
          <p:cNvPr id="13318" name="Picture 6" descr="C:\Users\Таисия Александровна\Desktop\DSCN741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2844" y="2786058"/>
            <a:ext cx="1357322" cy="1880333"/>
          </a:xfrm>
          <a:prstGeom prst="rect">
            <a:avLst/>
          </a:prstGeom>
          <a:noFill/>
        </p:spPr>
      </p:pic>
      <p:pic>
        <p:nvPicPr>
          <p:cNvPr id="13319" name="Picture 7" descr="C:\Users\Таисия Александровна\Desktop\DSCN7417 - копия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5008" y="3214686"/>
            <a:ext cx="1346204" cy="1571636"/>
          </a:xfrm>
          <a:prstGeom prst="rect">
            <a:avLst/>
          </a:prstGeom>
          <a:noFill/>
        </p:spPr>
      </p:pic>
      <p:pic>
        <p:nvPicPr>
          <p:cNvPr id="13320" name="Picture 8" descr="C:\Users\Таисия Александровна\Desktop\DSCN7417 - копия (2).JPG"/>
          <p:cNvPicPr>
            <a:picLocks noChangeAspect="1" noChangeArrowheads="1"/>
          </p:cNvPicPr>
          <p:nvPr/>
        </p:nvPicPr>
        <p:blipFill>
          <a:blip r:embed="rId9" cstate="print"/>
          <a:srcRect b="12626"/>
          <a:stretch>
            <a:fillRect/>
          </a:stretch>
        </p:blipFill>
        <p:spPr bwMode="auto">
          <a:xfrm>
            <a:off x="7429520" y="4286256"/>
            <a:ext cx="1428760" cy="192882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85720" y="785794"/>
            <a:ext cx="685804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latin typeface="Arial Black" pitchFamily="34" charset="0"/>
              </a:rPr>
              <a:t>Задачи</a:t>
            </a:r>
          </a:p>
          <a:p>
            <a:r>
              <a:rPr lang="ru-RU" sz="1100" dirty="0" smtClean="0">
                <a:latin typeface="Arial Black" pitchFamily="34" charset="0"/>
              </a:rPr>
              <a:t>-конкретизировать представления детей об условиях жизни комнатных растений.                              </a:t>
            </a:r>
          </a:p>
          <a:p>
            <a:r>
              <a:rPr lang="ru-RU" sz="1100" dirty="0" smtClean="0">
                <a:latin typeface="Arial Black" pitchFamily="34" charset="0"/>
              </a:rPr>
              <a:t>-расширять знания детей о творческой деятельности, ее особенностях. Продолжать учить рисовать акварелью, масляными карандашами </a:t>
            </a:r>
          </a:p>
          <a:p>
            <a:r>
              <a:rPr lang="ru-RU" sz="1100" dirty="0" smtClean="0">
                <a:latin typeface="Arial Black" pitchFamily="34" charset="0"/>
              </a:rPr>
              <a:t>-формировать положительное отношение к искусству; эстетические чувства навык ориентироваться на листе бумаги. </a:t>
            </a:r>
          </a:p>
          <a:p>
            <a:r>
              <a:rPr lang="ru-RU" sz="1100" dirty="0" smtClean="0">
                <a:latin typeface="Arial Black" pitchFamily="34" charset="0"/>
              </a:rPr>
              <a:t>-воспитывать бережное отношение к растениям; аккуратность в работе. </a:t>
            </a:r>
            <a:endParaRPr lang="ru-RU" sz="11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Arial Black" pitchFamily="34" charset="0"/>
              </a:rPr>
              <a:t>Наглядный материал для занятий и самостоятельной деятельности детей.</a:t>
            </a:r>
            <a:endParaRPr lang="ru-RU" sz="1800" dirty="0"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785794"/>
            <a:ext cx="685804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latin typeface="Arial Black" pitchFamily="34" charset="0"/>
              </a:rPr>
              <a:t>. </a:t>
            </a:r>
            <a:endParaRPr lang="ru-RU" sz="1100" dirty="0">
              <a:latin typeface="Arial Black" pitchFamily="34" charset="0"/>
            </a:endParaRPr>
          </a:p>
        </p:txBody>
      </p:sp>
      <p:pic>
        <p:nvPicPr>
          <p:cNvPr id="15" name="Picture 2" descr="C:\Users\Таисия Александровна\Desktop\ФОТО ДЛЯ ППРОЕКТА КОМНАТНЫЕ РАСТЕНИЯ\00-00001723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571613"/>
            <a:ext cx="1603516" cy="2214578"/>
          </a:xfrm>
          <a:prstGeom prst="rect">
            <a:avLst/>
          </a:prstGeom>
          <a:noFill/>
        </p:spPr>
      </p:pic>
      <p:pic>
        <p:nvPicPr>
          <p:cNvPr id="16" name="Picture 9" descr="C:\Users\Таисия Александровна\Desktop\ФОТО ДЛЯ ППРОЕКТА КОМНАТНЫЕ РАСТЕНИЯ\img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28926" y="1571612"/>
            <a:ext cx="2667019" cy="2000264"/>
          </a:xfrm>
          <a:prstGeom prst="rect">
            <a:avLst/>
          </a:prstGeom>
          <a:noFill/>
        </p:spPr>
      </p:pic>
      <p:pic>
        <p:nvPicPr>
          <p:cNvPr id="17" name="Picture 5" descr="C:\Users\Таисия Александровна\Desktop\ФОТО ДЛЯ ППРОЕКТА КОМНАТНЫЕ РАСТЕНИЯ\10124748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29322" y="1857364"/>
            <a:ext cx="2634227" cy="1928827"/>
          </a:xfrm>
          <a:prstGeom prst="rect">
            <a:avLst/>
          </a:prstGeom>
          <a:noFill/>
        </p:spPr>
      </p:pic>
      <p:pic>
        <p:nvPicPr>
          <p:cNvPr id="18" name="Picture 3" descr="C:\Users\Таисия Александровна\Desktop\ФОТО ДЛЯ ППРОЕКТА КОМНАТНЫЕ РАСТЕНИЯ\10459847_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357290" y="4071942"/>
            <a:ext cx="1643074" cy="2291305"/>
          </a:xfrm>
          <a:prstGeom prst="rect">
            <a:avLst/>
          </a:prstGeom>
          <a:noFill/>
        </p:spPr>
      </p:pic>
      <p:pic>
        <p:nvPicPr>
          <p:cNvPr id="19" name="Picture 7" descr="C:\Users\Таисия Александровна\Desktop\ФОТО ДЛЯ ППРОЕКТА КОМНАТНЫЕ РАСТЕНИЯ\a549f724c2ecff218b5c359f24d6c02d.jpe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71868" y="3857628"/>
            <a:ext cx="1857388" cy="2699692"/>
          </a:xfrm>
          <a:prstGeom prst="rect">
            <a:avLst/>
          </a:prstGeom>
          <a:noFill/>
        </p:spPr>
      </p:pic>
      <p:pic>
        <p:nvPicPr>
          <p:cNvPr id="20" name="Picture 6" descr="C:\Users\Таисия Александровна\Desktop\ФОТО ДЛЯ ППРОЕКТА КОМНАТНЫЕ РАСТЕНИЯ\100564688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929322" y="4357694"/>
            <a:ext cx="2500332" cy="18752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571480"/>
            <a:ext cx="757242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3 этап  заключительный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1.Оформление выставки рисунков «Наши зеленые друзья»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2.Представление стенгазеты, альбома « В мире комнатных растений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Выставка детских работ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12290" name="Picture 2" descr="C:\Users\Таисия Александровна\Desktop\ФОТО ДЛЯ ППРОЕКТА КОМНАТНЫЕ РАСТЕНИЯ\DSCN741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285860"/>
            <a:ext cx="2357454" cy="2357454"/>
          </a:xfrm>
          <a:prstGeom prst="rect">
            <a:avLst/>
          </a:prstGeom>
          <a:noFill/>
        </p:spPr>
      </p:pic>
      <p:pic>
        <p:nvPicPr>
          <p:cNvPr id="12291" name="Picture 3" descr="C:\Users\Таисия Александровна\Desktop\ФОТО ДЛЯ ППРОЕКТА КОМНАТНЫЕ РАСТЕНИЯ\DSCN917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3857628"/>
            <a:ext cx="3512368" cy="250033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86380" y="1285860"/>
            <a:ext cx="264320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В нашей группе на окне,</a:t>
            </a:r>
            <a:b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Во зеленой во стране,</a:t>
            </a:r>
            <a:b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В расписных горшочках</a:t>
            </a:r>
            <a:b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Подросли цветочки.</a:t>
            </a:r>
            <a:b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Вот розан, герань, </a:t>
            </a:r>
            <a:r>
              <a:rPr lang="ru-RU" sz="1200" dirty="0" err="1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толстянка</a:t>
            </a:r>
            <a: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,</a:t>
            </a:r>
            <a:b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Колких кактусов семья.</a:t>
            </a:r>
            <a:b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Их польем мы спозаранку.</a:t>
            </a:r>
            <a:b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Я и все мои друзья.</a:t>
            </a:r>
            <a:br>
              <a:rPr lang="ru-RU" sz="12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200" b="1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(Н. </a:t>
            </a:r>
            <a:r>
              <a:rPr lang="ru-RU" sz="1200" b="1" dirty="0" err="1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Нищева</a:t>
            </a:r>
            <a:r>
              <a:rPr lang="ru-RU" sz="1200" b="1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)</a:t>
            </a:r>
            <a:endParaRPr lang="ru-RU" sz="1200" dirty="0" smtClean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785794"/>
            <a:ext cx="3425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«Наши зеленые друзья»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исия Александровна\Desktop\МАТЕРИАЛ МОЙ 1КВАРТАЛ 2016г\фоны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Arial Black" pitchFamily="34" charset="0"/>
              </a:rPr>
              <a:t>Стенгазета « В мире комнатных растений»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400" dirty="0" smtClean="0">
                <a:latin typeface="Arial Black" pitchFamily="34" charset="0"/>
              </a:rPr>
              <a:t>(совместная деятельность детей и родителей)</a:t>
            </a:r>
            <a:endParaRPr lang="ru-RU" sz="1400" dirty="0"/>
          </a:p>
        </p:txBody>
      </p:sp>
      <p:pic>
        <p:nvPicPr>
          <p:cNvPr id="4" name="Picture 3" descr="C:\Users\Таисия Александровна\Desktop\ФОТО ДЛЯ ППРОЕКТА КОМНАТНЫЕ РАСТЕНИЯ\DSCN69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7" y="1357298"/>
            <a:ext cx="3714776" cy="2504829"/>
          </a:xfrm>
          <a:prstGeom prst="rect">
            <a:avLst/>
          </a:prstGeom>
          <a:noFill/>
        </p:spPr>
      </p:pic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786314" y="3786190"/>
            <a:ext cx="3286148" cy="22145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 descr="C:\Users\Таисия Александровна\Desktop\103488877_preview__20120107_147454954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3857628"/>
            <a:ext cx="695325" cy="84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Таисия Александровна\Desktop\IMG_943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72330" y="3929066"/>
            <a:ext cx="54406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4786314" y="4786322"/>
            <a:ext cx="2857520" cy="2143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 algn="ctr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мир комнатных растений</a:t>
            </a:r>
            <a:endParaRPr lang="ru-RU" sz="3600" kern="10" spc="0" dirty="0">
              <a:ln w="12700" algn="ctr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7" name="Рисунок 16" descr="C:\Users\Таисия Александровна\Desktop\0024-024-Spatifilum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43636" y="5286388"/>
            <a:ext cx="50006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357686" y="61436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     Альбом «Мир комнатных растений»</a:t>
            </a:r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исия Александровна\Desktop\МАТЕРИАЛ МОЙ 1КВАРТАЛ 2016г\post-318-1248678820_thumb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 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2700" dirty="0" smtClean="0">
                <a:latin typeface="Arial Black" pitchFamily="34" charset="0"/>
              </a:rPr>
              <a:t> Проблема </a:t>
            </a: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 </a:t>
            </a:r>
            <a:r>
              <a:rPr lang="ru-RU" sz="1600" dirty="0" smtClean="0">
                <a:latin typeface="Arial Black" pitchFamily="34" charset="0"/>
              </a:rPr>
              <a:t>Низкая познавательная активность детей к познанию природы,  повышение экологической грамотности детского населения.</a:t>
            </a:r>
            <a: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исия Александровна\Desktop\МАТЕРИАЛ МОЙ 1КВАРТАЛ 2016г\фоны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 Black" pitchFamily="34" charset="0"/>
              </a:rPr>
              <a:t>Результаты реализации  проекта.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305342"/>
            <a:ext cx="78581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-у детей сформирована система знаний о комнатных растениях,</a:t>
            </a:r>
          </a:p>
          <a:p>
            <a:r>
              <a:rPr lang="ru-RU" sz="1400" dirty="0" smtClean="0">
                <a:latin typeface="Arial Black" pitchFamily="34" charset="0"/>
              </a:rPr>
              <a:t>-повысился интерес к особенностям жизни и развитию растений, </a:t>
            </a:r>
          </a:p>
          <a:p>
            <a:r>
              <a:rPr lang="ru-RU" sz="1400" dirty="0" smtClean="0">
                <a:latin typeface="Arial Black" pitchFamily="34" charset="0"/>
              </a:rPr>
              <a:t>-появилось желание самостоятельно выполнять поручения по уходу за растениями, </a:t>
            </a:r>
          </a:p>
          <a:p>
            <a:r>
              <a:rPr lang="ru-RU" sz="1400" dirty="0" smtClean="0">
                <a:latin typeface="Arial Black" pitchFamily="34" charset="0"/>
              </a:rPr>
              <a:t>-у детей повысился интерес к наблюдениям и экспериментированию  в процессе поисково-познавательной деятельности.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исия Александровна\Desktop\МАТЕРИАЛ МОЙ 1КВАРТАЛ 2016г\фоны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1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1600" b="1" dirty="0" smtClean="0">
                <a:latin typeface="Arial Black" pitchFamily="34" charset="0"/>
              </a:rPr>
              <a:t>Детям работать над проектом понравилось. Реализация данного проекта научила детей   сравнивать, анализировать, делать выводы. Дети приобрели новый опыт </a:t>
            </a:r>
            <a:r>
              <a:rPr lang="ru-RU" sz="1600" b="1" dirty="0" err="1" smtClean="0">
                <a:latin typeface="Arial Black" pitchFamily="34" charset="0"/>
              </a:rPr>
              <a:t>поисково</a:t>
            </a:r>
            <a:r>
              <a:rPr lang="ru-RU" sz="1600" b="1" dirty="0" smtClean="0">
                <a:latin typeface="Arial Black" pitchFamily="34" charset="0"/>
              </a:rPr>
              <a:t> – исследовательской деятельности. </a:t>
            </a:r>
            <a:br>
              <a:rPr lang="ru-RU" sz="1600" b="1" dirty="0" smtClean="0">
                <a:latin typeface="Arial Black" pitchFamily="34" charset="0"/>
              </a:rPr>
            </a:br>
            <a:r>
              <a:rPr lang="ru-RU" sz="1600" b="1" dirty="0" smtClean="0">
                <a:latin typeface="Arial Black" pitchFamily="34" charset="0"/>
              </a:rPr>
              <a:t>Масштабы проекта не велики, но позволяют решить поставленные задачи. </a:t>
            </a:r>
            <a:endParaRPr lang="ru-RU" sz="1800" dirty="0">
              <a:latin typeface="Arial Black" pitchFamily="34" charset="0"/>
            </a:endParaRPr>
          </a:p>
        </p:txBody>
      </p:sp>
      <p:pic>
        <p:nvPicPr>
          <p:cNvPr id="47105" name="Picture 1" descr="C:\Users\Таисия Александровна\Desktop\DSCN75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2" y="2571744"/>
            <a:ext cx="4286280" cy="267177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43042" y="5357826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В ходе реализации проекта дети пришли к выводу: необходимо сохранять и бережно относиться к природе.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 Black" pitchFamily="34" charset="0"/>
              </a:rPr>
              <a:t>Цель</a:t>
            </a:r>
            <a:endParaRPr lang="ru-RU" sz="1800" dirty="0">
              <a:latin typeface="Arial Black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>
          <a:xfrm>
            <a:off x="285720" y="114298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      </a:t>
            </a:r>
            <a:r>
              <a:rPr lang="ru-RU" sz="1400" dirty="0" smtClean="0">
                <a:solidFill>
                  <a:schemeClr val="tx1"/>
                </a:solidFill>
                <a:latin typeface="Arial Black" pitchFamily="34" charset="0"/>
              </a:rPr>
              <a:t>Развитие интереса к окружающему миру, формирование реалистических представлений о природе, расширение у детей знаний и представлений о комнатных растениях  и их свойствах, привитие ребенку внимательного и бережного отношения к живой природе.</a:t>
            </a:r>
          </a:p>
          <a:p>
            <a:pPr>
              <a:buNone/>
            </a:pPr>
            <a:endParaRPr lang="ru-RU" sz="1400" b="1" dirty="0" smtClean="0">
              <a:solidFill>
                <a:schemeClr val="tx1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</a:endParaRPr>
          </a:p>
          <a:p>
            <a:pPr algn="ctr">
              <a:buNone/>
            </a:pPr>
            <a:r>
              <a:rPr lang="ru-RU" sz="1800" dirty="0" smtClean="0">
                <a:latin typeface="Arial Black" pitchFamily="34" charset="0"/>
              </a:rPr>
              <a:t>    Задачи</a:t>
            </a:r>
          </a:p>
          <a:p>
            <a:r>
              <a:rPr lang="ru-RU" sz="1400" dirty="0" smtClean="0">
                <a:latin typeface="Arial Black" pitchFamily="34" charset="0"/>
              </a:rPr>
              <a:t>1. Повысить уровень экологической культуры и знаний детей по теме: «Комнатные растения»</a:t>
            </a:r>
          </a:p>
          <a:p>
            <a:r>
              <a:rPr lang="ru-RU" sz="1400" dirty="0" smtClean="0">
                <a:latin typeface="Arial Black" pitchFamily="34" charset="0"/>
              </a:rPr>
              <a:t>2. Развивать умения сравнивать растения, делать выводы на основе сравнения. </a:t>
            </a:r>
          </a:p>
          <a:p>
            <a:r>
              <a:rPr lang="ru-RU" sz="1400" dirty="0" smtClean="0">
                <a:latin typeface="Arial Black" pitchFamily="34" charset="0"/>
              </a:rPr>
              <a:t>3. Закреплять умение отражать полученные впечатления в рисунках, творческих работах. </a:t>
            </a:r>
          </a:p>
          <a:p>
            <a:r>
              <a:rPr lang="ru-RU" sz="1400" dirty="0" smtClean="0">
                <a:latin typeface="Arial Black" pitchFamily="34" charset="0"/>
              </a:rPr>
              <a:t>4. Формировать бережное отношение к комнатным растениям , развивать желание ухаживать за растениями </a:t>
            </a:r>
          </a:p>
          <a:p>
            <a:r>
              <a:rPr lang="ru-RU" sz="1400" dirty="0" smtClean="0">
                <a:latin typeface="Arial Black" pitchFamily="34" charset="0"/>
              </a:rPr>
              <a:t>5. Воспитывать любовь к прекрасному, красоте окружающего мира. </a:t>
            </a:r>
          </a:p>
          <a:p>
            <a:pPr algn="ctr">
              <a:buNone/>
            </a:pPr>
            <a:endParaRPr lang="ru-RU" sz="18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Планируемые результаты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Arial Black" pitchFamily="34" charset="0"/>
              </a:rPr>
              <a:t>сформировать систему знаний о комнатных растениях у детей старшей группы через реализацию проекта. </a:t>
            </a:r>
          </a:p>
          <a:p>
            <a:r>
              <a:rPr lang="ru-RU" sz="1400" dirty="0" smtClean="0">
                <a:latin typeface="Arial Black" pitchFamily="34" charset="0"/>
              </a:rPr>
              <a:t>повысить интерес к особенностям жизни и развитию растений, желание самостоятельно выполнять поручения по уходу за растениями, </a:t>
            </a:r>
          </a:p>
          <a:p>
            <a:r>
              <a:rPr lang="ru-RU" sz="1400" dirty="0" smtClean="0">
                <a:latin typeface="Arial Black" pitchFamily="34" charset="0"/>
              </a:rPr>
              <a:t>сформировать навыки наблюдения и экспериментирования в процессе поисково-познавательной деятельности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исия Александровна\Desktop\МАТЕРИАЛ МОЙ 1КВАРТАЛ 2016г\kraski_bryzgi_pole_cvety_babochki_74779_3840x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Реализация проекта: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Arial Black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1900" dirty="0" smtClean="0">
                <a:latin typeface="Arial Black" pitchFamily="34" charset="0"/>
              </a:rPr>
              <a:t>1 этап: подготовительный.</a:t>
            </a:r>
          </a:p>
          <a:p>
            <a:r>
              <a:rPr lang="ru-RU" sz="1900" dirty="0" smtClean="0">
                <a:latin typeface="Arial Black" pitchFamily="34" charset="0"/>
              </a:rPr>
              <a:t>Составление плана работы</a:t>
            </a:r>
          </a:p>
          <a:p>
            <a:r>
              <a:rPr lang="ru-RU" sz="1900" dirty="0" smtClean="0">
                <a:latin typeface="Arial Black" pitchFamily="34" charset="0"/>
              </a:rPr>
              <a:t>Беседа с детьми о комнатных растениях</a:t>
            </a:r>
          </a:p>
          <a:p>
            <a:r>
              <a:rPr lang="ru-RU" sz="1900" dirty="0" smtClean="0">
                <a:latin typeface="Arial Black" pitchFamily="34" charset="0"/>
              </a:rPr>
              <a:t>Изучение методической литературы по теме. </a:t>
            </a:r>
          </a:p>
          <a:p>
            <a:r>
              <a:rPr lang="ru-RU" sz="1900" dirty="0" smtClean="0">
                <a:latin typeface="Arial Black" pitchFamily="34" charset="0"/>
              </a:rPr>
              <a:t>Подбор литературы, фотографий, иллюстраций, стихотворений, рассказов о комнатных растениях, загадок;</a:t>
            </a:r>
          </a:p>
          <a:p>
            <a:pPr>
              <a:buNone/>
            </a:pPr>
            <a:r>
              <a:rPr lang="ru-RU" sz="1900" dirty="0" smtClean="0">
                <a:latin typeface="Arial Black" pitchFamily="34" charset="0"/>
              </a:rPr>
              <a:t> </a:t>
            </a:r>
          </a:p>
          <a:p>
            <a:pPr algn="ctr">
              <a:buNone/>
            </a:pPr>
            <a:r>
              <a:rPr lang="ru-RU" sz="1900" dirty="0" smtClean="0">
                <a:latin typeface="Arial Black" pitchFamily="34" charset="0"/>
              </a:rPr>
              <a:t>       2 этап основной  практический.</a:t>
            </a:r>
          </a:p>
          <a:p>
            <a:r>
              <a:rPr lang="ru-RU" sz="1900" dirty="0" smtClean="0">
                <a:latin typeface="Arial Black" pitchFamily="34" charset="0"/>
              </a:rPr>
              <a:t>Написание конспектов</a:t>
            </a:r>
          </a:p>
          <a:p>
            <a:r>
              <a:rPr lang="ru-RU" sz="1900" dirty="0" smtClean="0">
                <a:latin typeface="Arial Black" pitchFamily="34" charset="0"/>
              </a:rPr>
              <a:t>Узнать как можно больше сведений о комнатных растениях из энциклопедий и справочников.</a:t>
            </a:r>
          </a:p>
          <a:p>
            <a:r>
              <a:rPr lang="ru-RU" sz="1900" dirty="0" smtClean="0">
                <a:latin typeface="Arial Black" pitchFamily="34" charset="0"/>
              </a:rPr>
              <a:t>На этом этапе все участники проекта принимают участие в практической деятельности по воплощению ранее изученных теоретических знаний  о комнатных растениях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Таисия Александровна\Desktop\МАТЕРИАЛ МОЙ 1КВАРТАЛ 2016г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Arial Black" pitchFamily="34" charset="0"/>
              </a:rPr>
              <a:t>Организация деятельности детей в рамках проекта</a:t>
            </a:r>
            <a:r>
              <a:rPr lang="ru-RU" sz="16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.</a:t>
            </a:r>
            <a: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857232"/>
          <a:ext cx="8286808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635798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Виды деятельности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EBD5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Содержание работы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EBD5E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 Black" pitchFamily="34" charset="0"/>
                        </a:rPr>
                        <a:t>игровая деятельность</a:t>
                      </a:r>
                      <a:endParaRPr lang="ru-RU" sz="1100" dirty="0">
                        <a:latin typeface="Arial Black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-Словесные игры: «Опиши цветок», «Загадай, мы отгадаем»</a:t>
                      </a:r>
                      <a:endParaRPr lang="ru-RU" sz="1100" b="0" strike="noStrike" dirty="0" smtClean="0">
                        <a:effectLst/>
                        <a:latin typeface="Arial Black" pitchFamily="34" charset="0"/>
                      </a:endParaRPr>
                    </a:p>
                    <a:p>
                      <a:r>
                        <a:rPr lang="ru-RU" sz="1100" b="0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-Дидактические игры: «Найди, что опишу», «Какого цветка не стало», «4-й лишний»  «Собери цветок», «Что изменилось?», «Найди по описанию растение»</a:t>
                      </a:r>
                      <a:endParaRPr lang="ru-RU" sz="1100" b="0" strike="noStrike" dirty="0" smtClean="0">
                        <a:effectLst/>
                        <a:latin typeface="Arial Black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 Black" pitchFamily="34" charset="0"/>
                        </a:rPr>
                        <a:t>коммуникативная деятельность </a:t>
                      </a:r>
                      <a:endParaRPr lang="ru-RU" sz="11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E9A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-Беседа «Что необходимо растениям для жизни? Как ухаживать за комнатными растениями?»                                                                                         -Отгадывание загадок о комнатных цветах</a:t>
                      </a:r>
                      <a:endParaRPr lang="ru-RU" sz="1100" dirty="0" smtClean="0">
                        <a:latin typeface="Arial Black" pitchFamily="34" charset="0"/>
                      </a:endParaRPr>
                    </a:p>
                    <a:p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-Сообщения детей о комнатном растении (живущем у них дома). </a:t>
                      </a:r>
                      <a:endParaRPr lang="ru-RU" sz="1100" dirty="0" smtClean="0">
                        <a:latin typeface="Arial Black" pitchFamily="34" charset="0"/>
                      </a:endParaRPr>
                    </a:p>
                    <a:p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-Ситуация общения «Для чего нужны комнатные растения» </a:t>
                      </a:r>
                    </a:p>
                  </a:txBody>
                  <a:tcPr>
                    <a:solidFill>
                      <a:srgbClr val="E9A5E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ea typeface="Times New Roman"/>
                        </a:rPr>
                        <a:t>познавательно - исследовательская деятельность</a:t>
                      </a:r>
                      <a:endParaRPr lang="ru-RU" sz="1100" dirty="0">
                        <a:latin typeface="Arial Black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dirty="0">
                          <a:latin typeface="Arial Black" pitchFamily="34" charset="0"/>
                          <a:ea typeface="Times New Roman"/>
                        </a:rPr>
                        <a:t>НОД «Что необходимо растению для роста? », 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r>
                        <a:rPr lang="ru-RU" sz="1100" b="0" dirty="0">
                          <a:latin typeface="Arial Black" pitchFamily="34" charset="0"/>
                          <a:ea typeface="Times New Roman"/>
                        </a:rPr>
                        <a:t>НОД «Наше комнатное растение фикус»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r>
                        <a:rPr lang="ru-RU" sz="1100" b="0" dirty="0">
                          <a:latin typeface="Arial Black" pitchFamily="34" charset="0"/>
                          <a:ea typeface="Times New Roman"/>
                        </a:rPr>
                        <a:t>НОД «Кто живет на подоконнике?»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r>
                        <a:rPr lang="ru-RU" sz="1100" b="0" dirty="0">
                          <a:latin typeface="Arial Black" pitchFamily="34" charset="0"/>
                          <a:ea typeface="Times New Roman"/>
                        </a:rPr>
                        <a:t>НОД «В царстве комнатных растений»</a:t>
                      </a:r>
                      <a:endParaRPr lang="ru-RU" sz="1100" dirty="0">
                        <a:latin typeface="Arial Black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ea typeface="Times New Roman"/>
                        </a:rPr>
                        <a:t>восприятие художественной литературы</a:t>
                      </a:r>
                      <a:endParaRPr lang="ru-RU" sz="1100" dirty="0">
                        <a:latin typeface="Arial Black" pitchFamily="34" charset="0"/>
                      </a:endParaRPr>
                    </a:p>
                  </a:txBody>
                  <a:tcPr marL="68580" marR="68580" marT="0" marB="0">
                    <a:solidFill>
                      <a:srgbClr val="E9A5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НОД Пересказ сказки Б.Вовк «Чьи цветы лучше»</a:t>
                      </a:r>
                      <a:endParaRPr lang="ru-RU" sz="1100" dirty="0" smtClean="0">
                        <a:effectLst/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latin typeface="Arial Black" pitchFamily="34" charset="0"/>
                        </a:rPr>
                        <a:t>Г.Охапкина </a:t>
                      </a:r>
                      <a:r>
                        <a:rPr lang="ru-RU" sz="1100" b="0" dirty="0">
                          <a:latin typeface="Arial Black" pitchFamily="34" charset="0"/>
                        </a:rPr>
                        <a:t>«История одного растения»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cs typeface="Times New Roman"/>
                        </a:rPr>
                        <a:t>стихотворения Е.Благинина «Бальзамин», 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cs typeface="Times New Roman"/>
                        </a:rPr>
                        <a:t>Г. </a:t>
                      </a:r>
                      <a:r>
                        <a:rPr lang="ru-RU" sz="1100" b="0" dirty="0" err="1">
                          <a:latin typeface="Arial Black" pitchFamily="34" charset="0"/>
                          <a:cs typeface="Times New Roman"/>
                        </a:rPr>
                        <a:t>Ракова</a:t>
                      </a:r>
                      <a:r>
                        <a:rPr lang="ru-RU" sz="1100" b="0" dirty="0">
                          <a:latin typeface="Arial Black" pitchFamily="34" charset="0"/>
                          <a:cs typeface="Times New Roman"/>
                        </a:rPr>
                        <a:t> «Фиалка»,  «</a:t>
                      </a:r>
                      <a:r>
                        <a:rPr lang="ru-RU" sz="1100" b="0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Аспидистра</a:t>
                      </a:r>
                      <a:r>
                        <a:rPr lang="ru-RU" sz="1100" b="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»,  «Фикус», «Бегония».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cs typeface="Times New Roman"/>
                        </a:rPr>
                        <a:t>С. Каратов «Комнатные цветы»,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cs typeface="Times New Roman"/>
                        </a:rPr>
                        <a:t>Н. </a:t>
                      </a:r>
                      <a:r>
                        <a:rPr lang="ru-RU" sz="1100" b="0" dirty="0" err="1">
                          <a:latin typeface="Arial Black" pitchFamily="34" charset="0"/>
                          <a:cs typeface="Times New Roman"/>
                        </a:rPr>
                        <a:t>Нищева</a:t>
                      </a:r>
                      <a:r>
                        <a:rPr lang="ru-RU" sz="1100" b="0" dirty="0">
                          <a:latin typeface="Arial Black" pitchFamily="34" charset="0"/>
                          <a:cs typeface="Times New Roman"/>
                        </a:rPr>
                        <a:t> «Комнатные цветы»,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cs typeface="Times New Roman"/>
                        </a:rPr>
                        <a:t>О. Аленкина «Кактус»,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cs typeface="Times New Roman"/>
                        </a:rPr>
                        <a:t>Б.Вовк « История о щучьем хвосте»</a:t>
                      </a:r>
                      <a:endParaRPr lang="ru-RU" sz="1100" dirty="0">
                        <a:latin typeface="Arial Black" pitchFamily="34" charset="0"/>
                      </a:endParaRPr>
                    </a:p>
                  </a:txBody>
                  <a:tcPr marL="68580" marR="68580" marT="0" marB="0">
                    <a:solidFill>
                      <a:srgbClr val="E9A5E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ea typeface="Times New Roman"/>
                        </a:rPr>
                        <a:t>изобразительная деятельность</a:t>
                      </a:r>
                      <a:endParaRPr lang="ru-RU" sz="1100" dirty="0">
                        <a:latin typeface="Arial Black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</a:rPr>
                        <a:t>Лепка «Фиалка».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</a:rPr>
                        <a:t>Аппликация «Кактус» (оригами)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r>
                        <a:rPr lang="ru-RU" sz="1100" b="0" dirty="0">
                          <a:latin typeface="Arial Black" pitchFamily="34" charset="0"/>
                          <a:ea typeface="Times New Roman"/>
                        </a:rPr>
                        <a:t> Рисование  « Щучий хвост»</a:t>
                      </a:r>
                      <a:endParaRPr lang="ru-RU" sz="1100" dirty="0">
                        <a:latin typeface="Arial Black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Таисия Александровна\Desktop\МАТЕРИАЛ МОЙ 1КВАРТАЛ 2016г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642918"/>
          <a:ext cx="8286808" cy="2033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6357982"/>
              </a:tblGrid>
              <a:tr h="35719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Виды деятельности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EBD5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Содержание работы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EBD5E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ea typeface="Times New Roman"/>
                        </a:rPr>
                        <a:t>двигательная деятельность</a:t>
                      </a:r>
                      <a:endParaRPr lang="ru-RU" sz="1100" dirty="0">
                        <a:latin typeface="Arial Black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</a:rPr>
                        <a:t>Утренняя гимнастика «Волшебные цветы».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 err="1">
                          <a:latin typeface="Arial Black" pitchFamily="34" charset="0"/>
                          <a:ea typeface="Times New Roman"/>
                        </a:rPr>
                        <a:t>Психогимнастика</a:t>
                      </a:r>
                      <a:r>
                        <a:rPr lang="ru-RU" sz="1100" b="0" dirty="0">
                          <a:latin typeface="Arial Black" pitchFamily="34" charset="0"/>
                          <a:ea typeface="Times New Roman"/>
                        </a:rPr>
                        <a:t> «Если я был бы цветком» и др.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ea typeface="Times New Roman"/>
                        </a:rPr>
                        <a:t>Физкультминутки, пальчиковая гимнастика по теме: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Подвижные игры: «Солнышко и дождик», «Цветы и ветер», «Растения»,</a:t>
                      </a:r>
                      <a:endParaRPr lang="ru-RU" sz="1100" dirty="0"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«Кто быстрее посадит цветы».</a:t>
                      </a:r>
                      <a:endParaRPr lang="ru-RU" sz="1100" dirty="0">
                        <a:latin typeface="Arial Black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 Black" pitchFamily="34" charset="0"/>
                        </a:rPr>
                        <a:t>элементарный</a:t>
                      </a:r>
                      <a:r>
                        <a:rPr lang="ru-RU" sz="1100" baseline="0" dirty="0" smtClean="0">
                          <a:latin typeface="Arial Black" pitchFamily="34" charset="0"/>
                        </a:rPr>
                        <a:t> бытовой труд</a:t>
                      </a:r>
                      <a:endParaRPr lang="ru-RU" sz="1100" dirty="0">
                        <a:latin typeface="Arial Black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Изготовление карточек – моделей: «Условия необходимые для роста растений»</a:t>
                      </a:r>
                      <a:endParaRPr lang="ru-RU" sz="1100" dirty="0" smtClean="0">
                        <a:latin typeface="Arial Black" pitchFamily="34" charset="0"/>
                      </a:endParaRPr>
                    </a:p>
                    <a:p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Совместная трудовая деятельность в уголке природы. Уход за комнатными растениями.</a:t>
                      </a:r>
                      <a:endParaRPr lang="ru-RU" sz="1100" dirty="0" smtClean="0">
                        <a:latin typeface="Arial Black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Arial Black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Таисия Александровна\Desktop\МАТЕРИАЛ МОЙ 1КВАРТАЛ 2016г\post-318-1248678820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Arial Black" pitchFamily="34" charset="0"/>
              </a:rPr>
              <a:t>Дидактические игры</a:t>
            </a:r>
            <a:endParaRPr lang="ru-RU" sz="1600" dirty="0">
              <a:latin typeface="Arial Black" pitchFamily="34" charset="0"/>
            </a:endParaRPr>
          </a:p>
        </p:txBody>
      </p:sp>
      <p:pic>
        <p:nvPicPr>
          <p:cNvPr id="18433" name="Picture 1" descr="C:\Users\Таисия Александровна\Desktop\DSCN75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285860"/>
            <a:ext cx="3121025" cy="2341563"/>
          </a:xfrm>
          <a:prstGeom prst="rect">
            <a:avLst/>
          </a:prstGeom>
          <a:noFill/>
        </p:spPr>
      </p:pic>
      <p:pic>
        <p:nvPicPr>
          <p:cNvPr id="18434" name="Picture 2" descr="D:\Фотографии\МОЯ ГРУППА 2015-2016\DSCN759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1071546"/>
            <a:ext cx="2786082" cy="2214578"/>
          </a:xfrm>
          <a:prstGeom prst="rect">
            <a:avLst/>
          </a:prstGeom>
          <a:noFill/>
        </p:spPr>
      </p:pic>
      <p:pic>
        <p:nvPicPr>
          <p:cNvPr id="18435" name="Picture 3" descr="D:\Фотографии\МОЯ ГРУППА 2015-2016\DSCN7602.JPG"/>
          <p:cNvPicPr>
            <a:picLocks noChangeAspect="1" noChangeArrowheads="1"/>
          </p:cNvPicPr>
          <p:nvPr/>
        </p:nvPicPr>
        <p:blipFill>
          <a:blip r:embed="rId5" cstate="screen"/>
          <a:srcRect r="6824" b="11655"/>
          <a:stretch>
            <a:fillRect/>
          </a:stretch>
        </p:blipFill>
        <p:spPr bwMode="auto">
          <a:xfrm>
            <a:off x="4786314" y="3857628"/>
            <a:ext cx="3214710" cy="22860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71736" y="4929198"/>
            <a:ext cx="20716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Arial Black" pitchFamily="34" charset="0"/>
              </a:rPr>
              <a:t>«Собери цветок» </a:t>
            </a:r>
            <a:r>
              <a:rPr lang="ru-RU" sz="20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3286124"/>
            <a:ext cx="20716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Arial Black" pitchFamily="34" charset="0"/>
              </a:rPr>
              <a:t>     «Найди пару» </a:t>
            </a:r>
            <a:r>
              <a:rPr lang="ru-RU" sz="20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3643314"/>
            <a:ext cx="2614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latin typeface="Arial Black" pitchFamily="34" charset="0"/>
              </a:rPr>
              <a:t>«Загадай мы отгадаем»</a:t>
            </a:r>
            <a:endParaRPr lang="ru-RU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</TotalTime>
  <Words>1464</Words>
  <PresentationFormat>Экран (4:3)</PresentationFormat>
  <Paragraphs>200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Актуальность </vt:lpstr>
      <vt:lpstr>               Проблема        Низкая познавательная активность детей к познанию природы,  повышение экологической грамотности детского населения. </vt:lpstr>
      <vt:lpstr>Цель</vt:lpstr>
      <vt:lpstr>Планируемые результаты</vt:lpstr>
      <vt:lpstr>Реализация проекта: </vt:lpstr>
      <vt:lpstr>Организация деятельности детей в рамках проекта. </vt:lpstr>
      <vt:lpstr>Слайд 8</vt:lpstr>
      <vt:lpstr>Дидактические игры</vt:lpstr>
      <vt:lpstr>Совместная трудовая деятельность в уголке природы:  Уход за комнатными растениями.</vt:lpstr>
      <vt:lpstr> </vt:lpstr>
      <vt:lpstr>С детьми составили правила ухода за комнатными растениями. </vt:lpstr>
      <vt:lpstr>Исследуем почву, готовим для посадки растений.</vt:lpstr>
      <vt:lpstr>Выводы</vt:lpstr>
      <vt:lpstr>Учимся сажать растения</vt:lpstr>
      <vt:lpstr>После посадки растения необходимо полить.</vt:lpstr>
      <vt:lpstr>  Игра «Что растениям необходимо для роста»  (расположить карточки по порядку)  </vt:lpstr>
      <vt:lpstr>Исследуем листья разных  растений</vt:lpstr>
      <vt:lpstr>Сообщения детей о комнатном растении, живущем у них дома. (рассказы детей.)</vt:lpstr>
      <vt:lpstr> Условия необходимые для роста растений.  Дети определяют приемы ухода за растениями. На занятии по ручному труду дети изготовили карточки — схемы  по уходу за  растениями, которые вставили в  цветочные горшочки.  Такие карточки схемы помогают в уходе за растениями. </vt:lpstr>
      <vt:lpstr> «Цветочная зарядка» </vt:lpstr>
      <vt:lpstr>Непосредственно образовательная деятельность Рисование Тема «Сансевьера или Щучий хвост» </vt:lpstr>
      <vt:lpstr>      Аппликация (картон +пластилин)  Тема «Фиалка»     </vt:lpstr>
      <vt:lpstr>Вот такие фиалки у нас получились. </vt:lpstr>
      <vt:lpstr>Рисование  Тема «Мое любимое комнатное растение» </vt:lpstr>
      <vt:lpstr>Наглядный материал для занятий и самостоятельной деятельности детей.</vt:lpstr>
      <vt:lpstr> </vt:lpstr>
      <vt:lpstr>Выставка детских работ</vt:lpstr>
      <vt:lpstr>Стенгазета « В мире комнатных растений» (совместная деятельность детей и родителей)</vt:lpstr>
      <vt:lpstr>Результаты реализации  проекта.</vt:lpstr>
      <vt:lpstr> Детям работать над проектом понравилось. Реализация данного проекта научила детей   сравнивать, анализировать, делать выводы. Дети приобрели новый опыт поисково – исследовательской деятельности.  Масштабы проекта не велики, но позволяют решить поставленные задачи.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Таисия Александровна</dc:creator>
  <cp:lastModifiedBy>Таисия Александровна</cp:lastModifiedBy>
  <cp:revision>97</cp:revision>
  <dcterms:created xsi:type="dcterms:W3CDTF">2016-04-09T19:00:32Z</dcterms:created>
  <dcterms:modified xsi:type="dcterms:W3CDTF">2018-08-14T19:03:11Z</dcterms:modified>
</cp:coreProperties>
</file>