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5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A211-0FE1-45CF-94C9-09F9DFF24BF8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5A4F-CE32-409D-8867-0989EF82E22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A211-0FE1-45CF-94C9-09F9DFF24BF8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5A4F-CE32-409D-8867-0989EF82E2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A211-0FE1-45CF-94C9-09F9DFF24BF8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5A4F-CE32-409D-8867-0989EF82E2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A211-0FE1-45CF-94C9-09F9DFF24BF8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5A4F-CE32-409D-8867-0989EF82E2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A211-0FE1-45CF-94C9-09F9DFF24BF8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4005A4F-CE32-409D-8867-0989EF82E22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A211-0FE1-45CF-94C9-09F9DFF24BF8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5A4F-CE32-409D-8867-0989EF82E2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A211-0FE1-45CF-94C9-09F9DFF24BF8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5A4F-CE32-409D-8867-0989EF82E2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A211-0FE1-45CF-94C9-09F9DFF24BF8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5A4F-CE32-409D-8867-0989EF82E2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A211-0FE1-45CF-94C9-09F9DFF24BF8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5A4F-CE32-409D-8867-0989EF82E2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A211-0FE1-45CF-94C9-09F9DFF24BF8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5A4F-CE32-409D-8867-0989EF82E2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A211-0FE1-45CF-94C9-09F9DFF24BF8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5A4F-CE32-409D-8867-0989EF82E2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F47A211-0FE1-45CF-94C9-09F9DFF24BF8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4005A4F-CE32-409D-8867-0989EF82E22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219010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Профилактика эмоционального выгорания и поддержка психического здоровья педагогов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365104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Презентация подготовлена воспитателем МБДОУ д</a:t>
            </a:r>
            <a:r>
              <a:rPr lang="en-US" sz="2400" dirty="0" smtClean="0"/>
              <a:t>/</a:t>
            </a:r>
            <a:r>
              <a:rPr lang="ru-RU" sz="2400" dirty="0" smtClean="0"/>
              <a:t>с «Золотая рыбка» </a:t>
            </a:r>
            <a:r>
              <a:rPr lang="ru-RU" sz="2400" dirty="0" err="1" smtClean="0"/>
              <a:t>Сербаевой</a:t>
            </a:r>
            <a:r>
              <a:rPr lang="ru-RU" sz="2400" dirty="0" smtClean="0"/>
              <a:t>  Анной Витальевной</a:t>
            </a:r>
          </a:p>
          <a:p>
            <a:r>
              <a:rPr lang="ru-RU" sz="2400" dirty="0" smtClean="0"/>
              <a:t>2017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70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Симптомы профессионального выгорания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</a:t>
            </a:r>
            <a:r>
              <a:rPr lang="ru-RU" b="1" dirty="0" smtClean="0"/>
              <a:t>Первая группа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</a:t>
            </a:r>
            <a:r>
              <a:rPr lang="ru-RU" b="1" dirty="0" smtClean="0"/>
              <a:t>Психофизические </a:t>
            </a:r>
            <a:r>
              <a:rPr lang="ru-RU" b="1" dirty="0" smtClean="0"/>
              <a:t>симптомы:</a:t>
            </a:r>
          </a:p>
          <a:p>
            <a:r>
              <a:rPr lang="ru-RU" sz="1600" dirty="0" smtClean="0"/>
              <a:t>Чувство постоянной усталости не только по вечерам, но и по утрам, сразу после сна(симптом хронической усталости);</a:t>
            </a:r>
          </a:p>
          <a:p>
            <a:r>
              <a:rPr lang="ru-RU" sz="1600" dirty="0" smtClean="0"/>
              <a:t>Ощущение эмоционального и физического истощения;</a:t>
            </a:r>
          </a:p>
          <a:p>
            <a:r>
              <a:rPr lang="ru-RU" sz="1600" dirty="0" smtClean="0"/>
              <a:t>Снижение восприимчивости и реактивности в связи с изменениями внешней среды (отсутствие реакции любопытства на факто новизны или реакции страха на опасную ситуацию);</a:t>
            </a:r>
          </a:p>
          <a:p>
            <a:r>
              <a:rPr lang="ru-RU" sz="1600" dirty="0" smtClean="0"/>
              <a:t>Общая </a:t>
            </a:r>
            <a:r>
              <a:rPr lang="ru-RU" sz="1600" dirty="0" err="1" smtClean="0"/>
              <a:t>астенизация</a:t>
            </a:r>
            <a:r>
              <a:rPr lang="ru-RU" sz="1600" dirty="0" smtClean="0"/>
              <a:t> (слабость, снижение активности и энергии);</a:t>
            </a:r>
          </a:p>
          <a:p>
            <a:r>
              <a:rPr lang="ru-RU" sz="1600" dirty="0" smtClean="0"/>
              <a:t>Частые беспричинные головные боли; постоянные расстройства желудочно-кишечного тракта;</a:t>
            </a:r>
          </a:p>
          <a:p>
            <a:r>
              <a:rPr lang="ru-RU" sz="1600" dirty="0" smtClean="0"/>
              <a:t>Резкая потеря или резкое увеличение веса;</a:t>
            </a:r>
          </a:p>
          <a:p>
            <a:r>
              <a:rPr lang="ru-RU" sz="1600" dirty="0" smtClean="0"/>
              <a:t>Полная или частичная бессонница;</a:t>
            </a:r>
          </a:p>
          <a:p>
            <a:r>
              <a:rPr lang="ru-RU" sz="1600" dirty="0" smtClean="0"/>
              <a:t>Постоянное заторможенное сонливое состояние и желание спать в течение всего дня;</a:t>
            </a:r>
          </a:p>
          <a:p>
            <a:r>
              <a:rPr lang="ru-RU" sz="1600" dirty="0" smtClean="0"/>
              <a:t>Одышка или нарушения дыхания при физической или эмоциональной нагрузке;</a:t>
            </a:r>
          </a:p>
          <a:p>
            <a:r>
              <a:rPr lang="ru-RU" sz="1600" dirty="0" smtClean="0"/>
              <a:t>Заметное снижение внешней и внутренней сенсорной чувствительности: ухудшение зрения, слуха, обоняния, осязания;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865675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Симптомы профессионального выгорания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b="1" dirty="0" smtClean="0"/>
              <a:t>Вторая группа</a:t>
            </a:r>
          </a:p>
          <a:p>
            <a:pPr marL="137160" indent="0">
              <a:buNone/>
            </a:pPr>
            <a:r>
              <a:rPr lang="ru-RU" b="1" dirty="0" smtClean="0"/>
              <a:t>Социально – психологические </a:t>
            </a:r>
            <a:r>
              <a:rPr lang="ru-RU" b="1" dirty="0" smtClean="0"/>
              <a:t>симптомы:</a:t>
            </a:r>
            <a:endParaRPr lang="ru-RU" b="1" dirty="0" smtClean="0"/>
          </a:p>
          <a:p>
            <a:r>
              <a:rPr lang="ru-RU" sz="1600" dirty="0" smtClean="0"/>
              <a:t>Безразличие, скука, пассивность и депрессия (пониженный эмоциональный тонус, чувство подавленности);</a:t>
            </a:r>
          </a:p>
          <a:p>
            <a:r>
              <a:rPr lang="ru-RU" sz="1600" dirty="0" smtClean="0"/>
              <a:t>Повышенная раздражительность на незначительные, мелкие события;</a:t>
            </a:r>
          </a:p>
          <a:p>
            <a:r>
              <a:rPr lang="ru-RU" sz="1600" dirty="0" smtClean="0"/>
              <a:t>Частые нервные срывы (вспышки немотивированного гнева или отказы от общения, уход в себя);</a:t>
            </a:r>
          </a:p>
          <a:p>
            <a:r>
              <a:rPr lang="ru-RU" sz="1600" dirty="0" smtClean="0"/>
              <a:t>Постоянное переживание негативных эмоций, для которых во внешней ситуации нет причин (чувство вины, обиды, стыда, подозрительность, скованность);</a:t>
            </a:r>
          </a:p>
          <a:p>
            <a:r>
              <a:rPr lang="ru-RU" sz="1600" dirty="0" smtClean="0"/>
              <a:t>Чувство неосознанного беспокойства и повышенной тревожности (ощущение, что «что-то не так, как надо»);</a:t>
            </a:r>
          </a:p>
          <a:p>
            <a:r>
              <a:rPr lang="ru-RU" sz="1600" dirty="0" smtClean="0"/>
              <a:t>Чувство </a:t>
            </a:r>
            <a:r>
              <a:rPr lang="ru-RU" sz="1600" dirty="0" err="1" smtClean="0"/>
              <a:t>гиперответственности</a:t>
            </a:r>
            <a:r>
              <a:rPr lang="ru-RU" sz="1600" dirty="0" smtClean="0"/>
              <a:t> и постоянное чувство страха, что «не получится» или «я не справлюсь»;</a:t>
            </a:r>
          </a:p>
          <a:p>
            <a:r>
              <a:rPr lang="ru-RU" sz="1600" dirty="0" smtClean="0"/>
              <a:t>Общая негативная установка на жизненные и профессиональные перспективы;</a:t>
            </a:r>
          </a:p>
          <a:p>
            <a:endParaRPr lang="ru-RU" sz="1600" b="1" dirty="0" smtClean="0"/>
          </a:p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528084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Симптомы профессионального выгорания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b="1" dirty="0" smtClean="0"/>
              <a:t>Третья группа</a:t>
            </a:r>
          </a:p>
          <a:p>
            <a:pPr marL="137160" indent="0">
              <a:buNone/>
            </a:pPr>
            <a:r>
              <a:rPr lang="ru-RU" b="1" dirty="0" smtClean="0"/>
              <a:t>Поведенческие </a:t>
            </a:r>
            <a:r>
              <a:rPr lang="ru-RU" b="1" dirty="0" smtClean="0"/>
              <a:t>симптомы:</a:t>
            </a:r>
            <a:endParaRPr lang="ru-RU" b="1" dirty="0" smtClean="0"/>
          </a:p>
          <a:p>
            <a:r>
              <a:rPr lang="ru-RU" sz="1600" dirty="0" smtClean="0"/>
              <a:t>Ощущение, что работа становится все тяжелее и тяжелее, а выполнять ее  - все труднее и труднее;</a:t>
            </a:r>
          </a:p>
          <a:p>
            <a:r>
              <a:rPr lang="ru-RU" sz="1600" dirty="0" smtClean="0"/>
              <a:t>Сотрудник заметно меняет свой рабочий режим (увеличивает или сокращает время работы);</a:t>
            </a:r>
          </a:p>
          <a:p>
            <a:r>
              <a:rPr lang="ru-RU" sz="1600" dirty="0" smtClean="0"/>
              <a:t>Постоянно, без необходимости берет работу домой, но дома ее не делает;</a:t>
            </a:r>
          </a:p>
          <a:p>
            <a:r>
              <a:rPr lang="ru-RU" sz="1600" dirty="0" smtClean="0"/>
              <a:t>Чувство бесполезности, неверие в улучшения, снижение энтузиазма по отношению к работе, безразличие к результатам;</a:t>
            </a:r>
          </a:p>
          <a:p>
            <a:r>
              <a:rPr lang="ru-RU" sz="1600" dirty="0" smtClean="0"/>
              <a:t>Невыполнение важных, приоритетных задач и «</a:t>
            </a:r>
            <a:r>
              <a:rPr lang="ru-RU" sz="1600" dirty="0" err="1" smtClean="0"/>
              <a:t>застревание</a:t>
            </a:r>
            <a:r>
              <a:rPr lang="ru-RU" sz="1600" dirty="0" smtClean="0"/>
              <a:t>»  на мелких деталях, не соответствующая служебным требованиям трата большей части рабочего времени на мало осознаваемое или не осознаваемое выполнение автоматических и элементарных действий;</a:t>
            </a:r>
          </a:p>
          <a:p>
            <a:r>
              <a:rPr lang="ru-RU" sz="1600" dirty="0" err="1" smtClean="0"/>
              <a:t>Дистанцированность</a:t>
            </a:r>
            <a:r>
              <a:rPr lang="ru-RU" sz="1600" dirty="0" smtClean="0"/>
              <a:t> от коллег, повышение неадекватной критичности;</a:t>
            </a:r>
          </a:p>
          <a:p>
            <a:r>
              <a:rPr lang="ru-RU" sz="1600" dirty="0" smtClean="0"/>
              <a:t>Злоупотребление алкоголем, применение наркотических средств;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9440228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Показатели психического здоровья педагога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Принятие ответственности за свою жизнь;</a:t>
            </a:r>
          </a:p>
          <a:p>
            <a:r>
              <a:rPr lang="ru-RU" sz="2400" dirty="0" err="1" smtClean="0"/>
              <a:t>Самопонимание</a:t>
            </a:r>
            <a:r>
              <a:rPr lang="ru-RU" sz="2400" dirty="0" smtClean="0"/>
              <a:t> и принятие себя;</a:t>
            </a:r>
          </a:p>
          <a:p>
            <a:r>
              <a:rPr lang="ru-RU" sz="2400" dirty="0" smtClean="0"/>
              <a:t>Умение жить в настоящем времени;</a:t>
            </a:r>
          </a:p>
          <a:p>
            <a:r>
              <a:rPr lang="ru-RU" sz="2400" dirty="0" smtClean="0"/>
              <a:t>Способность к пониманию и принятию других;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884517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Профилактика профессионального выгорания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8964488" cy="558924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Релаксация </a:t>
            </a:r>
            <a:r>
              <a:rPr lang="ru-RU" sz="2000" dirty="0" smtClean="0"/>
              <a:t>– расслабления организма (аутотренинг). Снятие мышечного напряжения, а затем и психологического (с помощью мелодий для релаксации и т.д.);</a:t>
            </a:r>
          </a:p>
          <a:p>
            <a:r>
              <a:rPr lang="ru-RU" sz="2000" b="1" dirty="0" smtClean="0"/>
              <a:t>Правильное питание</a:t>
            </a:r>
            <a:r>
              <a:rPr lang="ru-RU" sz="2000" dirty="0" smtClean="0"/>
              <a:t>. На фоне нервных и физических  перегрузок недостаток некоторых жизненно важных пищевых компонентов порой становится той самой причиной, которая усугубляет стрессовое состояние, а в некоторых случаях даже является прямым толчком к его возникновению;</a:t>
            </a:r>
          </a:p>
          <a:p>
            <a:r>
              <a:rPr lang="ru-RU" sz="2000" b="1" dirty="0" smtClean="0"/>
              <a:t>Разрядка по восточным методикам </a:t>
            </a:r>
            <a:r>
              <a:rPr lang="ru-RU" sz="2000" dirty="0" smtClean="0"/>
              <a:t>(методика правильного дыхания, некоторые упражнения йоги, массаж и т.д.)</a:t>
            </a:r>
          </a:p>
          <a:p>
            <a:r>
              <a:rPr lang="ru-RU" sz="2000" b="1" dirty="0" smtClean="0"/>
              <a:t>Плеск воды и благоухание масел</a:t>
            </a:r>
            <a:r>
              <a:rPr lang="ru-RU" sz="2000" dirty="0" smtClean="0"/>
              <a:t> (ванны, бани, контрастный душ, закаливание, ароматерапия – травяные средства для ванн, использование эфирных масел, лекарственные настои и т.д.)</a:t>
            </a:r>
          </a:p>
          <a:p>
            <a:r>
              <a:rPr lang="ru-RU" sz="2000" b="1" dirty="0" smtClean="0"/>
              <a:t>Окружающая природа как источник положительной энергии </a:t>
            </a:r>
            <a:r>
              <a:rPr lang="ru-RU" sz="2000" dirty="0" smtClean="0"/>
              <a:t>(использование биоэнергетики окружающего мира – растений, животных);</a:t>
            </a:r>
          </a:p>
          <a:p>
            <a:r>
              <a:rPr lang="ru-RU" sz="2000" b="1" dirty="0" err="1" smtClean="0"/>
              <a:t>Цветоторапия</a:t>
            </a:r>
            <a:r>
              <a:rPr lang="ru-RU" sz="2000" b="1" dirty="0" smtClean="0"/>
              <a:t>;</a:t>
            </a:r>
          </a:p>
          <a:p>
            <a:r>
              <a:rPr lang="ru-RU" sz="2000" b="1" dirty="0" smtClean="0"/>
              <a:t>Переключение на другие виды деятельности</a:t>
            </a:r>
            <a:r>
              <a:rPr lang="ru-RU" sz="2000" dirty="0" smtClean="0"/>
              <a:t> (хобби и т.п.);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449044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Профилактика профессионального выгорания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992" cy="5328592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b="1" dirty="0" smtClean="0"/>
              <a:t>Советы</a:t>
            </a:r>
          </a:p>
          <a:p>
            <a:r>
              <a:rPr lang="ru-RU" sz="2000" dirty="0" smtClean="0"/>
              <a:t>Будьте внимательны к себе: это поможет вам своевременно заметить первые симптомы усталости;</a:t>
            </a:r>
          </a:p>
          <a:p>
            <a:r>
              <a:rPr lang="ru-RU" sz="2000" dirty="0" smtClean="0"/>
              <a:t>Любите себя или по крайней мере старайтесь себе нравиться</a:t>
            </a:r>
            <a:r>
              <a:rPr lang="ru-RU" sz="2000" dirty="0" smtClean="0"/>
              <a:t>;</a:t>
            </a:r>
            <a:endParaRPr lang="ru-RU" sz="2000" dirty="0"/>
          </a:p>
          <a:p>
            <a:r>
              <a:rPr lang="ru-RU" sz="2000" dirty="0" smtClean="0"/>
              <a:t>Подбирайте дело по себе: сообразно своим склонностям и возможностям. Это поможет Вам обрести себя, поверить в свои силы;</a:t>
            </a:r>
          </a:p>
          <a:p>
            <a:r>
              <a:rPr lang="ru-RU" sz="2000" dirty="0" smtClean="0"/>
              <a:t>Перестаньте искать в работе счастье или спасение. Она не убежище, а деятельность, которая хороша сама по себе;</a:t>
            </a:r>
          </a:p>
          <a:p>
            <a:r>
              <a:rPr lang="ru-RU" sz="2000" dirty="0" smtClean="0"/>
              <a:t>Перестаньте жить за других их жизнью. Живите, пожалуйста, своей. Не вместо людей, а вместе с ними. </a:t>
            </a:r>
          </a:p>
          <a:p>
            <a:r>
              <a:rPr lang="ru-RU" sz="2000" dirty="0" smtClean="0"/>
              <a:t>Учитесь трезво осмысливать события каждого дня;</a:t>
            </a:r>
          </a:p>
          <a:p>
            <a:r>
              <a:rPr lang="ru-RU" sz="2000" dirty="0" smtClean="0"/>
              <a:t>Если Вам хочется кому-то помочь или сделать за него его работу, задайте себе вопрос: так ли уж ему это нужно? А может, он справится сам.</a:t>
            </a:r>
          </a:p>
          <a:p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25597246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Профилактика эмоционального выгорания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b="1" dirty="0" smtClean="0"/>
              <a:t>Советы</a:t>
            </a:r>
          </a:p>
          <a:p>
            <a:r>
              <a:rPr lang="ru-RU" sz="2400" dirty="0" smtClean="0"/>
              <a:t>Старайтесь </a:t>
            </a:r>
            <a:r>
              <a:rPr lang="ru-RU" sz="2400" dirty="0"/>
              <a:t>смотреть на вещи оптимистично;</a:t>
            </a:r>
          </a:p>
          <a:p>
            <a:r>
              <a:rPr lang="ru-RU" sz="2400" dirty="0"/>
              <a:t>Стремитесь побороть свой страх;</a:t>
            </a:r>
          </a:p>
          <a:p>
            <a:r>
              <a:rPr lang="ru-RU" sz="2400" dirty="0"/>
              <a:t>Найдите время, чтобы побыть наедине с собой;</a:t>
            </a:r>
          </a:p>
          <a:p>
            <a:r>
              <a:rPr lang="ru-RU" sz="2400" dirty="0"/>
              <a:t>Не старайтесь делать вид, что Вам нравится то, что Вам на самом деле не нравится;</a:t>
            </a:r>
          </a:p>
          <a:p>
            <a:r>
              <a:rPr lang="ru-RU" sz="2400" dirty="0"/>
              <a:t>Не оказывайте слишком большое давление на своих детей;</a:t>
            </a:r>
          </a:p>
          <a:p>
            <a:r>
              <a:rPr lang="ru-RU" sz="2400" dirty="0"/>
              <a:t>Следите за фигурой;</a:t>
            </a:r>
          </a:p>
          <a:p>
            <a:r>
              <a:rPr lang="ru-RU" sz="2400" dirty="0"/>
              <a:t>Маленькие радости в Ваших руках;</a:t>
            </a:r>
          </a:p>
          <a:p>
            <a:r>
              <a:rPr lang="ru-RU" sz="2400" dirty="0"/>
              <a:t>Не забывайте, что Вы красивы!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021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8000" dirty="0" smtClean="0"/>
              <a:t>СПАСИБО </a:t>
            </a:r>
            <a:r>
              <a:rPr lang="ru-RU" sz="8000" dirty="0" smtClean="0"/>
              <a:t>ЗА ВНИМАНИЕ 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0205321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Факторы напряженности педагога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91264" cy="52565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Особая ответственность педагога за выполнение своих профессиональных функций;</a:t>
            </a:r>
          </a:p>
          <a:p>
            <a:r>
              <a:rPr lang="ru-RU" sz="2400" dirty="0" smtClean="0"/>
              <a:t>Загруженность рабочего дня;</a:t>
            </a:r>
          </a:p>
          <a:p>
            <a:r>
              <a:rPr lang="ru-RU" sz="2400" dirty="0" smtClean="0"/>
              <a:t>Высокие эмоциональные и интеллектуальные нагрузки;</a:t>
            </a:r>
          </a:p>
          <a:p>
            <a:r>
              <a:rPr lang="ru-RU" sz="2400" dirty="0" smtClean="0"/>
              <a:t>Чувствительность к имеющимся трудностям;</a:t>
            </a:r>
          </a:p>
          <a:p>
            <a:r>
              <a:rPr lang="ru-RU" sz="2400" dirty="0" smtClean="0"/>
              <a:t>Неблагоприятные социальные условия и психологическая обстановка;</a:t>
            </a:r>
          </a:p>
          <a:p>
            <a:r>
              <a:rPr lang="ru-RU" sz="2400" dirty="0" smtClean="0"/>
              <a:t>Требуется творческое отношение к профессиональной деятельности;</a:t>
            </a:r>
          </a:p>
          <a:p>
            <a:r>
              <a:rPr lang="ru-RU" sz="2400" dirty="0" smtClean="0"/>
              <a:t>Владение современными методиками и технологиями обучения;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431147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Профессиональное выгорание (СЭВ)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ru-RU" dirty="0" smtClean="0"/>
              <a:t>Это </a:t>
            </a:r>
            <a:r>
              <a:rPr lang="ru-RU" dirty="0" smtClean="0"/>
              <a:t>синдром, развивающийся на фоне хронического стресса и ведущий к истощению эмоциональных, энергетических и личностных ресурсов работающего человека.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3080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Ситуации, влияющие на возникновение ПВ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853136"/>
          </a:xfrm>
        </p:spPr>
        <p:txBody>
          <a:bodyPr/>
          <a:lstStyle/>
          <a:p>
            <a:r>
              <a:rPr lang="ru-RU" sz="2400" dirty="0" smtClean="0"/>
              <a:t>Начало своей деятельности после отпуска, каникул, курсов (функция – адаптационная);</a:t>
            </a:r>
          </a:p>
          <a:p>
            <a:r>
              <a:rPr lang="ru-RU" sz="2400" dirty="0" smtClean="0"/>
              <a:t>Ситуации эмоционально неадекватного общения с субъектами образовательного процесса, особенно с администрацией и родителями (функция – защитная);</a:t>
            </a:r>
          </a:p>
          <a:p>
            <a:r>
              <a:rPr lang="ru-RU" sz="2400" dirty="0" smtClean="0"/>
              <a:t>Проведение открытых  уроков; мероприятий, на которые было потрачено много сил и энергии, а в результате не получено соответствующего удовлетворения;</a:t>
            </a:r>
          </a:p>
          <a:p>
            <a:r>
              <a:rPr lang="ru-RU" sz="2400" dirty="0" smtClean="0"/>
              <a:t>Окончание учебного года.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2207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Причины возникновения ПВ у педагогов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8856984" cy="5040560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Высокая эмоциональная включенность в деятельность – эмоциональная перегрузка;</a:t>
            </a:r>
          </a:p>
          <a:p>
            <a:r>
              <a:rPr lang="ru-RU" sz="2200" dirty="0" smtClean="0"/>
              <a:t>Отсутствие четкой связи между процессом обучения и получаемым результатом, несоответствие результатов затраченным силам;</a:t>
            </a:r>
          </a:p>
          <a:p>
            <a:r>
              <a:rPr lang="ru-RU" sz="2200" dirty="0" smtClean="0"/>
              <a:t> жесткие временные рамки деятельности, ограниченность времени для реализации поставленных целей;</a:t>
            </a:r>
          </a:p>
          <a:p>
            <a:r>
              <a:rPr lang="ru-RU" sz="2200" dirty="0" smtClean="0"/>
              <a:t>Неумение регулировать собственные эмоциональные состояния; </a:t>
            </a:r>
          </a:p>
          <a:p>
            <a:r>
              <a:rPr lang="ru-RU" sz="2200" dirty="0" err="1" smtClean="0"/>
              <a:t>Неотрегулированность</a:t>
            </a:r>
            <a:r>
              <a:rPr lang="ru-RU" sz="2200" dirty="0" smtClean="0"/>
              <a:t> организационных моментов педагогической деятельности, моральное и материальное стимулирование;</a:t>
            </a:r>
          </a:p>
          <a:p>
            <a:r>
              <a:rPr lang="ru-RU" sz="2200" dirty="0" smtClean="0"/>
              <a:t>Ответственность перед администрацией, родителями, обществом в целом за результат своего труда;</a:t>
            </a:r>
          </a:p>
          <a:p>
            <a:r>
              <a:rPr lang="ru-RU" sz="2200" dirty="0" smtClean="0"/>
              <a:t>Отсутствие навыков коммуникации и умения выходить из трудных ситуаций общения с детьми, родителями и администрацией.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8924108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Стадии профессионального выгорания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Первая стадия:</a:t>
            </a:r>
          </a:p>
          <a:p>
            <a:r>
              <a:rPr lang="ru-RU" dirty="0" smtClean="0"/>
              <a:t>Приглушение эмоций, сглаживание остроты чувств и свежести переживаний.</a:t>
            </a:r>
          </a:p>
          <a:p>
            <a:r>
              <a:rPr lang="ru-RU" dirty="0" smtClean="0"/>
              <a:t>Исчезают положительные эмоции, появляется отстраненность в отношениях с членами семьи.</a:t>
            </a:r>
          </a:p>
          <a:p>
            <a:r>
              <a:rPr lang="ru-RU" dirty="0" smtClean="0"/>
              <a:t>Возникает состояние тревожности, неудовлетворенности.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69060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Стадии профессионального выгорания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96944" cy="496855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Вторая стадия:</a:t>
            </a:r>
          </a:p>
          <a:p>
            <a:r>
              <a:rPr lang="ru-RU" dirty="0" smtClean="0"/>
              <a:t>Возникают недоразумения с коллегами.</a:t>
            </a:r>
          </a:p>
          <a:p>
            <a:r>
              <a:rPr lang="ru-RU" dirty="0" smtClean="0"/>
              <a:t>Появляется антипатия, а затем и вспышка раздражения по отношению к коллегам.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845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Стадии профессионального выгорания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Третья </a:t>
            </a:r>
            <a:r>
              <a:rPr lang="ru-RU" b="1" dirty="0" smtClean="0"/>
              <a:t>стадия</a:t>
            </a:r>
            <a:r>
              <a:rPr lang="ru-RU" b="1" dirty="0"/>
              <a:t>:</a:t>
            </a:r>
            <a:endParaRPr lang="ru-RU" b="1" dirty="0" smtClean="0"/>
          </a:p>
          <a:p>
            <a:r>
              <a:rPr lang="ru-RU" dirty="0" smtClean="0"/>
              <a:t>Притупляется представления о ценностях жизни, эмоциональное отношение к миру; человек становится равнодушным.</a:t>
            </a:r>
          </a:p>
          <a:p>
            <a:r>
              <a:rPr lang="ru-RU" dirty="0" smtClean="0"/>
              <a:t>Общение с людьми вызывает дискомфорт.</a:t>
            </a:r>
          </a:p>
          <a:p>
            <a:r>
              <a:rPr lang="ru-RU" dirty="0" smtClean="0"/>
              <a:t>Безразличие ко всему.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2249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Три аспекта профессионального выгорания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b="1" dirty="0" smtClean="0"/>
              <a:t>Первый</a:t>
            </a:r>
            <a:r>
              <a:rPr lang="ru-RU" sz="2400" dirty="0" smtClean="0"/>
              <a:t> – снижение самооценки</a:t>
            </a:r>
            <a:r>
              <a:rPr lang="ru-RU" sz="2400" i="1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Как следствие, такие «сгоревшие» работники чувствуют беспомощность и апатию. Со временем это может перейти в агрессию и отчаяние.</a:t>
            </a:r>
          </a:p>
          <a:p>
            <a:r>
              <a:rPr lang="ru-RU" sz="2400" dirty="0" smtClean="0"/>
              <a:t>Второй – </a:t>
            </a:r>
            <a:r>
              <a:rPr lang="ru-RU" sz="2400" dirty="0" smtClean="0"/>
              <a:t>одиночество.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Люди, страдающие от эмоционального выгорания, не в состоянии установить нормальный контакт с другими людьми. </a:t>
            </a:r>
          </a:p>
          <a:p>
            <a:pPr marL="0" indent="0">
              <a:buNone/>
            </a:pPr>
            <a:r>
              <a:rPr lang="ru-RU" sz="2400" dirty="0" smtClean="0"/>
              <a:t> Третий – эмоциональное истощение, </a:t>
            </a:r>
            <a:r>
              <a:rPr lang="ru-RU" sz="2400" dirty="0" err="1" smtClean="0"/>
              <a:t>соматизация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Усталость, апатия и депрессия, сопровождающие эмоциональное выгорание, приводят к серьезным физическим недомоганиям – гастриту, мигрени, повышенному артериальному давлению, синдрому хронической усталости и т.д.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83718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194</TotalTime>
  <Words>1175</Words>
  <Application>Microsoft Office PowerPoint</Application>
  <PresentationFormat>Экран (4:3)</PresentationFormat>
  <Paragraphs>115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Профилактика эмоционального выгорания и поддержка психического здоровья педагогов  </vt:lpstr>
      <vt:lpstr>Факторы напряженности педагога</vt:lpstr>
      <vt:lpstr>Профессиональное выгорание (СЭВ)</vt:lpstr>
      <vt:lpstr>Ситуации, влияющие на возникновение ПВ</vt:lpstr>
      <vt:lpstr>Причины возникновения ПВ у педагогов</vt:lpstr>
      <vt:lpstr>Стадии профессионального выгорания </vt:lpstr>
      <vt:lpstr>Стадии профессионального выгорания </vt:lpstr>
      <vt:lpstr>Стадии профессионального выгорания</vt:lpstr>
      <vt:lpstr>Три аспекта профессионального выгорания  </vt:lpstr>
      <vt:lpstr>Симптомы профессионального выгорания</vt:lpstr>
      <vt:lpstr>Симптомы профессионального выгорания</vt:lpstr>
      <vt:lpstr>Симптомы профессионального выгорания</vt:lpstr>
      <vt:lpstr>Показатели психического здоровья педагога</vt:lpstr>
      <vt:lpstr>Профилактика профессионального выгорания</vt:lpstr>
      <vt:lpstr>Профилактика профессионального выгорания</vt:lpstr>
      <vt:lpstr>Профилактика эмоционального выгорания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эмоционального выгорания и поддержка психического здоровья педагогов</dc:title>
  <dc:creator>PasHa</dc:creator>
  <cp:lastModifiedBy>PasHa</cp:lastModifiedBy>
  <cp:revision>20</cp:revision>
  <dcterms:created xsi:type="dcterms:W3CDTF">2017-09-13T14:41:06Z</dcterms:created>
  <dcterms:modified xsi:type="dcterms:W3CDTF">2017-09-13T19:07:17Z</dcterms:modified>
</cp:coreProperties>
</file>