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4" r:id="rId17"/>
    <p:sldId id="271" r:id="rId18"/>
    <p:sldId id="275" r:id="rId19"/>
    <p:sldId id="272" r:id="rId20"/>
    <p:sldId id="276" r:id="rId21"/>
    <p:sldId id="277" r:id="rId22"/>
    <p:sldId id="273"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110" d="100"/>
          <a:sy n="110" d="100"/>
        </p:scale>
        <p:origin x="126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A60F1808-0D1E-4278-8C30-F7D5A1AF1A73}" type="datetimeFigureOut">
              <a:rPr lang="ru-RU" smtClean="0"/>
              <a:t>14.08.2018</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C813B4E4-FC5F-4868-A584-54ABE7FCA893}"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60F1808-0D1E-4278-8C30-F7D5A1AF1A73}" type="datetimeFigureOut">
              <a:rPr lang="ru-RU" smtClean="0"/>
              <a:t>14.08.2018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13B4E4-FC5F-4868-A584-54ABE7FCA893}"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60F1808-0D1E-4278-8C30-F7D5A1AF1A73}" type="datetimeFigureOut">
              <a:rPr lang="ru-RU" smtClean="0"/>
              <a:t>14.08.2018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13B4E4-FC5F-4868-A584-54ABE7FCA893}"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60F1808-0D1E-4278-8C30-F7D5A1AF1A73}" type="datetimeFigureOut">
              <a:rPr lang="ru-RU" smtClean="0"/>
              <a:t>14.08.2018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13B4E4-FC5F-4868-A584-54ABE7FCA893}"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A60F1808-0D1E-4278-8C30-F7D5A1AF1A73}" type="datetimeFigureOut">
              <a:rPr lang="ru-RU" smtClean="0"/>
              <a:t>14.08.2018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13B4E4-FC5F-4868-A584-54ABE7FCA893}"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60F1808-0D1E-4278-8C30-F7D5A1AF1A73}" type="datetimeFigureOut">
              <a:rPr lang="ru-RU" smtClean="0"/>
              <a:t>14.08.2018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13B4E4-FC5F-4868-A584-54ABE7FCA893}"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A60F1808-0D1E-4278-8C30-F7D5A1AF1A73}" type="datetimeFigureOut">
              <a:rPr lang="ru-RU" smtClean="0"/>
              <a:t>14.08.2018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813B4E4-FC5F-4868-A584-54ABE7FCA893}"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A60F1808-0D1E-4278-8C30-F7D5A1AF1A73}" type="datetimeFigureOut">
              <a:rPr lang="ru-RU" smtClean="0"/>
              <a:t>14.08.2018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813B4E4-FC5F-4868-A584-54ABE7FCA893}"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60F1808-0D1E-4278-8C30-F7D5A1AF1A73}" type="datetimeFigureOut">
              <a:rPr lang="ru-RU" smtClean="0"/>
              <a:t>14.08.2018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813B4E4-FC5F-4868-A584-54ABE7FCA893}"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60F1808-0D1E-4278-8C30-F7D5A1AF1A73}" type="datetimeFigureOut">
              <a:rPr lang="ru-RU" smtClean="0"/>
              <a:t>14.08.2018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13B4E4-FC5F-4868-A584-54ABE7FCA893}"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A60F1808-0D1E-4278-8C30-F7D5A1AF1A73}" type="datetimeFigureOut">
              <a:rPr lang="ru-RU" smtClean="0"/>
              <a:t>14.08.2018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C813B4E4-FC5F-4868-A584-54ABE7FCA893}" type="slidenum">
              <a:rPr lang="ru-RU" smtClean="0"/>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60F1808-0D1E-4278-8C30-F7D5A1AF1A73}" type="datetimeFigureOut">
              <a:rPr lang="ru-RU" smtClean="0"/>
              <a:t>14.08.2018</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813B4E4-FC5F-4868-A584-54ABE7FCA893}" type="slidenum">
              <a:rPr lang="ru-RU" smtClean="0"/>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0"/>
            <a:ext cx="7851648" cy="2928934"/>
          </a:xfrm>
        </p:spPr>
        <p:txBody>
          <a:bodyPr>
            <a:normAutofit fontScale="90000"/>
          </a:bodyPr>
          <a:lstStyle/>
          <a:p>
            <a:pPr algn="ctr"/>
            <a:r>
              <a:rPr lang="ru-RU" sz="1600" dirty="0" smtClean="0">
                <a:solidFill>
                  <a:schemeClr val="tx1"/>
                </a:solidFill>
                <a:latin typeface="Arial" pitchFamily="34" charset="0"/>
                <a:cs typeface="Arial" pitchFamily="34" charset="0"/>
              </a:rPr>
              <a:t/>
            </a:r>
            <a:br>
              <a:rPr lang="ru-RU" sz="1600" dirty="0" smtClean="0">
                <a:solidFill>
                  <a:schemeClr val="tx1"/>
                </a:solidFill>
                <a:latin typeface="Arial" pitchFamily="34" charset="0"/>
                <a:cs typeface="Arial" pitchFamily="34" charset="0"/>
              </a:rPr>
            </a:br>
            <a:r>
              <a:rPr lang="ru-RU" sz="1600" dirty="0" smtClean="0">
                <a:solidFill>
                  <a:schemeClr val="tx1"/>
                </a:solidFill>
                <a:latin typeface="Arial" pitchFamily="34" charset="0"/>
                <a:cs typeface="Arial" pitchFamily="34" charset="0"/>
              </a:rPr>
              <a:t>МАДОУ «Детский сад комбинированного вида №1</a:t>
            </a:r>
            <a:r>
              <a:rPr lang="ru-RU" sz="1600" dirty="0" smtClean="0">
                <a:latin typeface="Arial" pitchFamily="34" charset="0"/>
                <a:cs typeface="Arial" pitchFamily="34" charset="0"/>
              </a:rPr>
              <a:t/>
            </a:r>
            <a:br>
              <a:rPr lang="ru-RU" sz="1600" dirty="0" smtClean="0">
                <a:latin typeface="Arial" pitchFamily="34" charset="0"/>
                <a:cs typeface="Arial" pitchFamily="34" charset="0"/>
              </a:rPr>
            </a:br>
            <a:r>
              <a:rPr lang="ru-RU" sz="1600" dirty="0" smtClean="0">
                <a:latin typeface="Arial" pitchFamily="34" charset="0"/>
                <a:cs typeface="Arial" pitchFamily="34" charset="0"/>
              </a:rPr>
              <a:t/>
            </a:r>
            <a:br>
              <a:rPr lang="ru-RU" sz="1600" dirty="0" smtClean="0">
                <a:latin typeface="Arial" pitchFamily="34" charset="0"/>
                <a:cs typeface="Arial" pitchFamily="34" charset="0"/>
              </a:rPr>
            </a:br>
            <a:r>
              <a:rPr lang="ru-RU" sz="3100" dirty="0" smtClean="0">
                <a:solidFill>
                  <a:schemeClr val="tx1"/>
                </a:solidFill>
                <a:latin typeface="Arial" pitchFamily="34" charset="0"/>
                <a:cs typeface="Arial" pitchFamily="34" charset="0"/>
              </a:rPr>
              <a:t>Самообразование педагога:</a:t>
            </a:r>
            <a:br>
              <a:rPr lang="ru-RU" sz="3100" dirty="0" smtClean="0">
                <a:solidFill>
                  <a:schemeClr val="tx1"/>
                </a:solidFill>
                <a:latin typeface="Arial" pitchFamily="34" charset="0"/>
                <a:cs typeface="Arial" pitchFamily="34" charset="0"/>
              </a:rPr>
            </a:br>
            <a:r>
              <a:rPr lang="ru-RU" sz="3100" dirty="0" smtClean="0">
                <a:solidFill>
                  <a:schemeClr val="tx1"/>
                </a:solidFill>
                <a:latin typeface="Arial" pitchFamily="34" charset="0"/>
                <a:cs typeface="Arial" pitchFamily="34" charset="0"/>
              </a:rPr>
              <a:t>«Роль сказки в нравственном воспитании старших дошкольников»</a:t>
            </a:r>
            <a:br>
              <a:rPr lang="ru-RU" sz="3100" dirty="0" smtClean="0">
                <a:solidFill>
                  <a:schemeClr val="tx1"/>
                </a:solidFill>
                <a:latin typeface="Arial" pitchFamily="34" charset="0"/>
                <a:cs typeface="Arial" pitchFamily="34" charset="0"/>
              </a:rPr>
            </a:br>
            <a:r>
              <a:rPr lang="ru-RU" sz="2700" dirty="0" smtClean="0">
                <a:solidFill>
                  <a:schemeClr val="tx1"/>
                </a:solidFill>
                <a:latin typeface="Arial" pitchFamily="34" charset="0"/>
                <a:cs typeface="Arial" pitchFamily="34" charset="0"/>
              </a:rPr>
              <a:t>Воспитатель: </a:t>
            </a:r>
            <a:r>
              <a:rPr lang="ru-RU" sz="2700" dirty="0" err="1" smtClean="0">
                <a:solidFill>
                  <a:schemeClr val="tx1"/>
                </a:solidFill>
                <a:latin typeface="Arial" pitchFamily="34" charset="0"/>
                <a:cs typeface="Arial" pitchFamily="34" charset="0"/>
              </a:rPr>
              <a:t>Боридченко</a:t>
            </a:r>
            <a:r>
              <a:rPr lang="ru-RU" sz="2700" dirty="0" smtClean="0">
                <a:solidFill>
                  <a:schemeClr val="tx1"/>
                </a:solidFill>
                <a:latin typeface="Arial" pitchFamily="34" charset="0"/>
                <a:cs typeface="Arial" pitchFamily="34" charset="0"/>
              </a:rPr>
              <a:t> А.В.</a:t>
            </a:r>
            <a:r>
              <a:rPr lang="ru-RU" sz="3100" dirty="0" smtClean="0">
                <a:solidFill>
                  <a:schemeClr val="tx1"/>
                </a:solidFill>
                <a:latin typeface="Arial" pitchFamily="34" charset="0"/>
                <a:cs typeface="Arial" pitchFamily="34" charset="0"/>
              </a:rPr>
              <a:t/>
            </a:r>
            <a:br>
              <a:rPr lang="ru-RU" sz="3100" dirty="0" smtClean="0">
                <a:solidFill>
                  <a:schemeClr val="tx1"/>
                </a:solidFill>
                <a:latin typeface="Arial" pitchFamily="34" charset="0"/>
                <a:cs typeface="Arial" pitchFamily="34" charset="0"/>
              </a:rPr>
            </a:br>
            <a:r>
              <a:rPr lang="ru-RU" sz="2000" dirty="0" smtClean="0">
                <a:solidFill>
                  <a:schemeClr val="tx1"/>
                </a:solidFill>
                <a:latin typeface="Arial" pitchFamily="34" charset="0"/>
                <a:cs typeface="Arial" pitchFamily="34" charset="0"/>
              </a:rPr>
              <a:t>2017-18уч.год</a:t>
            </a:r>
            <a:r>
              <a:rPr lang="ru-RU" sz="3200" dirty="0" smtClean="0">
                <a:latin typeface="Arial" pitchFamily="34" charset="0"/>
                <a:cs typeface="Arial" pitchFamily="34" charset="0"/>
              </a:rPr>
              <a:t/>
            </a:r>
            <a:br>
              <a:rPr lang="ru-RU" sz="3200" dirty="0" smtClean="0">
                <a:latin typeface="Arial" pitchFamily="34" charset="0"/>
                <a:cs typeface="Arial" pitchFamily="34" charset="0"/>
              </a:rPr>
            </a:br>
            <a:endParaRPr lang="ru-RU" sz="3200" dirty="0">
              <a:latin typeface="Arial" pitchFamily="34" charset="0"/>
              <a:cs typeface="Arial" pitchFamily="34" charset="0"/>
            </a:endParaRPr>
          </a:p>
        </p:txBody>
      </p:sp>
      <p:sp>
        <p:nvSpPr>
          <p:cNvPr id="3" name="Подзаголовок 2"/>
          <p:cNvSpPr>
            <a:spLocks noGrp="1"/>
          </p:cNvSpPr>
          <p:nvPr>
            <p:ph type="subTitle" idx="1"/>
          </p:nvPr>
        </p:nvSpPr>
        <p:spPr>
          <a:xfrm>
            <a:off x="533400" y="6072206"/>
            <a:ext cx="7854696" cy="428628"/>
          </a:xfrm>
        </p:spPr>
        <p:txBody>
          <a:bodyPr>
            <a:normAutofit fontScale="92500" lnSpcReduction="10000"/>
          </a:bodyPr>
          <a:lstStyle/>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p:txBody>
      </p:sp>
      <p:pic>
        <p:nvPicPr>
          <p:cNvPr id="13314" name="Picture 2" descr="http://www.panoramaphoto.biz/wp-content/photos/2014/01/emelya.jpg"/>
          <p:cNvPicPr>
            <a:picLocks noChangeAspect="1" noChangeArrowheads="1"/>
          </p:cNvPicPr>
          <p:nvPr/>
        </p:nvPicPr>
        <p:blipFill>
          <a:blip r:embed="rId2"/>
          <a:srcRect/>
          <a:stretch>
            <a:fillRect/>
          </a:stretch>
        </p:blipFill>
        <p:spPr bwMode="auto">
          <a:xfrm>
            <a:off x="1214414" y="3071810"/>
            <a:ext cx="6357982" cy="342902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1472" y="928670"/>
            <a:ext cx="7929618" cy="2246769"/>
          </a:xfrm>
          <a:prstGeom prst="rect">
            <a:avLst/>
          </a:prstGeom>
        </p:spPr>
        <p:txBody>
          <a:bodyPr wrap="square">
            <a:spAutoFit/>
          </a:bodyPr>
          <a:lstStyle/>
          <a:p>
            <a:r>
              <a:rPr lang="ru-RU" sz="2000" dirty="0">
                <a:solidFill>
                  <a:schemeClr val="tx2">
                    <a:lumMod val="75000"/>
                  </a:schemeClr>
                </a:solidFill>
                <a:latin typeface="Arial" pitchFamily="34" charset="0"/>
                <a:cs typeface="Arial" pitchFamily="34" charset="0"/>
              </a:rPr>
              <a:t>Отношения между персонажами и сказочный сюжет помогают понять причины поступки и его последствия. Сказка показывает прямую зависимость между нравственными качествами человека и конкретными жизненными ситуациями, в которые он попадает. Она учит самому ценному качеству – умению сопереживать, понимать другого человека. Именно поэтому значение сказки в воспитании детей так велико. </a:t>
            </a:r>
          </a:p>
        </p:txBody>
      </p:sp>
      <p:pic>
        <p:nvPicPr>
          <p:cNvPr id="23556" name="Picture 4" descr="http://ped-kopilka.ru/upload/blogs/12384_23d2f43f37eed137e0530e8d1db0f903.jpg.jpg"/>
          <p:cNvPicPr>
            <a:picLocks noChangeAspect="1" noChangeArrowheads="1"/>
          </p:cNvPicPr>
          <p:nvPr/>
        </p:nvPicPr>
        <p:blipFill>
          <a:blip r:embed="rId2"/>
          <a:srcRect/>
          <a:stretch>
            <a:fillRect/>
          </a:stretch>
        </p:blipFill>
        <p:spPr bwMode="auto">
          <a:xfrm>
            <a:off x="3929058" y="3214686"/>
            <a:ext cx="4524365" cy="349567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714356"/>
            <a:ext cx="8572560" cy="2308324"/>
          </a:xfrm>
          <a:prstGeom prst="rect">
            <a:avLst/>
          </a:prstGeom>
        </p:spPr>
        <p:txBody>
          <a:bodyPr wrap="square">
            <a:spAutoFit/>
          </a:bodyPr>
          <a:lstStyle/>
          <a:p>
            <a:r>
              <a:rPr lang="ru-RU" dirty="0" smtClean="0">
                <a:solidFill>
                  <a:schemeClr val="tx2">
                    <a:lumMod val="75000"/>
                  </a:schemeClr>
                </a:solidFill>
                <a:latin typeface="Arial" pitchFamily="34" charset="0"/>
                <a:cs typeface="Arial" pitchFamily="34" charset="0"/>
              </a:rPr>
              <a:t>Сказка формирует основы правильного поведения, навыки общения, то есть имеет важнейшее социальное значение. Для формирования нравственных ценностей ребенка очень важны комментарии, которые родители дают во время совместного чтения. Не менее важным воспитательным моментом является обязательная победа добра над злом. Хорошие герои всегда трудолюбивы, смелы, красивы, смекалисты, честны. Идентифицируя себя с ними, ребенок перенимает высокие нравственные качества, учится находить правильные решения, думать позитивно.</a:t>
            </a:r>
            <a:endParaRPr lang="ru-RU" dirty="0"/>
          </a:p>
        </p:txBody>
      </p:sp>
      <p:pic>
        <p:nvPicPr>
          <p:cNvPr id="24580" name="Picture 4" descr="http://goodphotoblog.ru/img-q5y5x5n4g40414m5o4p4o4w566f5k4g4e4u5h4a4k484z5d444r4n4/images/the-frog-princess-a-fairy-tale-d01fac-h900.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00364" y="3071810"/>
            <a:ext cx="5943821" cy="3492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642919"/>
            <a:ext cx="8572560" cy="2031325"/>
          </a:xfrm>
          <a:prstGeom prst="rect">
            <a:avLst/>
          </a:prstGeom>
        </p:spPr>
        <p:txBody>
          <a:bodyPr wrap="square">
            <a:spAutoFit/>
          </a:bodyPr>
          <a:lstStyle/>
          <a:p>
            <a:r>
              <a:rPr lang="ru-RU" dirty="0">
                <a:solidFill>
                  <a:schemeClr val="tx2">
                    <a:lumMod val="75000"/>
                  </a:schemeClr>
                </a:solidFill>
                <a:latin typeface="Arial" pitchFamily="34" charset="0"/>
                <a:cs typeface="Arial" pitchFamily="34" charset="0"/>
              </a:rPr>
              <a:t>Ребенок всегда отождествляет себя с положительным героем. Происходит это не потому, что дошкольник так хорошо разбирается в человеческих взаимоотношениях, а потому, что положение этого героя более привлекательно по сравнению с другими персонажами. Именно это позволяет ребенку усваивать правильные моральные нормы и ценности, различать добро и зло. Представления, полученные детьми из сказок, переносятся в их жизненный </a:t>
            </a:r>
            <a:r>
              <a:rPr lang="ru-RU" dirty="0" smtClean="0">
                <a:solidFill>
                  <a:schemeClr val="tx2">
                    <a:lumMod val="75000"/>
                  </a:schemeClr>
                </a:solidFill>
                <a:latin typeface="Arial" pitchFamily="34" charset="0"/>
                <a:cs typeface="Arial" pitchFamily="34" charset="0"/>
              </a:rPr>
              <a:t>опыт.</a:t>
            </a:r>
            <a:endParaRPr lang="ru-RU" dirty="0">
              <a:solidFill>
                <a:schemeClr val="tx2">
                  <a:lumMod val="75000"/>
                </a:schemeClr>
              </a:solidFill>
              <a:latin typeface="Arial" pitchFamily="34" charset="0"/>
              <a:cs typeface="Arial" pitchFamily="34" charset="0"/>
            </a:endParaRPr>
          </a:p>
        </p:txBody>
      </p:sp>
      <p:pic>
        <p:nvPicPr>
          <p:cNvPr id="25602" name="Picture 2" descr="http://allday1.com/imagedb/7e/2/70e2c824abd1aab7636580619e984.jpg"/>
          <p:cNvPicPr>
            <a:picLocks noChangeAspect="1" noChangeArrowheads="1"/>
          </p:cNvPicPr>
          <p:nvPr/>
        </p:nvPicPr>
        <p:blipFill>
          <a:blip r:embed="rId2"/>
          <a:srcRect/>
          <a:stretch>
            <a:fillRect/>
          </a:stretch>
        </p:blipFill>
        <p:spPr bwMode="auto">
          <a:xfrm>
            <a:off x="2571736" y="2428868"/>
            <a:ext cx="5476880" cy="400052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14348" y="928671"/>
            <a:ext cx="7500990" cy="2308324"/>
          </a:xfrm>
          <a:prstGeom prst="rect">
            <a:avLst/>
          </a:prstGeom>
        </p:spPr>
        <p:txBody>
          <a:bodyPr wrap="square">
            <a:spAutoFit/>
          </a:bodyPr>
          <a:lstStyle/>
          <a:p>
            <a:r>
              <a:rPr lang="ru-RU" dirty="0">
                <a:solidFill>
                  <a:schemeClr val="tx2">
                    <a:lumMod val="75000"/>
                  </a:schemeClr>
                </a:solidFill>
                <a:latin typeface="Arial" pitchFamily="34" charset="0"/>
                <a:cs typeface="Arial" pitchFamily="34" charset="0"/>
              </a:rPr>
              <a:t>Сказка- одно из важнейших средств всестороннего гармонического развития личности. Она решает не только образовательные, но и воспитательные задачи развития личности детей. Чтение художественных произведений способствует формированию нравственных представлений и воспитанию чувств и эмоций дошкольников. Сказка способствуют формированию у детей нравственных мотивов культурного поведения, которыми они в дальнейшем руководствуются в своих поступках.</a:t>
            </a:r>
          </a:p>
        </p:txBody>
      </p:sp>
      <p:pic>
        <p:nvPicPr>
          <p:cNvPr id="26628" name="Picture 4" descr="http://cdn.fishki.net/upload/post/2017/09/04/2372346/tn/6-2.jpg"/>
          <p:cNvPicPr>
            <a:picLocks noChangeAspect="1" noChangeArrowheads="1"/>
          </p:cNvPicPr>
          <p:nvPr/>
        </p:nvPicPr>
        <p:blipFill>
          <a:blip r:embed="rId2"/>
          <a:srcRect/>
          <a:stretch>
            <a:fillRect/>
          </a:stretch>
        </p:blipFill>
        <p:spPr bwMode="auto">
          <a:xfrm>
            <a:off x="2285984" y="3143248"/>
            <a:ext cx="6072230" cy="35719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00034" y="571480"/>
            <a:ext cx="8072494" cy="6001643"/>
          </a:xfrm>
          <a:prstGeom prst="rect">
            <a:avLst/>
          </a:prstGeom>
        </p:spPr>
        <p:txBody>
          <a:bodyPr wrap="square">
            <a:spAutoFit/>
          </a:bodyPr>
          <a:lstStyle/>
          <a:p>
            <a:pPr fontAlgn="base"/>
            <a:r>
              <a:rPr lang="ru-RU" sz="1600" u="sng" dirty="0">
                <a:solidFill>
                  <a:schemeClr val="tx2">
                    <a:lumMod val="75000"/>
                  </a:schemeClr>
                </a:solidFill>
                <a:latin typeface="Arial" pitchFamily="34" charset="0"/>
                <a:cs typeface="Arial" pitchFamily="34" charset="0"/>
              </a:rPr>
              <a:t>Виды сказок:</a:t>
            </a:r>
            <a:endParaRPr lang="ru-RU" sz="1600" dirty="0">
              <a:solidFill>
                <a:schemeClr val="tx2">
                  <a:lumMod val="75000"/>
                </a:schemeClr>
              </a:solidFill>
              <a:latin typeface="Arial" pitchFamily="34" charset="0"/>
              <a:cs typeface="Arial" pitchFamily="34" charset="0"/>
            </a:endParaRPr>
          </a:p>
          <a:p>
            <a:pPr fontAlgn="base"/>
            <a:r>
              <a:rPr lang="ru-RU" sz="1600" dirty="0">
                <a:solidFill>
                  <a:schemeClr val="tx2">
                    <a:lumMod val="75000"/>
                  </a:schemeClr>
                </a:solidFill>
                <a:latin typeface="Arial" pitchFamily="34" charset="0"/>
                <a:cs typeface="Arial" pitchFamily="34" charset="0"/>
              </a:rPr>
              <a:t>1</a:t>
            </a:r>
            <a:r>
              <a:rPr lang="ru-RU" sz="1600" b="1" i="1" dirty="0">
                <a:solidFill>
                  <a:schemeClr val="tx2">
                    <a:lumMod val="75000"/>
                  </a:schemeClr>
                </a:solidFill>
                <a:latin typeface="Arial" pitchFamily="34" charset="0"/>
                <a:cs typeface="Arial" pitchFamily="34" charset="0"/>
              </a:rPr>
              <a:t>. Художественные сказки. </a:t>
            </a:r>
            <a:r>
              <a:rPr lang="ru-RU" sz="1600" dirty="0">
                <a:solidFill>
                  <a:schemeClr val="tx2">
                    <a:lumMod val="75000"/>
                  </a:schemeClr>
                </a:solidFill>
                <a:latin typeface="Arial" pitchFamily="34" charset="0"/>
                <a:cs typeface="Arial" pitchFamily="34" charset="0"/>
              </a:rPr>
              <a:t>К художественным относятся народные, авторские художественные сказки, а так же притчи, былины и мифы.</a:t>
            </a:r>
          </a:p>
          <a:p>
            <a:pPr fontAlgn="base"/>
            <a:r>
              <a:rPr lang="ru-RU" sz="1600" dirty="0">
                <a:solidFill>
                  <a:schemeClr val="tx2">
                    <a:lumMod val="75000"/>
                  </a:schemeClr>
                </a:solidFill>
                <a:latin typeface="Arial" pitchFamily="34" charset="0"/>
                <a:cs typeface="Arial" pitchFamily="34" charset="0"/>
              </a:rPr>
              <a:t>а зло – непременно наказывается.</a:t>
            </a:r>
          </a:p>
          <a:p>
            <a:pPr fontAlgn="base"/>
            <a:r>
              <a:rPr lang="ru-RU" sz="1600" b="1" dirty="0">
                <a:solidFill>
                  <a:schemeClr val="tx2">
                    <a:lumMod val="75000"/>
                  </a:schemeClr>
                </a:solidFill>
                <a:latin typeface="Arial" pitchFamily="34" charset="0"/>
                <a:cs typeface="Arial" pitchFamily="34" charset="0"/>
              </a:rPr>
              <a:t>2.</a:t>
            </a:r>
            <a:r>
              <a:rPr lang="ru-RU" sz="1600" b="1" i="1" dirty="0">
                <a:solidFill>
                  <a:schemeClr val="tx2">
                    <a:lumMod val="75000"/>
                  </a:schemeClr>
                </a:solidFill>
                <a:latin typeface="Arial" pitchFamily="34" charset="0"/>
                <a:cs typeface="Arial" pitchFamily="34" charset="0"/>
              </a:rPr>
              <a:t>Дидактические сказки</a:t>
            </a:r>
            <a:r>
              <a:rPr lang="ru-RU" sz="1600" i="1" dirty="0">
                <a:solidFill>
                  <a:schemeClr val="tx2">
                    <a:lumMod val="75000"/>
                  </a:schemeClr>
                </a:solidFill>
                <a:latin typeface="Arial" pitchFamily="34" charset="0"/>
                <a:cs typeface="Arial" pitchFamily="34" charset="0"/>
              </a:rPr>
              <a:t> </a:t>
            </a:r>
            <a:r>
              <a:rPr lang="ru-RU" sz="1600" dirty="0">
                <a:solidFill>
                  <a:schemeClr val="tx2">
                    <a:lumMod val="75000"/>
                  </a:schemeClr>
                </a:solidFill>
                <a:latin typeface="Arial" pitchFamily="34" charset="0"/>
                <a:cs typeface="Arial" pitchFamily="34" charset="0"/>
              </a:rPr>
              <a:t>создаются для подачи учебного материала. При этом абстрактные неодушевленные предметы (игрушки), символы (цифры, буквы, звуки) одушевляются, создается сказочный образ мира, в</a:t>
            </a:r>
          </a:p>
          <a:p>
            <a:pPr fontAlgn="base"/>
            <a:r>
              <a:rPr lang="ru-RU" sz="1600" dirty="0">
                <a:solidFill>
                  <a:schemeClr val="tx2">
                    <a:lumMod val="75000"/>
                  </a:schemeClr>
                </a:solidFill>
                <a:latin typeface="Arial" pitchFamily="34" charset="0"/>
                <a:cs typeface="Arial" pitchFamily="34" charset="0"/>
              </a:rPr>
              <a:t>котором они живут. Эти сказки могут раскрывать смысл и важность определенных знаний.</a:t>
            </a:r>
          </a:p>
          <a:p>
            <a:pPr fontAlgn="base"/>
            <a:r>
              <a:rPr lang="ru-RU" sz="1600" b="1" i="1" dirty="0">
                <a:solidFill>
                  <a:schemeClr val="tx2">
                    <a:lumMod val="75000"/>
                  </a:schemeClr>
                </a:solidFill>
                <a:latin typeface="Arial" pitchFamily="34" charset="0"/>
                <a:cs typeface="Arial" pitchFamily="34" charset="0"/>
              </a:rPr>
              <a:t>3.Медитативные сказки</a:t>
            </a:r>
            <a:r>
              <a:rPr lang="ru-RU" sz="1600" i="1" dirty="0">
                <a:solidFill>
                  <a:schemeClr val="tx2">
                    <a:lumMod val="75000"/>
                  </a:schemeClr>
                </a:solidFill>
                <a:latin typeface="Arial" pitchFamily="34" charset="0"/>
                <a:cs typeface="Arial" pitchFamily="34" charset="0"/>
              </a:rPr>
              <a:t> </a:t>
            </a:r>
            <a:r>
              <a:rPr lang="ru-RU" sz="1600" dirty="0">
                <a:solidFill>
                  <a:schemeClr val="tx2">
                    <a:lumMod val="75000"/>
                  </a:schemeClr>
                </a:solidFill>
                <a:latin typeface="Arial" pitchFamily="34" charset="0"/>
                <a:cs typeface="Arial" pitchFamily="34" charset="0"/>
              </a:rPr>
              <a:t>создаются для накопления положительного образного опыта, снятия </a:t>
            </a:r>
            <a:r>
              <a:rPr lang="ru-RU" sz="1600" dirty="0" err="1">
                <a:solidFill>
                  <a:schemeClr val="tx2">
                    <a:lumMod val="75000"/>
                  </a:schemeClr>
                </a:solidFill>
                <a:latin typeface="Arial" pitchFamily="34" charset="0"/>
                <a:cs typeface="Arial" pitchFamily="34" charset="0"/>
              </a:rPr>
              <a:t>психоэмоционального</a:t>
            </a:r>
            <a:r>
              <a:rPr lang="ru-RU" sz="1600" dirty="0">
                <a:solidFill>
                  <a:schemeClr val="tx2">
                    <a:lumMod val="75000"/>
                  </a:schemeClr>
                </a:solidFill>
                <a:latin typeface="Arial" pitchFamily="34" charset="0"/>
                <a:cs typeface="Arial" pitchFamily="34" charset="0"/>
              </a:rPr>
              <a:t> напряжения, создания в душе </a:t>
            </a:r>
            <a:r>
              <a:rPr lang="ru-RU" sz="1600" dirty="0" err="1">
                <a:solidFill>
                  <a:schemeClr val="tx2">
                    <a:lumMod val="75000"/>
                  </a:schemeClr>
                </a:solidFill>
                <a:latin typeface="Arial" pitchFamily="34" charset="0"/>
                <a:cs typeface="Arial" pitchFamily="34" charset="0"/>
              </a:rPr>
              <a:t>лучшихмоделей</a:t>
            </a:r>
            <a:r>
              <a:rPr lang="ru-RU" sz="1600" dirty="0">
                <a:solidFill>
                  <a:schemeClr val="tx2">
                    <a:lumMod val="75000"/>
                  </a:schemeClr>
                </a:solidFill>
                <a:latin typeface="Arial" pitchFamily="34" charset="0"/>
                <a:cs typeface="Arial" pitchFamily="34" charset="0"/>
              </a:rPr>
              <a:t> взаимоотношений, развития личностного</a:t>
            </a:r>
          </a:p>
          <a:p>
            <a:pPr fontAlgn="base"/>
            <a:r>
              <a:rPr lang="ru-RU" sz="1600" dirty="0">
                <a:solidFill>
                  <a:schemeClr val="tx2">
                    <a:lumMod val="75000"/>
                  </a:schemeClr>
                </a:solidFill>
                <a:latin typeface="Arial" pitchFamily="34" charset="0"/>
                <a:cs typeface="Arial" pitchFamily="34" charset="0"/>
              </a:rPr>
              <a:t>ресурса . Отличительная особенность медитативных сказок – это отсутствие конфликта и злых героев. Характер этих сказок – путешествие.</a:t>
            </a:r>
          </a:p>
          <a:p>
            <a:pPr fontAlgn="base"/>
            <a:r>
              <a:rPr lang="ru-RU" sz="1600" dirty="0">
                <a:solidFill>
                  <a:schemeClr val="tx2">
                    <a:lumMod val="75000"/>
                  </a:schemeClr>
                </a:solidFill>
                <a:latin typeface="Arial" pitchFamily="34" charset="0"/>
                <a:cs typeface="Arial" pitchFamily="34" charset="0"/>
              </a:rPr>
              <a:t>4.</a:t>
            </a:r>
            <a:r>
              <a:rPr lang="ru-RU" sz="1600" b="1" dirty="0">
                <a:solidFill>
                  <a:schemeClr val="tx2">
                    <a:lumMod val="75000"/>
                  </a:schemeClr>
                </a:solidFill>
                <a:latin typeface="Arial" pitchFamily="34" charset="0"/>
                <a:cs typeface="Arial" pitchFamily="34" charset="0"/>
              </a:rPr>
              <a:t> </a:t>
            </a:r>
            <a:r>
              <a:rPr lang="ru-RU" sz="1600" b="1" i="1" dirty="0">
                <a:solidFill>
                  <a:schemeClr val="tx2">
                    <a:lumMod val="75000"/>
                  </a:schemeClr>
                </a:solidFill>
                <a:latin typeface="Arial" pitchFamily="34" charset="0"/>
                <a:cs typeface="Arial" pitchFamily="34" charset="0"/>
              </a:rPr>
              <a:t>Психотерапевтические сказки</a:t>
            </a:r>
            <a:r>
              <a:rPr lang="ru-RU" sz="1600" i="1" dirty="0">
                <a:solidFill>
                  <a:schemeClr val="tx2">
                    <a:lumMod val="75000"/>
                  </a:schemeClr>
                </a:solidFill>
                <a:latin typeface="Arial" pitchFamily="34" charset="0"/>
                <a:cs typeface="Arial" pitchFamily="34" charset="0"/>
              </a:rPr>
              <a:t> </a:t>
            </a:r>
            <a:r>
              <a:rPr lang="ru-RU" sz="1600" dirty="0">
                <a:solidFill>
                  <a:schemeClr val="tx2">
                    <a:lumMod val="75000"/>
                  </a:schemeClr>
                </a:solidFill>
                <a:latin typeface="Arial" pitchFamily="34" charset="0"/>
                <a:cs typeface="Arial" pitchFamily="34" charset="0"/>
              </a:rPr>
              <a:t>могут помочь изменить отношение окружающих людей к </a:t>
            </a:r>
            <a:r>
              <a:rPr lang="ru-RU" sz="1600" dirty="0" err="1">
                <a:solidFill>
                  <a:schemeClr val="tx2">
                    <a:lumMod val="75000"/>
                  </a:schemeClr>
                </a:solidFill>
                <a:latin typeface="Arial" pitchFamily="34" charset="0"/>
                <a:cs typeface="Arial" pitchFamily="34" charset="0"/>
              </a:rPr>
              <a:t>человеку,помочь</a:t>
            </a:r>
            <a:r>
              <a:rPr lang="ru-RU" sz="1600" dirty="0">
                <a:solidFill>
                  <a:schemeClr val="tx2">
                    <a:lumMod val="75000"/>
                  </a:schemeClr>
                </a:solidFill>
                <a:latin typeface="Arial" pitchFamily="34" charset="0"/>
                <a:cs typeface="Arial" pitchFamily="34" charset="0"/>
              </a:rPr>
              <a:t> им увидеть скрытые положительные стороны души. Такие сказки не всегда однозначны, не всегда имеют «традиционно» счастливый конец, но всегда глубоки и проникновенны.</a:t>
            </a:r>
          </a:p>
          <a:p>
            <a:pPr fontAlgn="base"/>
            <a:r>
              <a:rPr lang="ru-RU" sz="1600" dirty="0">
                <a:solidFill>
                  <a:schemeClr val="tx2">
                    <a:lumMod val="75000"/>
                  </a:schemeClr>
                </a:solidFill>
                <a:latin typeface="Arial" pitchFamily="34" charset="0"/>
                <a:cs typeface="Arial" pitchFamily="34" charset="0"/>
              </a:rPr>
              <a:t>5. </a:t>
            </a:r>
            <a:r>
              <a:rPr lang="ru-RU" sz="1600" b="1" i="1" dirty="0" err="1">
                <a:solidFill>
                  <a:schemeClr val="tx2">
                    <a:lumMod val="75000"/>
                  </a:schemeClr>
                </a:solidFill>
                <a:latin typeface="Arial" pitchFamily="34" charset="0"/>
                <a:cs typeface="Arial" pitchFamily="34" charset="0"/>
              </a:rPr>
              <a:t>Психокоррекционные</a:t>
            </a:r>
            <a:r>
              <a:rPr lang="ru-RU" sz="1600" b="1" i="1" dirty="0">
                <a:solidFill>
                  <a:schemeClr val="tx2">
                    <a:lumMod val="75000"/>
                  </a:schemeClr>
                </a:solidFill>
                <a:latin typeface="Arial" pitchFamily="34" charset="0"/>
                <a:cs typeface="Arial" pitchFamily="34" charset="0"/>
              </a:rPr>
              <a:t> сказки</a:t>
            </a:r>
            <a:r>
              <a:rPr lang="ru-RU" sz="1600" i="1" dirty="0">
                <a:solidFill>
                  <a:schemeClr val="tx2">
                    <a:lumMod val="75000"/>
                  </a:schemeClr>
                </a:solidFill>
                <a:latin typeface="Arial" pitchFamily="34" charset="0"/>
                <a:cs typeface="Arial" pitchFamily="34" charset="0"/>
              </a:rPr>
              <a:t> </a:t>
            </a:r>
            <a:r>
              <a:rPr lang="ru-RU" sz="1600" dirty="0">
                <a:solidFill>
                  <a:schemeClr val="tx2">
                    <a:lumMod val="75000"/>
                  </a:schemeClr>
                </a:solidFill>
                <a:latin typeface="Arial" pitchFamily="34" charset="0"/>
                <a:cs typeface="Arial" pitchFamily="34" charset="0"/>
              </a:rPr>
              <a:t>создаются для мягкого влияния на поведение ребенка. Используются такие сказки для корректировки тех или иных черт характера. Это может быть излишняя стеснительность, неопрятность, капризность, хвастовство. </a:t>
            </a:r>
            <a:r>
              <a:rPr lang="ru-RU" sz="1600" dirty="0" err="1">
                <a:solidFill>
                  <a:schemeClr val="tx2">
                    <a:lumMod val="75000"/>
                  </a:schemeClr>
                </a:solidFill>
                <a:latin typeface="Arial" pitchFamily="34" charset="0"/>
                <a:cs typeface="Arial" pitchFamily="34" charset="0"/>
              </a:rPr>
              <a:t>Психокоррекционные</a:t>
            </a:r>
            <a:r>
              <a:rPr lang="ru-RU" sz="1600" dirty="0">
                <a:solidFill>
                  <a:schemeClr val="tx2">
                    <a:lumMod val="75000"/>
                  </a:schemeClr>
                </a:solidFill>
                <a:latin typeface="Arial" pitchFamily="34" charset="0"/>
                <a:cs typeface="Arial" pitchFamily="34" charset="0"/>
              </a:rPr>
              <a:t> сказки могут научить детей вежливости, доброжелательному отношению к окружающим, бережному отношению к природе.</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4348" y="714356"/>
            <a:ext cx="7500990" cy="2031325"/>
          </a:xfrm>
          <a:prstGeom prst="rect">
            <a:avLst/>
          </a:prstGeom>
        </p:spPr>
        <p:txBody>
          <a:bodyPr wrap="square">
            <a:spAutoFit/>
          </a:bodyPr>
          <a:lstStyle/>
          <a:p>
            <a:r>
              <a:rPr lang="ru-RU" dirty="0">
                <a:solidFill>
                  <a:schemeClr val="tx2">
                    <a:lumMod val="75000"/>
                  </a:schemeClr>
                </a:solidFill>
                <a:latin typeface="Arial" pitchFamily="34" charset="0"/>
                <a:cs typeface="Arial" pitchFamily="34" charset="0"/>
              </a:rPr>
              <a:t>Используя приёмы </a:t>
            </a:r>
            <a:r>
              <a:rPr lang="ru-RU" dirty="0" err="1">
                <a:solidFill>
                  <a:schemeClr val="tx2">
                    <a:lumMod val="75000"/>
                  </a:schemeClr>
                </a:solidFill>
                <a:latin typeface="Arial" pitchFamily="34" charset="0"/>
                <a:cs typeface="Arial" pitchFamily="34" charset="0"/>
              </a:rPr>
              <a:t>сказкотерапии</a:t>
            </a:r>
            <a:r>
              <a:rPr lang="ru-RU" dirty="0">
                <a:solidFill>
                  <a:schemeClr val="tx2">
                    <a:lumMod val="75000"/>
                  </a:schemeClr>
                </a:solidFill>
                <a:latin typeface="Arial" pitchFamily="34" charset="0"/>
                <a:cs typeface="Arial" pitchFamily="34" charset="0"/>
              </a:rPr>
              <a:t>, педагог получает возможность снять эмоциональную напряжённость, возбуждённость, тревожность, агрессивность, недоверие к себе и другим, помочь ребёнку обрести уверенность. Роль педагога: - умение понимать истинный смысл ответов детей; - проявить сострадание, сочувствие к ребёнку; - быть наблюдательным; - проявлять осторожность в словах и суждениях</a:t>
            </a:r>
          </a:p>
        </p:txBody>
      </p:sp>
      <p:pic>
        <p:nvPicPr>
          <p:cNvPr id="28674" name="Picture 2" descr="https://kolobok.ua/img/article/3/63_main.jpg"/>
          <p:cNvPicPr>
            <a:picLocks noChangeAspect="1" noChangeArrowheads="1"/>
          </p:cNvPicPr>
          <p:nvPr/>
        </p:nvPicPr>
        <p:blipFill>
          <a:blip r:embed="rId2"/>
          <a:srcRect/>
          <a:stretch>
            <a:fillRect/>
          </a:stretch>
        </p:blipFill>
        <p:spPr bwMode="auto">
          <a:xfrm>
            <a:off x="3143240" y="2571744"/>
            <a:ext cx="5853105" cy="4000528"/>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1368152"/>
          </a:xfrm>
        </p:spPr>
        <p:txBody>
          <a:bodyPr>
            <a:noAutofit/>
          </a:bodyPr>
          <a:lstStyle/>
          <a:p>
            <a:pPr algn="ctr"/>
            <a:r>
              <a:rPr lang="ru-RU" sz="3200" dirty="0"/>
              <a:t/>
            </a:r>
            <a:br>
              <a:rPr lang="ru-RU" sz="3200" dirty="0"/>
            </a:br>
            <a:r>
              <a:rPr lang="ru-RU" sz="3200" dirty="0" smtClean="0"/>
              <a:t>Работу </a:t>
            </a:r>
            <a:r>
              <a:rPr lang="ru-RU" sz="3200" dirty="0"/>
              <a:t>по данной теме невозможно вести без книжного уголка, и атрибутов к сказкам.</a:t>
            </a:r>
            <a:br>
              <a:rPr lang="ru-RU" sz="3200" dirty="0"/>
            </a:br>
            <a:endParaRPr lang="ru-RU" sz="3200" dirty="0"/>
          </a:p>
        </p:txBody>
      </p:sp>
      <p:pic>
        <p:nvPicPr>
          <p:cNvPr id="5" name="Объект 4" descr="C:\Users\User\AppData\Local\Microsoft\Windows\INetCache\Content.Word\IMG_20180420_150459.jpg"/>
          <p:cNvPicPr>
            <a:picLocks noGrp="1"/>
          </p:cNvPicPr>
          <p:nvPr>
            <p:ph sz="half" idx="1"/>
          </p:nvPr>
        </p:nvPicPr>
        <p:blipFill>
          <a:blip r:embed="rId2" cstate="screen">
            <a:extLst>
              <a:ext uri="{28A0092B-C50C-407E-A947-70E740481C1C}">
                <a14:useLocalDpi xmlns:a14="http://schemas.microsoft.com/office/drawing/2010/main"/>
              </a:ext>
            </a:extLst>
          </a:blip>
          <a:srcRect/>
          <a:stretch>
            <a:fillRect/>
          </a:stretch>
        </p:blipFill>
        <p:spPr bwMode="auto">
          <a:xfrm>
            <a:off x="539552" y="1628800"/>
            <a:ext cx="3384375" cy="4165330"/>
          </a:xfrm>
          <a:prstGeom prst="rect">
            <a:avLst/>
          </a:prstGeom>
          <a:noFill/>
          <a:ln>
            <a:noFill/>
          </a:ln>
        </p:spPr>
      </p:pic>
      <p:pic>
        <p:nvPicPr>
          <p:cNvPr id="6" name="Объект 5" descr="C:\Users\User\AppData\Local\Microsoft\Windows\INetCache\Content.Word\IMG_20180515_134721.jpg"/>
          <p:cNvPicPr>
            <a:picLocks noGrp="1"/>
          </p:cNvPicPr>
          <p:nvPr>
            <p:ph sz="half" idx="2"/>
          </p:nvPr>
        </p:nvPicPr>
        <p:blipFill>
          <a:blip r:embed="rId3" cstate="screen">
            <a:extLst>
              <a:ext uri="{28A0092B-C50C-407E-A947-70E740481C1C}">
                <a14:useLocalDpi xmlns:a14="http://schemas.microsoft.com/office/drawing/2010/main"/>
              </a:ext>
            </a:extLst>
          </a:blip>
          <a:srcRect/>
          <a:stretch>
            <a:fillRect/>
          </a:stretch>
        </p:blipFill>
        <p:spPr bwMode="auto">
          <a:xfrm>
            <a:off x="4427984" y="1628800"/>
            <a:ext cx="3758667" cy="4177799"/>
          </a:xfrm>
          <a:prstGeom prst="rect">
            <a:avLst/>
          </a:prstGeom>
          <a:noFill/>
          <a:ln>
            <a:noFill/>
          </a:ln>
        </p:spPr>
      </p:pic>
    </p:spTree>
    <p:extLst>
      <p:ext uri="{BB962C8B-B14F-4D97-AF65-F5344CB8AC3E}">
        <p14:creationId xmlns:p14="http://schemas.microsoft.com/office/powerpoint/2010/main" val="13301237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5786" y="928670"/>
            <a:ext cx="7429552" cy="1631216"/>
          </a:xfrm>
          <a:prstGeom prst="rect">
            <a:avLst/>
          </a:prstGeom>
        </p:spPr>
        <p:txBody>
          <a:bodyPr wrap="square">
            <a:spAutoFit/>
          </a:bodyPr>
          <a:lstStyle/>
          <a:p>
            <a:r>
              <a:rPr lang="ru-RU" sz="2000" dirty="0">
                <a:solidFill>
                  <a:schemeClr val="tx2">
                    <a:lumMod val="75000"/>
                  </a:schemeClr>
                </a:solidFill>
                <a:latin typeface="Arial" pitchFamily="34" charset="0"/>
                <a:cs typeface="Arial" pitchFamily="34" charset="0"/>
              </a:rPr>
              <a:t>ФОРМЫ РАБОТЫ Индивидуальная –это прежде всего работа в семье. Чтение, поделки, иллюстрирование сюжетов, обыгрывание и т.д. Групповая- используется с подгруппой детей (4-5 человек). Чтение, разыгрывание сказки, обсуждение, «оказать герою помощь» и т. п.</a:t>
            </a:r>
          </a:p>
        </p:txBody>
      </p:sp>
      <p:pic>
        <p:nvPicPr>
          <p:cNvPr id="29698" name="Picture 2" descr="C:\Users\1\Desktop\фотографии\20170515_102555.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5721" y="3071810"/>
            <a:ext cx="3857651" cy="2808000"/>
          </a:xfrm>
          <a:prstGeom prst="rect">
            <a:avLst/>
          </a:prstGeom>
          <a:noFill/>
        </p:spPr>
      </p:pic>
      <p:pic>
        <p:nvPicPr>
          <p:cNvPr id="29699" name="Picture 3" descr="C:\Users\1\Desktop\фотографии\20170519_09222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86248" y="3000372"/>
            <a:ext cx="4500594" cy="292895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1586440"/>
          </a:xfrm>
        </p:spPr>
        <p:txBody>
          <a:bodyPr>
            <a:noAutofit/>
          </a:bodyPr>
          <a:lstStyle/>
          <a:p>
            <a:pPr algn="ctr"/>
            <a:r>
              <a:rPr lang="ru-RU" sz="3600" dirty="0" smtClean="0"/>
              <a:t> Самостоятельная деятельность </a:t>
            </a:r>
            <a:r>
              <a:rPr lang="ru-RU" sz="3600" dirty="0"/>
              <a:t>детей. (Дидактические игры, подвижные игры)</a:t>
            </a:r>
            <a:br>
              <a:rPr lang="ru-RU" sz="3600" dirty="0"/>
            </a:br>
            <a:endParaRPr lang="ru-RU" sz="3600" dirty="0"/>
          </a:p>
        </p:txBody>
      </p:sp>
      <p:pic>
        <p:nvPicPr>
          <p:cNvPr id="4" name="Объект 3" descr="C:\Users\User\AppData\Local\Microsoft\Windows\INetCache\Content.Word\IMG_20180515_161651.jpg"/>
          <p:cNvPicPr>
            <a:picLocks noGrp="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1115616" y="1700808"/>
            <a:ext cx="6552728" cy="4230857"/>
          </a:xfrm>
          <a:prstGeom prst="rect">
            <a:avLst/>
          </a:prstGeom>
          <a:noFill/>
          <a:ln>
            <a:noFill/>
          </a:ln>
        </p:spPr>
      </p:pic>
    </p:spTree>
    <p:extLst>
      <p:ext uri="{BB962C8B-B14F-4D97-AF65-F5344CB8AC3E}">
        <p14:creationId xmlns:p14="http://schemas.microsoft.com/office/powerpoint/2010/main" val="40084102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714356"/>
            <a:ext cx="7715304" cy="2308324"/>
          </a:xfrm>
          <a:prstGeom prst="rect">
            <a:avLst/>
          </a:prstGeom>
        </p:spPr>
        <p:txBody>
          <a:bodyPr wrap="square">
            <a:spAutoFit/>
          </a:bodyPr>
          <a:lstStyle/>
          <a:p>
            <a:r>
              <a:rPr lang="ru-RU" b="1" i="1" dirty="0">
                <a:solidFill>
                  <a:schemeClr val="tx2">
                    <a:lumMod val="75000"/>
                  </a:schemeClr>
                </a:solidFill>
                <a:latin typeface="Arial" pitchFamily="34" charset="0"/>
                <a:cs typeface="Arial" pitchFamily="34" charset="0"/>
              </a:rPr>
              <a:t>Приемы, используемые для знакомства с текстом</a:t>
            </a:r>
            <a:r>
              <a:rPr lang="ru-RU" b="1" i="1" dirty="0" smtClean="0">
                <a:solidFill>
                  <a:schemeClr val="tx2">
                    <a:lumMod val="75000"/>
                  </a:schemeClr>
                </a:solidFill>
                <a:latin typeface="Arial" pitchFamily="34" charset="0"/>
                <a:cs typeface="Arial" pitchFamily="34" charset="0"/>
              </a:rPr>
              <a:t>.</a:t>
            </a:r>
          </a:p>
          <a:p>
            <a:r>
              <a:rPr lang="ru-RU" b="1" i="1" dirty="0">
                <a:solidFill>
                  <a:schemeClr val="tx2">
                    <a:lumMod val="75000"/>
                  </a:schemeClr>
                </a:solidFill>
                <a:latin typeface="Arial" pitchFamily="34" charset="0"/>
                <a:cs typeface="Arial" pitchFamily="34" charset="0"/>
              </a:rPr>
              <a:t> </a:t>
            </a:r>
            <a:r>
              <a:rPr lang="ru-RU" dirty="0">
                <a:solidFill>
                  <a:schemeClr val="tx2">
                    <a:lumMod val="75000"/>
                  </a:schemeClr>
                </a:solidFill>
                <a:latin typeface="Arial" pitchFamily="34" charset="0"/>
                <a:cs typeface="Arial" pitchFamily="34" charset="0"/>
              </a:rPr>
              <a:t>1. Педагог читает сказку вслух, выразительно, с паузами для обсуждения. Возможно чтение не до конца, с тем, чтобы дети пытались угадать, чем она закончится. Лучше, когда сказка не столько читается, сколько рассказывается</a:t>
            </a:r>
            <a:r>
              <a:rPr lang="ru-RU" dirty="0" smtClean="0">
                <a:solidFill>
                  <a:schemeClr val="tx2">
                    <a:lumMod val="75000"/>
                  </a:schemeClr>
                </a:solidFill>
                <a:latin typeface="Arial" pitchFamily="34" charset="0"/>
                <a:cs typeface="Arial" pitchFamily="34" charset="0"/>
              </a:rPr>
              <a:t>.</a:t>
            </a:r>
          </a:p>
          <a:p>
            <a:r>
              <a:rPr lang="ru-RU" dirty="0" smtClean="0">
                <a:solidFill>
                  <a:schemeClr val="tx2">
                    <a:lumMod val="75000"/>
                  </a:schemeClr>
                </a:solidFill>
                <a:latin typeface="Arial" pitchFamily="34" charset="0"/>
                <a:cs typeface="Arial" pitchFamily="34" charset="0"/>
              </a:rPr>
              <a:t> </a:t>
            </a:r>
            <a:r>
              <a:rPr lang="ru-RU" dirty="0">
                <a:solidFill>
                  <a:schemeClr val="tx2">
                    <a:lumMod val="75000"/>
                  </a:schemeClr>
                </a:solidFill>
                <a:latin typeface="Arial" pitchFamily="34" charset="0"/>
                <a:cs typeface="Arial" pitchFamily="34" charset="0"/>
              </a:rPr>
              <a:t>2. Сказка прочитывается по ролям </a:t>
            </a:r>
            <a:endParaRPr lang="ru-RU" dirty="0" smtClean="0">
              <a:solidFill>
                <a:schemeClr val="tx2">
                  <a:lumMod val="75000"/>
                </a:schemeClr>
              </a:solidFill>
              <a:latin typeface="Arial" pitchFamily="34" charset="0"/>
              <a:cs typeface="Arial" pitchFamily="34" charset="0"/>
            </a:endParaRPr>
          </a:p>
          <a:p>
            <a:r>
              <a:rPr lang="ru-RU" dirty="0" smtClean="0">
                <a:solidFill>
                  <a:schemeClr val="tx2">
                    <a:lumMod val="75000"/>
                  </a:schemeClr>
                </a:solidFill>
                <a:latin typeface="Arial" pitchFamily="34" charset="0"/>
                <a:cs typeface="Arial" pitchFamily="34" charset="0"/>
              </a:rPr>
              <a:t> 3</a:t>
            </a:r>
            <a:r>
              <a:rPr lang="ru-RU" dirty="0">
                <a:solidFill>
                  <a:schemeClr val="tx2">
                    <a:lumMod val="75000"/>
                  </a:schemeClr>
                </a:solidFill>
                <a:latin typeface="Arial" pitchFamily="34" charset="0"/>
                <a:cs typeface="Arial" pitchFamily="34" charset="0"/>
              </a:rPr>
              <a:t>. Сказка проигрывается как спектакль, экспромтом. Педагог распределяет роли и обрисовывает игровую ситуацию.</a:t>
            </a:r>
          </a:p>
        </p:txBody>
      </p:sp>
      <p:pic>
        <p:nvPicPr>
          <p:cNvPr id="30722"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4283" y="3143248"/>
            <a:ext cx="4286280" cy="3236628"/>
          </a:xfrm>
          <a:prstGeom prst="rect">
            <a:avLst/>
          </a:prstGeom>
          <a:noFill/>
          <a:ln w="9525">
            <a:noFill/>
            <a:miter lim="800000"/>
            <a:headEnd/>
            <a:tailEnd/>
          </a:ln>
          <a:effectLst/>
        </p:spPr>
      </p:pic>
      <p:pic>
        <p:nvPicPr>
          <p:cNvPr id="30723" name="Picture 3" descr="C:\Users\1\Desktop\фотографии\20170511_09472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43438" y="3143248"/>
            <a:ext cx="4368649" cy="321471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r"/>
            <a:r>
              <a:rPr lang="ru-RU" sz="2800" i="1" dirty="0" smtClean="0">
                <a:latin typeface="Arial" pitchFamily="34" charset="0"/>
                <a:cs typeface="Arial" pitchFamily="34" charset="0"/>
              </a:rPr>
              <a:t>«Сказка лечит,</a:t>
            </a:r>
            <a:br>
              <a:rPr lang="ru-RU" sz="2800" i="1" dirty="0" smtClean="0">
                <a:latin typeface="Arial" pitchFamily="34" charset="0"/>
                <a:cs typeface="Arial" pitchFamily="34" charset="0"/>
              </a:rPr>
            </a:br>
            <a:r>
              <a:rPr lang="ru-RU" sz="2800" i="1" dirty="0" smtClean="0">
                <a:latin typeface="Arial" pitchFamily="34" charset="0"/>
                <a:cs typeface="Arial" pitchFamily="34" charset="0"/>
              </a:rPr>
              <a:t> сказка греет</a:t>
            </a:r>
            <a:br>
              <a:rPr lang="ru-RU" sz="2800" i="1" dirty="0" smtClean="0">
                <a:latin typeface="Arial" pitchFamily="34" charset="0"/>
                <a:cs typeface="Arial" pitchFamily="34" charset="0"/>
              </a:rPr>
            </a:br>
            <a:r>
              <a:rPr lang="ru-RU" sz="2800" i="1" dirty="0" smtClean="0">
                <a:latin typeface="Arial" pitchFamily="34" charset="0"/>
                <a:cs typeface="Arial" pitchFamily="34" charset="0"/>
              </a:rPr>
              <a:t/>
            </a:r>
            <a:br>
              <a:rPr lang="ru-RU" sz="2800" i="1" dirty="0" smtClean="0">
                <a:latin typeface="Arial" pitchFamily="34" charset="0"/>
                <a:cs typeface="Arial" pitchFamily="34" charset="0"/>
              </a:rPr>
            </a:br>
            <a:r>
              <a:rPr lang="ru-RU" sz="2800" i="1" dirty="0" smtClean="0">
                <a:latin typeface="Arial" pitchFamily="34" charset="0"/>
                <a:cs typeface="Arial" pitchFamily="34" charset="0"/>
              </a:rPr>
              <a:t/>
            </a:r>
            <a:br>
              <a:rPr lang="ru-RU" sz="2800" i="1" dirty="0" smtClean="0">
                <a:latin typeface="Arial" pitchFamily="34" charset="0"/>
                <a:cs typeface="Arial" pitchFamily="34" charset="0"/>
              </a:rPr>
            </a:br>
            <a:r>
              <a:rPr lang="ru-RU" sz="2800" i="1" dirty="0" smtClean="0">
                <a:latin typeface="Arial" pitchFamily="34" charset="0"/>
                <a:cs typeface="Arial" pitchFamily="34" charset="0"/>
              </a:rPr>
              <a:t/>
            </a:r>
            <a:br>
              <a:rPr lang="ru-RU" sz="2800" i="1" dirty="0" smtClean="0">
                <a:latin typeface="Arial" pitchFamily="34" charset="0"/>
                <a:cs typeface="Arial" pitchFamily="34" charset="0"/>
              </a:rPr>
            </a:br>
            <a:r>
              <a:rPr lang="ru-RU" sz="2800" i="1" dirty="0" smtClean="0">
                <a:latin typeface="Arial" pitchFamily="34" charset="0"/>
                <a:cs typeface="Arial" pitchFamily="34" charset="0"/>
              </a:rPr>
              <a:t/>
            </a:r>
            <a:br>
              <a:rPr lang="ru-RU" sz="2800" i="1" dirty="0" smtClean="0">
                <a:latin typeface="Arial" pitchFamily="34" charset="0"/>
                <a:cs typeface="Arial" pitchFamily="34" charset="0"/>
              </a:rPr>
            </a:br>
            <a:r>
              <a:rPr lang="ru-RU" sz="2800" i="1" dirty="0" smtClean="0">
                <a:latin typeface="Arial" pitchFamily="34" charset="0"/>
                <a:cs typeface="Arial" pitchFamily="34" charset="0"/>
              </a:rPr>
              <a:t/>
            </a:r>
            <a:br>
              <a:rPr lang="ru-RU" sz="2800" i="1" dirty="0" smtClean="0">
                <a:latin typeface="Arial" pitchFamily="34" charset="0"/>
                <a:cs typeface="Arial" pitchFamily="34" charset="0"/>
              </a:rPr>
            </a:br>
            <a:r>
              <a:rPr lang="ru-RU" sz="2800" i="1" dirty="0" smtClean="0">
                <a:latin typeface="Arial" pitchFamily="34" charset="0"/>
                <a:cs typeface="Arial" pitchFamily="34" charset="0"/>
              </a:rPr>
              <a:t/>
            </a:r>
            <a:br>
              <a:rPr lang="ru-RU" sz="2800" i="1" dirty="0" smtClean="0">
                <a:latin typeface="Arial" pitchFamily="34" charset="0"/>
                <a:cs typeface="Arial" pitchFamily="34" charset="0"/>
              </a:rPr>
            </a:br>
            <a:r>
              <a:rPr lang="ru-RU" sz="2800" i="1" dirty="0" smtClean="0">
                <a:latin typeface="Arial" pitchFamily="34" charset="0"/>
                <a:cs typeface="Arial" pitchFamily="34" charset="0"/>
              </a:rPr>
              <a:t/>
            </a:r>
            <a:br>
              <a:rPr lang="ru-RU" sz="2800" i="1" dirty="0" smtClean="0">
                <a:latin typeface="Arial" pitchFamily="34" charset="0"/>
                <a:cs typeface="Arial" pitchFamily="34" charset="0"/>
              </a:rPr>
            </a:br>
            <a:r>
              <a:rPr lang="ru-RU" sz="2800" i="1" dirty="0" smtClean="0">
                <a:latin typeface="Arial" pitchFamily="34" charset="0"/>
                <a:cs typeface="Arial" pitchFamily="34" charset="0"/>
              </a:rPr>
              <a:t/>
            </a:r>
            <a:br>
              <a:rPr lang="ru-RU" sz="2800" i="1" dirty="0" smtClean="0">
                <a:latin typeface="Arial" pitchFamily="34" charset="0"/>
                <a:cs typeface="Arial" pitchFamily="34" charset="0"/>
              </a:rPr>
            </a:br>
            <a:r>
              <a:rPr lang="ru-RU" sz="2800" i="1" dirty="0" smtClean="0">
                <a:latin typeface="Arial" pitchFamily="34" charset="0"/>
                <a:cs typeface="Arial" pitchFamily="34" charset="0"/>
              </a:rPr>
              <a:t/>
            </a:r>
            <a:br>
              <a:rPr lang="ru-RU" sz="2800" i="1" dirty="0" smtClean="0">
                <a:latin typeface="Arial" pitchFamily="34" charset="0"/>
                <a:cs typeface="Arial" pitchFamily="34" charset="0"/>
              </a:rPr>
            </a:br>
            <a:r>
              <a:rPr lang="ru-RU" sz="2800" i="1" dirty="0" smtClean="0">
                <a:latin typeface="Arial" pitchFamily="34" charset="0"/>
                <a:cs typeface="Arial" pitchFamily="34" charset="0"/>
              </a:rPr>
              <a:t/>
            </a:r>
            <a:br>
              <a:rPr lang="ru-RU" sz="2800" i="1" dirty="0" smtClean="0">
                <a:latin typeface="Arial" pitchFamily="34" charset="0"/>
                <a:cs typeface="Arial" pitchFamily="34" charset="0"/>
              </a:rPr>
            </a:br>
            <a:r>
              <a:rPr lang="ru-RU" sz="2800" i="1" dirty="0" smtClean="0">
                <a:latin typeface="Arial" pitchFamily="34" charset="0"/>
                <a:cs typeface="Arial" pitchFamily="34" charset="0"/>
              </a:rPr>
              <a:t/>
            </a:r>
            <a:br>
              <a:rPr lang="ru-RU" sz="2800" i="1" dirty="0" smtClean="0">
                <a:latin typeface="Arial" pitchFamily="34" charset="0"/>
                <a:cs typeface="Arial" pitchFamily="34" charset="0"/>
              </a:rPr>
            </a:br>
            <a:r>
              <a:rPr lang="ru-RU" sz="2800" i="1" dirty="0" smtClean="0">
                <a:latin typeface="Arial" pitchFamily="34" charset="0"/>
                <a:cs typeface="Arial" pitchFamily="34" charset="0"/>
              </a:rPr>
              <a:t/>
            </a:r>
            <a:br>
              <a:rPr lang="ru-RU" sz="2800" i="1" dirty="0" smtClean="0">
                <a:latin typeface="Arial" pitchFamily="34" charset="0"/>
                <a:cs typeface="Arial" pitchFamily="34" charset="0"/>
              </a:rPr>
            </a:br>
            <a:r>
              <a:rPr lang="ru-RU" sz="2800" i="1" dirty="0" smtClean="0">
                <a:latin typeface="Arial" pitchFamily="34" charset="0"/>
                <a:cs typeface="Arial" pitchFamily="34" charset="0"/>
              </a:rPr>
              <a:t/>
            </a:r>
            <a:br>
              <a:rPr lang="ru-RU" sz="2800" i="1" dirty="0" smtClean="0">
                <a:latin typeface="Arial" pitchFamily="34" charset="0"/>
                <a:cs typeface="Arial" pitchFamily="34" charset="0"/>
              </a:rPr>
            </a:br>
            <a:r>
              <a:rPr lang="ru-RU" sz="2800" i="1" dirty="0" smtClean="0">
                <a:latin typeface="Arial" pitchFamily="34" charset="0"/>
                <a:cs typeface="Arial" pitchFamily="34" charset="0"/>
              </a:rPr>
              <a:t/>
            </a:r>
            <a:br>
              <a:rPr lang="ru-RU" sz="2800" i="1" dirty="0" smtClean="0">
                <a:latin typeface="Arial" pitchFamily="34" charset="0"/>
                <a:cs typeface="Arial" pitchFamily="34" charset="0"/>
              </a:rPr>
            </a:br>
            <a:r>
              <a:rPr lang="ru-RU" sz="2400" i="1" dirty="0" smtClean="0"/>
              <a:t> «Сказка лечит, сказка греет, </a:t>
            </a:r>
            <a:br>
              <a:rPr lang="ru-RU" sz="2400" i="1" dirty="0" smtClean="0"/>
            </a:br>
            <a:r>
              <a:rPr lang="ru-RU" sz="2400" i="1" dirty="0" smtClean="0"/>
              <a:t>сказка учит жить…» Л.Д.Короткова</a:t>
            </a:r>
            <a:r>
              <a:rPr lang="ru-RU" sz="2800" i="1" dirty="0" smtClean="0">
                <a:latin typeface="Arial" pitchFamily="34" charset="0"/>
                <a:cs typeface="Arial" pitchFamily="34" charset="0"/>
              </a:rPr>
              <a:t>.</a:t>
            </a:r>
            <a:br>
              <a:rPr lang="ru-RU" sz="2800" i="1" dirty="0" smtClean="0">
                <a:latin typeface="Arial" pitchFamily="34" charset="0"/>
                <a:cs typeface="Arial" pitchFamily="34" charset="0"/>
              </a:rPr>
            </a:br>
            <a:r>
              <a:rPr lang="ru-RU" sz="2800" i="1" dirty="0" smtClean="0">
                <a:latin typeface="Arial" pitchFamily="34" charset="0"/>
                <a:cs typeface="Arial" pitchFamily="34" charset="0"/>
              </a:rPr>
              <a:t> </a:t>
            </a:r>
            <a:endParaRPr lang="ru-RU" sz="2800" dirty="0">
              <a:latin typeface="Arial" pitchFamily="34" charset="0"/>
              <a:cs typeface="Arial" pitchFamily="34" charset="0"/>
            </a:endParaRPr>
          </a:p>
        </p:txBody>
      </p:sp>
      <p:sp>
        <p:nvSpPr>
          <p:cNvPr id="4" name="Прямоугольник 3"/>
          <p:cNvSpPr/>
          <p:nvPr/>
        </p:nvSpPr>
        <p:spPr>
          <a:xfrm>
            <a:off x="785786" y="1714488"/>
            <a:ext cx="7143800" cy="2308324"/>
          </a:xfrm>
          <a:prstGeom prst="rect">
            <a:avLst/>
          </a:prstGeom>
        </p:spPr>
        <p:txBody>
          <a:bodyPr wrap="square">
            <a:spAutoFit/>
          </a:bodyPr>
          <a:lstStyle/>
          <a:p>
            <a:r>
              <a:rPr lang="ru-RU" sz="2400" dirty="0" smtClean="0">
                <a:solidFill>
                  <a:schemeClr val="tx2">
                    <a:lumMod val="75000"/>
                  </a:schemeClr>
                </a:solidFill>
                <a:latin typeface="Arial" pitchFamily="34" charset="0"/>
                <a:cs typeface="Arial" pitchFamily="34" charset="0"/>
              </a:rPr>
              <a:t>«Нравственность</a:t>
            </a:r>
            <a:r>
              <a:rPr lang="ru-RU" sz="2400" dirty="0">
                <a:solidFill>
                  <a:schemeClr val="tx2">
                    <a:lumMod val="75000"/>
                  </a:schemeClr>
                </a:solidFill>
                <a:latin typeface="Arial" pitchFamily="34" charset="0"/>
                <a:cs typeface="Arial" pitchFamily="34" charset="0"/>
              </a:rPr>
              <a:t>" - </a:t>
            </a:r>
            <a:r>
              <a:rPr lang="ru-RU" sz="2400" dirty="0" smtClean="0">
                <a:solidFill>
                  <a:schemeClr val="tx2">
                    <a:lumMod val="75000"/>
                  </a:schemeClr>
                </a:solidFill>
                <a:latin typeface="Arial" pitchFamily="34" charset="0"/>
                <a:cs typeface="Arial" pitchFamily="34" charset="0"/>
              </a:rPr>
              <a:t>это неотъемлемая сторона </a:t>
            </a:r>
            <a:r>
              <a:rPr lang="ru-RU" sz="2400" dirty="0">
                <a:solidFill>
                  <a:schemeClr val="tx2">
                    <a:lumMod val="75000"/>
                  </a:schemeClr>
                </a:solidFill>
                <a:latin typeface="Arial" pitchFamily="34" charset="0"/>
                <a:cs typeface="Arial" pitchFamily="34" charset="0"/>
              </a:rPr>
              <a:t>личности, </a:t>
            </a:r>
            <a:r>
              <a:rPr lang="ru-RU" sz="2400" dirty="0" smtClean="0">
                <a:solidFill>
                  <a:schemeClr val="tx2">
                    <a:lumMod val="75000"/>
                  </a:schemeClr>
                </a:solidFill>
                <a:latin typeface="Arial" pitchFamily="34" charset="0"/>
                <a:cs typeface="Arial" pitchFamily="34" charset="0"/>
              </a:rPr>
              <a:t>обеспечивающая добровольное </a:t>
            </a:r>
            <a:r>
              <a:rPr lang="ru-RU" sz="2400" dirty="0">
                <a:solidFill>
                  <a:schemeClr val="tx2">
                    <a:lumMod val="75000"/>
                  </a:schemeClr>
                </a:solidFill>
                <a:latin typeface="Arial" pitchFamily="34" charset="0"/>
                <a:cs typeface="Arial" pitchFamily="34" charset="0"/>
              </a:rPr>
              <a:t>соблюдение ею существующих норм, правил, принципов поведения. Они находят выражение в отношении к Родине, обществу, коллективу, отдельным людям, к самому себе, труду и т.д.</a:t>
            </a:r>
          </a:p>
        </p:txBody>
      </p:sp>
      <p:pic>
        <p:nvPicPr>
          <p:cNvPr id="18434" name="Picture 2" descr="https://filed16-2.my.mail.ru/pic?url=http%3A%2F%2Fimg0.liveinternet.ru%2Fimages%2Fattach%2Fc%2F2%2F%2F68%2F167%2F68167573_570858957.jpg&amp;mw=&amp;mh=&amp;sig=e1dc1f04b49f4eda980b273054a4aa98"/>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429256" y="3857628"/>
            <a:ext cx="3143227" cy="2800348"/>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1730456"/>
          </a:xfrm>
        </p:spPr>
        <p:txBody>
          <a:bodyPr>
            <a:normAutofit fontScale="90000"/>
          </a:bodyPr>
          <a:lstStyle/>
          <a:p>
            <a:pPr algn="ctr"/>
            <a:r>
              <a:rPr lang="ru-RU" sz="3200" dirty="0"/>
              <a:t>Совместная выставка детей и родителей «Рисование иллюстраций к </a:t>
            </a:r>
            <a:br>
              <a:rPr lang="ru-RU" sz="3200" dirty="0"/>
            </a:br>
            <a:r>
              <a:rPr lang="ru-RU" sz="3200" dirty="0"/>
              <a:t>любимым сказкам».</a:t>
            </a:r>
            <a:br>
              <a:rPr lang="ru-RU" sz="3200" dirty="0"/>
            </a:br>
            <a:endParaRPr lang="ru-RU" sz="3200" dirty="0"/>
          </a:p>
        </p:txBody>
      </p:sp>
      <p:pic>
        <p:nvPicPr>
          <p:cNvPr id="4" name="Объект 3" descr="C:\Users\User\AppData\Local\Microsoft\Windows\INetCache\Content.Word\IMG_20180515_142734.jpg"/>
          <p:cNvPicPr>
            <a:picLocks noGrp="1"/>
          </p:cNvPicPr>
          <p:nvPr>
            <p:ph idx="1"/>
          </p:nvPr>
        </p:nvPicPr>
        <p:blipFill>
          <a:blip r:embed="rId2" cstate="print">
            <a:extLst>
              <a:ext uri="{28A0092B-C50C-407E-A947-70E740481C1C}">
                <a14:useLocalDpi xmlns:a14="http://schemas.microsoft.com/office/drawing/2010/main"/>
              </a:ext>
            </a:extLst>
          </a:blip>
          <a:srcRect/>
          <a:stretch>
            <a:fillRect/>
          </a:stretch>
        </p:blipFill>
        <p:spPr bwMode="auto">
          <a:xfrm>
            <a:off x="683568" y="1988840"/>
            <a:ext cx="3024336" cy="3672408"/>
          </a:xfrm>
          <a:prstGeom prst="rect">
            <a:avLst/>
          </a:prstGeom>
          <a:noFill/>
          <a:ln>
            <a:noFill/>
          </a:ln>
        </p:spPr>
      </p:pic>
      <p:pic>
        <p:nvPicPr>
          <p:cNvPr id="5" name="Рисунок 4" descr="C:\Users\User\AppData\Local\Microsoft\Windows\INetCache\Content.Word\IMG_20180515_142648.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88024" y="1916832"/>
            <a:ext cx="2592288" cy="3600400"/>
          </a:xfrm>
          <a:prstGeom prst="rect">
            <a:avLst/>
          </a:prstGeom>
          <a:noFill/>
          <a:ln>
            <a:noFill/>
          </a:ln>
        </p:spPr>
      </p:pic>
    </p:spTree>
    <p:extLst>
      <p:ext uri="{BB962C8B-B14F-4D97-AF65-F5344CB8AC3E}">
        <p14:creationId xmlns:p14="http://schemas.microsoft.com/office/powerpoint/2010/main" val="11408019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1658448"/>
          </a:xfrm>
        </p:spPr>
        <p:txBody>
          <a:bodyPr>
            <a:normAutofit fontScale="90000"/>
          </a:bodyPr>
          <a:lstStyle/>
          <a:p>
            <a:pPr algn="ctr"/>
            <a:r>
              <a:rPr lang="ru-RU" sz="3200" dirty="0" smtClean="0"/>
              <a:t>Совместная деятельность </a:t>
            </a:r>
            <a:r>
              <a:rPr lang="ru-RU" sz="3200" dirty="0"/>
              <a:t>воспитателя с детьми (Проведение сюжетно-ролевых игр, театрализованных игр)</a:t>
            </a:r>
            <a:br>
              <a:rPr lang="ru-RU" sz="3200" dirty="0"/>
            </a:br>
            <a:endParaRPr lang="ru-RU" sz="3200" dirty="0"/>
          </a:p>
        </p:txBody>
      </p:sp>
      <p:pic>
        <p:nvPicPr>
          <p:cNvPr id="4" name="Объект 3" descr="C:\Users\User\AppData\Local\Microsoft\Windows\INetCache\Content.Word\IMG_20180515_153532.jpg"/>
          <p:cNvPicPr>
            <a:picLocks noGrp="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1475656" y="1628800"/>
            <a:ext cx="6552728" cy="4464496"/>
          </a:xfrm>
          <a:prstGeom prst="rect">
            <a:avLst/>
          </a:prstGeom>
          <a:noFill/>
          <a:ln>
            <a:noFill/>
          </a:ln>
        </p:spPr>
      </p:pic>
    </p:spTree>
    <p:extLst>
      <p:ext uri="{BB962C8B-B14F-4D97-AF65-F5344CB8AC3E}">
        <p14:creationId xmlns:p14="http://schemas.microsoft.com/office/powerpoint/2010/main" val="32648167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305800" cy="1357322"/>
          </a:xfrm>
        </p:spPr>
        <p:txBody>
          <a:bodyPr>
            <a:normAutofit/>
          </a:bodyPr>
          <a:lstStyle/>
          <a:p>
            <a:pPr algn="ctr"/>
            <a:r>
              <a:rPr lang="ru-RU" sz="5400" dirty="0" smtClean="0">
                <a:latin typeface="Arial" pitchFamily="34" charset="0"/>
                <a:cs typeface="Arial" pitchFamily="34" charset="0"/>
              </a:rPr>
              <a:t>Спасибо за внимание!</a:t>
            </a:r>
            <a:endParaRPr lang="ru-RU" sz="5400" dirty="0">
              <a:latin typeface="Arial" pitchFamily="34" charset="0"/>
              <a:cs typeface="Arial" pitchFamily="34" charset="0"/>
            </a:endParaRPr>
          </a:p>
        </p:txBody>
      </p:sp>
      <p:pic>
        <p:nvPicPr>
          <p:cNvPr id="31746" name="Picture 2" descr="http://www.playcast.ru/uploads/2013/03/16/4930562.jpg"/>
          <p:cNvPicPr>
            <a:picLocks noChangeAspect="1" noChangeArrowheads="1"/>
          </p:cNvPicPr>
          <p:nvPr/>
        </p:nvPicPr>
        <p:blipFill>
          <a:blip r:embed="rId2"/>
          <a:srcRect/>
          <a:stretch>
            <a:fillRect/>
          </a:stretch>
        </p:blipFill>
        <p:spPr bwMode="auto">
          <a:xfrm>
            <a:off x="1071538" y="2143116"/>
            <a:ext cx="7037099" cy="435771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5786" y="785794"/>
            <a:ext cx="7429552" cy="2554545"/>
          </a:xfrm>
          <a:prstGeom prst="rect">
            <a:avLst/>
          </a:prstGeom>
        </p:spPr>
        <p:txBody>
          <a:bodyPr wrap="square">
            <a:spAutoFit/>
          </a:bodyPr>
          <a:lstStyle/>
          <a:p>
            <a:r>
              <a:rPr lang="ru-RU" sz="2000" dirty="0">
                <a:solidFill>
                  <a:schemeClr val="tx2">
                    <a:lumMod val="75000"/>
                  </a:schemeClr>
                </a:solidFill>
                <a:latin typeface="Arial" pitchFamily="34" charset="0"/>
                <a:cs typeface="Arial" pitchFamily="34" charset="0"/>
              </a:rPr>
              <a:t>Закладывать основы нравственности, воспитывать моральные ценности следует с самого раннего возраста, когда формируется характер, отношение к миру, окружающим людям. В этике существуют две основные нравственные категории - добро и зло. Соблюдение моральных требований ассоциируется с добром. Нарушение же моральных норм и правил, отступление от них характеризуется как зло.</a:t>
            </a:r>
          </a:p>
        </p:txBody>
      </p:sp>
      <p:pic>
        <p:nvPicPr>
          <p:cNvPr id="17410" name="Picture 2" descr="http://vnssr.my1.ru/_nw/96/75332525.jpg"/>
          <p:cNvPicPr>
            <a:picLocks noChangeAspect="1" noChangeArrowheads="1"/>
          </p:cNvPicPr>
          <p:nvPr/>
        </p:nvPicPr>
        <p:blipFill>
          <a:blip r:embed="rId2"/>
          <a:srcRect/>
          <a:stretch>
            <a:fillRect/>
          </a:stretch>
        </p:blipFill>
        <p:spPr bwMode="auto">
          <a:xfrm>
            <a:off x="3071802" y="3357562"/>
            <a:ext cx="5143536" cy="328614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7224" y="1071546"/>
            <a:ext cx="7358114" cy="2862322"/>
          </a:xfrm>
          <a:prstGeom prst="rect">
            <a:avLst/>
          </a:prstGeom>
        </p:spPr>
        <p:txBody>
          <a:bodyPr wrap="square">
            <a:spAutoFit/>
          </a:bodyPr>
          <a:lstStyle/>
          <a:p>
            <a:r>
              <a:rPr lang="ru-RU" sz="2000" dirty="0">
                <a:solidFill>
                  <a:schemeClr val="tx2">
                    <a:lumMod val="75000"/>
                  </a:schemeClr>
                </a:solidFill>
                <a:latin typeface="Arial" pitchFamily="34" charset="0"/>
                <a:cs typeface="Arial" pitchFamily="34" charset="0"/>
              </a:rPr>
              <a:t>Первые уроки нравственности ребёнок получает в семье. Основной источник огромного влияния семейного воспитания заключается в том, что в семье ребёнок видит, слышит, чувствует не только то, как надо жить, а как в действительности живут люди. Если родители не обращают внимание на то, какими предметами играет ребёнок, какие книги рассматривает, какие слова говорит, что он рисует, то дети усваивают ряд неправильных, искажённых представлений, приобретает вредные </a:t>
            </a:r>
            <a:r>
              <a:rPr lang="ru-RU" sz="2000" dirty="0" smtClean="0">
                <a:solidFill>
                  <a:schemeClr val="tx2">
                    <a:lumMod val="75000"/>
                  </a:schemeClr>
                </a:solidFill>
                <a:latin typeface="Arial" pitchFamily="34" charset="0"/>
                <a:cs typeface="Arial" pitchFamily="34" charset="0"/>
              </a:rPr>
              <a:t>привычки.</a:t>
            </a:r>
            <a:endParaRPr lang="ru-RU" sz="2000" dirty="0">
              <a:solidFill>
                <a:schemeClr val="tx2">
                  <a:lumMod val="75000"/>
                </a:schemeClr>
              </a:solidFill>
              <a:latin typeface="Arial" pitchFamily="34" charset="0"/>
              <a:cs typeface="Arial" pitchFamily="34" charset="0"/>
            </a:endParaRPr>
          </a:p>
        </p:txBody>
      </p:sp>
      <p:pic>
        <p:nvPicPr>
          <p:cNvPr id="16388" name="Picture 4" descr="https://polzavred.ru/wp-content/uploads/skazki_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429124" y="3929066"/>
            <a:ext cx="3786214" cy="278608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5786" y="714357"/>
            <a:ext cx="7215238" cy="2862322"/>
          </a:xfrm>
          <a:prstGeom prst="rect">
            <a:avLst/>
          </a:prstGeom>
        </p:spPr>
        <p:txBody>
          <a:bodyPr wrap="square">
            <a:spAutoFit/>
          </a:bodyPr>
          <a:lstStyle/>
          <a:p>
            <a:r>
              <a:rPr lang="ru-RU" sz="2000" dirty="0">
                <a:solidFill>
                  <a:schemeClr val="tx2">
                    <a:lumMod val="75000"/>
                  </a:schemeClr>
                </a:solidFill>
                <a:latin typeface="Arial" pitchFamily="34" charset="0"/>
                <a:cs typeface="Arial" pitchFamily="34" charset="0"/>
              </a:rPr>
              <a:t>В настоящее время мы все чаще наблюдаем примеры детской жестокости, агрессивности по отношению друг другу, по отношению к близким людям. Под влиянием далеко не нравственных мультфильмов у детей искажены представления о нравственных качествах: о доброте, милосердии, справедливости. С рождения ребенок нацелен на идеал хорошего, поэтому </a:t>
            </a:r>
            <a:r>
              <a:rPr lang="ru-RU" sz="2000" dirty="0" smtClean="0">
                <a:solidFill>
                  <a:schemeClr val="tx2">
                    <a:lumMod val="75000"/>
                  </a:schemeClr>
                </a:solidFill>
                <a:latin typeface="Arial" pitchFamily="34" charset="0"/>
                <a:cs typeface="Arial" pitchFamily="34" charset="0"/>
              </a:rPr>
              <a:t>именно в дошкольном возрасте </a:t>
            </a:r>
            <a:r>
              <a:rPr lang="ru-RU" sz="2000" dirty="0">
                <a:solidFill>
                  <a:schemeClr val="tx2">
                    <a:lumMod val="75000"/>
                  </a:schemeClr>
                </a:solidFill>
                <a:latin typeface="Arial" pitchFamily="34" charset="0"/>
                <a:cs typeface="Arial" pitchFamily="34" charset="0"/>
              </a:rPr>
              <a:t>необходимо </a:t>
            </a:r>
            <a:r>
              <a:rPr lang="ru-RU" sz="2000" dirty="0" smtClean="0">
                <a:solidFill>
                  <a:schemeClr val="tx2">
                    <a:lumMod val="75000"/>
                  </a:schemeClr>
                </a:solidFill>
                <a:latin typeface="Arial" pitchFamily="34" charset="0"/>
                <a:cs typeface="Arial" pitchFamily="34" charset="0"/>
              </a:rPr>
              <a:t>показывать </a:t>
            </a:r>
            <a:r>
              <a:rPr lang="ru-RU" sz="2000" dirty="0">
                <a:solidFill>
                  <a:schemeClr val="tx2">
                    <a:lumMod val="75000"/>
                  </a:schemeClr>
                </a:solidFill>
                <a:latin typeface="Arial" pitchFamily="34" charset="0"/>
                <a:cs typeface="Arial" pitchFamily="34" charset="0"/>
              </a:rPr>
              <a:t>нравственную суть каждого поступка. </a:t>
            </a:r>
          </a:p>
        </p:txBody>
      </p:sp>
      <p:pic>
        <p:nvPicPr>
          <p:cNvPr id="15362" name="Picture 2" descr="http://www.antoshka-toys.ru/kiwi-public-data/Kiwi_Img/C60-06199.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214810" y="3571876"/>
            <a:ext cx="4357686" cy="308130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10" y="928670"/>
            <a:ext cx="7929618" cy="1938992"/>
          </a:xfrm>
          <a:prstGeom prst="rect">
            <a:avLst/>
          </a:prstGeom>
        </p:spPr>
        <p:txBody>
          <a:bodyPr wrap="square">
            <a:spAutoFit/>
          </a:bodyPr>
          <a:lstStyle/>
          <a:p>
            <a:r>
              <a:rPr lang="ru-RU" sz="2000" dirty="0">
                <a:solidFill>
                  <a:schemeClr val="tx2">
                    <a:lumMod val="75000"/>
                  </a:schemeClr>
                </a:solidFill>
                <a:latin typeface="Arial" pitchFamily="34" charset="0"/>
                <a:cs typeface="Arial" pitchFamily="34" charset="0"/>
              </a:rPr>
              <a:t>В. А. Сухомлинский считал, что «Сказка неотделима от красоты, способствует развитию эстетических чувств, без которых немыслимо благородство души, сердечная чуткость к человеческому несчастью, горю, страданию. Благодаря сказке ребенок познает мир не только умом, но и сердцем</a:t>
            </a:r>
            <a:r>
              <a:rPr lang="ru-RU" sz="2000" dirty="0" smtClean="0">
                <a:solidFill>
                  <a:schemeClr val="tx2">
                    <a:lumMod val="75000"/>
                  </a:schemeClr>
                </a:solidFill>
                <a:latin typeface="Arial" pitchFamily="34" charset="0"/>
                <a:cs typeface="Arial" pitchFamily="34" charset="0"/>
              </a:rPr>
              <a:t>».</a:t>
            </a:r>
          </a:p>
          <a:p>
            <a:endParaRPr lang="ru-RU" sz="2000" dirty="0">
              <a:solidFill>
                <a:schemeClr val="tx2">
                  <a:lumMod val="75000"/>
                </a:schemeClr>
              </a:solidFill>
              <a:latin typeface="Arial" pitchFamily="34" charset="0"/>
              <a:cs typeface="Arial" pitchFamily="34" charset="0"/>
            </a:endParaRPr>
          </a:p>
        </p:txBody>
      </p:sp>
      <p:pic>
        <p:nvPicPr>
          <p:cNvPr id="19458" name="Picture 2" descr="http://hovrashok.com.ua/images/Jan/09/182c61ecf997e0cc95a7589571c64a44/1.jpg"/>
          <p:cNvPicPr>
            <a:picLocks noChangeAspect="1" noChangeArrowheads="1"/>
          </p:cNvPicPr>
          <p:nvPr/>
        </p:nvPicPr>
        <p:blipFill>
          <a:blip r:embed="rId2"/>
          <a:srcRect/>
          <a:stretch>
            <a:fillRect/>
          </a:stretch>
        </p:blipFill>
        <p:spPr bwMode="auto">
          <a:xfrm>
            <a:off x="1571604" y="2571744"/>
            <a:ext cx="5572164" cy="3971917"/>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889844"/>
            <a:ext cx="8501122" cy="2862322"/>
          </a:xfrm>
          <a:prstGeom prst="rect">
            <a:avLst/>
          </a:prstGeom>
        </p:spPr>
        <p:txBody>
          <a:bodyPr wrap="square">
            <a:spAutoFit/>
          </a:bodyPr>
          <a:lstStyle/>
          <a:p>
            <a:r>
              <a:rPr lang="ru-RU" dirty="0">
                <a:solidFill>
                  <a:schemeClr val="tx2">
                    <a:lumMod val="75000"/>
                  </a:schemeClr>
                </a:solidFill>
                <a:latin typeface="Arial" pitchFamily="34" charset="0"/>
                <a:cs typeface="Arial" pitchFamily="34" charset="0"/>
              </a:rPr>
              <a:t>Сказка , ее композиция, яркое противопоставление добра и зла, фантастические и определенные по своей нравственной сути образы, особые причинно - следственные связи и явления, доступные пониманию ребенка, - все это делает сказку особенно интересной и волнующей для детей. Она является незаменимым инструментом формирования нравственно здоровой личности ребенка. Нравственные понятия (честность, доброта, человеколюбие ), ярко представленные в образах героев, закрепляются в реальной жизни и взаимоотношениях с близкими людьми, превращаясь в нравственные эталоны, которыми регулируются желания и поступки ребенка . </a:t>
            </a:r>
          </a:p>
        </p:txBody>
      </p:sp>
      <p:pic>
        <p:nvPicPr>
          <p:cNvPr id="20482" name="Picture 2" descr="http://www.panoramaphoto.biz/wp-content/photos/2013/12/duimovochka.jpg"/>
          <p:cNvPicPr>
            <a:picLocks noChangeAspect="1" noChangeArrowheads="1"/>
          </p:cNvPicPr>
          <p:nvPr/>
        </p:nvPicPr>
        <p:blipFill>
          <a:blip r:embed="rId2"/>
          <a:srcRect/>
          <a:stretch>
            <a:fillRect/>
          </a:stretch>
        </p:blipFill>
        <p:spPr bwMode="auto">
          <a:xfrm>
            <a:off x="2643174" y="3429000"/>
            <a:ext cx="5500726" cy="321471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1166843"/>
            <a:ext cx="8215370" cy="2585323"/>
          </a:xfrm>
          <a:prstGeom prst="rect">
            <a:avLst/>
          </a:prstGeom>
        </p:spPr>
        <p:txBody>
          <a:bodyPr wrap="square">
            <a:spAutoFit/>
          </a:bodyPr>
          <a:lstStyle/>
          <a:p>
            <a:r>
              <a:rPr lang="ru-RU" dirty="0">
                <a:solidFill>
                  <a:schemeClr val="tx2">
                    <a:lumMod val="75000"/>
                  </a:schemeClr>
                </a:solidFill>
                <a:latin typeface="Arial" pitchFamily="34" charset="0"/>
                <a:cs typeface="Arial" pitchFamily="34" charset="0"/>
              </a:rPr>
              <a:t>Сказка в жизни ребенка имеет колоссальное воспитательное значение. Она становится средством развития и воспитания буквально с первого дня жизни чада и сопровождает его вплоть до подросткового возраста. Роль сказки в воспитании детей дошкольного возраста велика. Она пробуждает все доброе, что есть в душе ребенка, формирует крепкие нравственные ценности и любовь к чтению, учит правильному общению, развивает эмоциональную сферу и речь. Совместное чтение сказок помогает родителям и детям сблизиться, лучше понять друг друга, доставляет удовольствие от общения. </a:t>
            </a:r>
          </a:p>
        </p:txBody>
      </p:sp>
      <p:pic>
        <p:nvPicPr>
          <p:cNvPr id="21506" name="Picture 2" descr="http://baragozik.ru/wp-content/uploads/2017/05/chtenie_knig.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286249" y="3714752"/>
            <a:ext cx="4357718" cy="300039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571481"/>
            <a:ext cx="8143932" cy="1477328"/>
          </a:xfrm>
          <a:prstGeom prst="rect">
            <a:avLst/>
          </a:prstGeom>
        </p:spPr>
        <p:txBody>
          <a:bodyPr wrap="square">
            <a:spAutoFit/>
          </a:bodyPr>
          <a:lstStyle/>
          <a:p>
            <a:r>
              <a:rPr lang="ru-RU" dirty="0">
                <a:solidFill>
                  <a:schemeClr val="tx2">
                    <a:lumMod val="75000"/>
                  </a:schemeClr>
                </a:solidFill>
                <a:latin typeface="Arial" pitchFamily="34" charset="0"/>
                <a:cs typeface="Arial" pitchFamily="34" charset="0"/>
              </a:rPr>
              <a:t>Проблема состоит в том, что в наш век духовного обнищания сказка, как и другие ценности традиционной культуры, утрачивает свое высокое предназначение. Именно в детском возрасте важно успеть заложить ростки доброты, ответственность за свои поступки, любви к людям, природе своего края.</a:t>
            </a:r>
          </a:p>
        </p:txBody>
      </p:sp>
      <p:pic>
        <p:nvPicPr>
          <p:cNvPr id="22530" name="Picture 2" descr="https://ds04.infourok.ru/uploads/ex/1191/000ff010-5caa8d43/hello_html_279933ec.jpg"/>
          <p:cNvPicPr>
            <a:picLocks noChangeAspect="1" noChangeArrowheads="1"/>
          </p:cNvPicPr>
          <p:nvPr/>
        </p:nvPicPr>
        <p:blipFill>
          <a:blip r:embed="rId2"/>
          <a:srcRect/>
          <a:stretch>
            <a:fillRect/>
          </a:stretch>
        </p:blipFill>
        <p:spPr bwMode="auto">
          <a:xfrm>
            <a:off x="2214546" y="2000240"/>
            <a:ext cx="6657975" cy="4695825"/>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152</TotalTime>
  <Words>964</Words>
  <Application>Microsoft Office PowerPoint</Application>
  <PresentationFormat>Экран (4:3)</PresentationFormat>
  <Paragraphs>43</Paragraphs>
  <Slides>22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22</vt:i4>
      </vt:variant>
    </vt:vector>
  </HeadingPairs>
  <TitlesOfParts>
    <vt:vector size="27" baseType="lpstr">
      <vt:lpstr>Arial</vt:lpstr>
      <vt:lpstr>Calibri</vt:lpstr>
      <vt:lpstr>Constantia</vt:lpstr>
      <vt:lpstr>Wingdings 2</vt:lpstr>
      <vt:lpstr>Поток</vt:lpstr>
      <vt:lpstr> МАДОУ «Детский сад комбинированного вида №1  Самообразование педагога: «Роль сказки в нравственном воспитании старших дошкольников» Воспитатель: Боридченко А.В. 2017-18уч.год </vt:lpstr>
      <vt:lpstr>«Сказка лечит,  сказка греет                «Сказка лечит, сказка греет,  сказка учит жить…» Л.Д.Короткова.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Работу по данной теме невозможно вести без книжного уголка, и атрибутов к сказкам. </vt:lpstr>
      <vt:lpstr>Презентация PowerPoint</vt:lpstr>
      <vt:lpstr> Самостоятельная деятельность детей. (Дидактические игры, подвижные игры) </vt:lpstr>
      <vt:lpstr>Презентация PowerPoint</vt:lpstr>
      <vt:lpstr>Совместная выставка детей и родителей «Рисование иллюстраций к  любимым сказкам». </vt:lpstr>
      <vt:lpstr>Совместная деятельность воспитателя с детьми (Проведение сюжетно-ролевых игр, театрализованных игр) </vt:lpstr>
      <vt:lpstr>Спасибо за внимание!</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Самообразование педагога:  «Роль сказки в нравственном воспитании старших дошкольников»</dc:title>
  <dc:creator>1</dc:creator>
  <cp:lastModifiedBy>сергей житняк</cp:lastModifiedBy>
  <cp:revision>15</cp:revision>
  <dcterms:created xsi:type="dcterms:W3CDTF">2018-05-06T17:59:33Z</dcterms:created>
  <dcterms:modified xsi:type="dcterms:W3CDTF">2018-08-14T19:16:16Z</dcterms:modified>
</cp:coreProperties>
</file>