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72" r:id="rId2"/>
    <p:sldMasterId id="2147484069" r:id="rId3"/>
  </p:sldMasterIdLst>
  <p:notesMasterIdLst>
    <p:notesMasterId r:id="rId26"/>
  </p:notesMasterIdLst>
  <p:sldIdLst>
    <p:sldId id="257" r:id="rId4"/>
    <p:sldId id="258" r:id="rId5"/>
    <p:sldId id="276" r:id="rId6"/>
    <p:sldId id="278" r:id="rId7"/>
    <p:sldId id="280" r:id="rId8"/>
    <p:sldId id="281" r:id="rId9"/>
    <p:sldId id="259" r:id="rId10"/>
    <p:sldId id="261" r:id="rId11"/>
    <p:sldId id="260" r:id="rId12"/>
    <p:sldId id="263" r:id="rId13"/>
    <p:sldId id="262" r:id="rId14"/>
    <p:sldId id="264" r:id="rId15"/>
    <p:sldId id="265" r:id="rId16"/>
    <p:sldId id="268" r:id="rId17"/>
    <p:sldId id="270" r:id="rId18"/>
    <p:sldId id="272" r:id="rId19"/>
    <p:sldId id="279" r:id="rId20"/>
    <p:sldId id="282" r:id="rId21"/>
    <p:sldId id="274" r:id="rId22"/>
    <p:sldId id="275" r:id="rId23"/>
    <p:sldId id="283" r:id="rId24"/>
    <p:sldId id="273" r:id="rId25"/>
  </p:sldIdLst>
  <p:sldSz cx="7169150" cy="5376863" type="B5ISO"/>
  <p:notesSz cx="6858000" cy="9945688"/>
  <p:defaultTextStyle>
    <a:defPPr>
      <a:defRPr lang="ru-RU"/>
    </a:defPPr>
    <a:lvl1pPr marL="0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8278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6555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4831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3109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91386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49665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7941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6219" algn="l" defTabSz="71655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58" autoAdjust="0"/>
  </p:normalViewPr>
  <p:slideViewPr>
    <p:cSldViewPr>
      <p:cViewPr varScale="1">
        <p:scale>
          <a:sx n="136" d="100"/>
          <a:sy n="136" d="100"/>
        </p:scale>
        <p:origin x="-1818" y="-90"/>
      </p:cViewPr>
      <p:guideLst>
        <p:guide orient="horz" pos="1694"/>
        <p:guide pos="2259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2EFFD-030B-4A7B-8015-B2FEE1EEA24A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EEA3C-26C0-4CEB-8992-2A119612F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804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8278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6555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4831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3109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91386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9665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7941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6219" algn="l" defTabSz="71655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688" y="1670001"/>
            <a:ext cx="6093778" cy="11528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373" y="3046891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6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4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3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7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6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97634" y="215637"/>
            <a:ext cx="1613059" cy="45871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8459" y="215637"/>
            <a:ext cx="4679862" cy="458713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688" y="1670001"/>
            <a:ext cx="6093778" cy="11528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373" y="3046891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6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4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3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7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6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899" y="3454829"/>
            <a:ext cx="6093778" cy="106790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899" y="2278635"/>
            <a:ext cx="6093778" cy="117618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65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7483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31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138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496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0794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6621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8459" y="1254601"/>
            <a:ext cx="3146460" cy="35481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64232" y="1254601"/>
            <a:ext cx="3146460" cy="35481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457" y="1203260"/>
            <a:ext cx="3168034" cy="5022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278" indent="0">
              <a:buNone/>
              <a:defRPr sz="1600" b="1"/>
            </a:lvl2pPr>
            <a:lvl3pPr marL="716555" indent="0">
              <a:buNone/>
              <a:defRPr sz="1400" b="1"/>
            </a:lvl3pPr>
            <a:lvl4pPr marL="1074831" indent="0">
              <a:buNone/>
              <a:defRPr sz="1300" b="1"/>
            </a:lvl4pPr>
            <a:lvl5pPr marL="1433109" indent="0">
              <a:buNone/>
              <a:defRPr sz="1300" b="1"/>
            </a:lvl5pPr>
            <a:lvl6pPr marL="1791386" indent="0">
              <a:buNone/>
              <a:defRPr sz="1300" b="1"/>
            </a:lvl6pPr>
            <a:lvl7pPr marL="2149665" indent="0">
              <a:buNone/>
              <a:defRPr sz="1300" b="1"/>
            </a:lvl7pPr>
            <a:lvl8pPr marL="2507941" indent="0">
              <a:buNone/>
              <a:defRPr sz="1300" b="1"/>
            </a:lvl8pPr>
            <a:lvl9pPr marL="2866219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8457" y="1705476"/>
            <a:ext cx="3168034" cy="309729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642660" y="1203260"/>
            <a:ext cx="3168034" cy="5022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278" indent="0">
              <a:buNone/>
              <a:defRPr sz="1600" b="1"/>
            </a:lvl2pPr>
            <a:lvl3pPr marL="716555" indent="0">
              <a:buNone/>
              <a:defRPr sz="1400" b="1"/>
            </a:lvl3pPr>
            <a:lvl4pPr marL="1074831" indent="0">
              <a:buNone/>
              <a:defRPr sz="1300" b="1"/>
            </a:lvl4pPr>
            <a:lvl5pPr marL="1433109" indent="0">
              <a:buNone/>
              <a:defRPr sz="1300" b="1"/>
            </a:lvl5pPr>
            <a:lvl6pPr marL="1791386" indent="0">
              <a:buNone/>
              <a:defRPr sz="1300" b="1"/>
            </a:lvl6pPr>
            <a:lvl7pPr marL="2149665" indent="0">
              <a:buNone/>
              <a:defRPr sz="1300" b="1"/>
            </a:lvl7pPr>
            <a:lvl8pPr marL="2507941" indent="0">
              <a:buNone/>
              <a:defRPr sz="1300" b="1"/>
            </a:lvl8pPr>
            <a:lvl9pPr marL="2866219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642660" y="1705476"/>
            <a:ext cx="3168034" cy="309729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58" y="213768"/>
            <a:ext cx="2358186" cy="91108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02947" y="213768"/>
            <a:ext cx="4007753" cy="458900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8458" y="1124848"/>
            <a:ext cx="2358186" cy="3677924"/>
          </a:xfrm>
        </p:spPr>
        <p:txBody>
          <a:bodyPr/>
          <a:lstStyle>
            <a:lvl1pPr marL="0" indent="0">
              <a:buNone/>
              <a:defRPr sz="1100"/>
            </a:lvl1pPr>
            <a:lvl2pPr marL="358278" indent="0">
              <a:buNone/>
              <a:defRPr sz="900"/>
            </a:lvl2pPr>
            <a:lvl3pPr marL="716555" indent="0">
              <a:buNone/>
              <a:defRPr sz="800"/>
            </a:lvl3pPr>
            <a:lvl4pPr marL="1074831" indent="0">
              <a:buNone/>
              <a:defRPr sz="700"/>
            </a:lvl4pPr>
            <a:lvl5pPr marL="1433109" indent="0">
              <a:buNone/>
              <a:defRPr sz="700"/>
            </a:lvl5pPr>
            <a:lvl6pPr marL="1791386" indent="0">
              <a:buNone/>
              <a:defRPr sz="700"/>
            </a:lvl6pPr>
            <a:lvl7pPr marL="2149665" indent="0">
              <a:buNone/>
              <a:defRPr sz="700"/>
            </a:lvl7pPr>
            <a:lvl8pPr marL="2507941" indent="0">
              <a:buNone/>
              <a:defRPr sz="700"/>
            </a:lvl8pPr>
            <a:lvl9pPr marL="286621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617" y="3763805"/>
            <a:ext cx="4301490" cy="4443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5617" y="480744"/>
            <a:ext cx="4301490" cy="3226118"/>
          </a:xfrm>
        </p:spPr>
        <p:txBody>
          <a:bodyPr/>
          <a:lstStyle>
            <a:lvl1pPr marL="0" indent="0">
              <a:buNone/>
              <a:defRPr sz="2500"/>
            </a:lvl1pPr>
            <a:lvl2pPr marL="358278" indent="0">
              <a:buNone/>
              <a:defRPr sz="2200"/>
            </a:lvl2pPr>
            <a:lvl3pPr marL="716555" indent="0">
              <a:buNone/>
              <a:defRPr sz="1900"/>
            </a:lvl3pPr>
            <a:lvl4pPr marL="1074831" indent="0">
              <a:buNone/>
              <a:defRPr sz="1600"/>
            </a:lvl4pPr>
            <a:lvl5pPr marL="1433109" indent="0">
              <a:buNone/>
              <a:defRPr sz="1600"/>
            </a:lvl5pPr>
            <a:lvl6pPr marL="1791386" indent="0">
              <a:buNone/>
              <a:defRPr sz="1600"/>
            </a:lvl6pPr>
            <a:lvl7pPr marL="2149665" indent="0">
              <a:buNone/>
              <a:defRPr sz="1600"/>
            </a:lvl7pPr>
            <a:lvl8pPr marL="2507941" indent="0">
              <a:buNone/>
              <a:defRPr sz="1600"/>
            </a:lvl8pPr>
            <a:lvl9pPr marL="2866219" indent="0">
              <a:buNone/>
              <a:defRPr sz="16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5617" y="4208147"/>
            <a:ext cx="4301490" cy="631035"/>
          </a:xfrm>
        </p:spPr>
        <p:txBody>
          <a:bodyPr/>
          <a:lstStyle>
            <a:lvl1pPr marL="0" indent="0">
              <a:buNone/>
              <a:defRPr sz="1100"/>
            </a:lvl1pPr>
            <a:lvl2pPr marL="358278" indent="0">
              <a:buNone/>
              <a:defRPr sz="900"/>
            </a:lvl2pPr>
            <a:lvl3pPr marL="716555" indent="0">
              <a:buNone/>
              <a:defRPr sz="800"/>
            </a:lvl3pPr>
            <a:lvl4pPr marL="1074831" indent="0">
              <a:buNone/>
              <a:defRPr sz="700"/>
            </a:lvl4pPr>
            <a:lvl5pPr marL="1433109" indent="0">
              <a:buNone/>
              <a:defRPr sz="700"/>
            </a:lvl5pPr>
            <a:lvl6pPr marL="1791386" indent="0">
              <a:buNone/>
              <a:defRPr sz="700"/>
            </a:lvl6pPr>
            <a:lvl7pPr marL="2149665" indent="0">
              <a:buNone/>
              <a:defRPr sz="700"/>
            </a:lvl7pPr>
            <a:lvl8pPr marL="2507941" indent="0">
              <a:buNone/>
              <a:defRPr sz="700"/>
            </a:lvl8pPr>
            <a:lvl9pPr marL="286621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97634" y="215637"/>
            <a:ext cx="1613059" cy="45871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8459" y="215637"/>
            <a:ext cx="4679862" cy="458713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C6E2-6C53-4046-A4AE-35C9C6A3CB8D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EE29-8598-4277-B4FA-E2A35C0F6B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3265" y="4194472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98714" y="3805210"/>
            <a:ext cx="6631464" cy="958376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98714" y="3046889"/>
            <a:ext cx="6631464" cy="716915"/>
          </a:xfrm>
        </p:spPr>
        <p:txBody>
          <a:bodyPr anchor="b"/>
          <a:lstStyle>
            <a:lvl1pPr marL="0" indent="0" algn="l">
              <a:buNone/>
              <a:defRPr sz="1900">
                <a:solidFill>
                  <a:schemeClr val="tx2">
                    <a:shade val="75000"/>
                  </a:schemeClr>
                </a:solidFill>
              </a:defRPr>
            </a:lvl1pPr>
            <a:lvl2pPr marL="358445" indent="0" algn="ctr">
              <a:buNone/>
            </a:lvl2pPr>
            <a:lvl3pPr marL="716890" indent="0" algn="ctr">
              <a:buNone/>
            </a:lvl3pPr>
            <a:lvl4pPr marL="1075334" indent="0" algn="ctr">
              <a:buNone/>
            </a:lvl4pPr>
            <a:lvl5pPr marL="1433779" indent="0" algn="ctr">
              <a:buNone/>
            </a:lvl5pPr>
            <a:lvl6pPr marL="1792224" indent="0" algn="ctr">
              <a:buNone/>
            </a:lvl6pPr>
            <a:lvl7pPr marL="2150669" indent="0" algn="ctr">
              <a:buNone/>
            </a:lvl7pPr>
            <a:lvl8pPr marL="2509114" indent="0" algn="ctr">
              <a:buNone/>
            </a:lvl8pPr>
            <a:lvl9pPr marL="2867558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2235" y="5075759"/>
            <a:ext cx="595039" cy="193567"/>
          </a:xfrm>
        </p:spPr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807917" y="59743"/>
            <a:ext cx="2270231" cy="2265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452235" y="5075759"/>
            <a:ext cx="595039" cy="193567"/>
          </a:xfrm>
        </p:spPr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3265" y="2700899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98714" y="1314344"/>
            <a:ext cx="6631464" cy="955887"/>
          </a:xfrm>
        </p:spPr>
        <p:txBody>
          <a:bodyPr anchor="b"/>
          <a:lstStyle>
            <a:lvl1pPr marL="0" indent="0" algn="r">
              <a:buNone/>
              <a:defRPr sz="16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497" y="2310597"/>
            <a:ext cx="6810693" cy="928936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36582" y="358457"/>
            <a:ext cx="6810693" cy="65956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38972" y="1254601"/>
            <a:ext cx="3285860" cy="370406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644318" y="1254601"/>
            <a:ext cx="3405346" cy="370406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38971" y="4241748"/>
            <a:ext cx="6750950" cy="69202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20660" y="522751"/>
            <a:ext cx="3363915" cy="501591"/>
          </a:xfrm>
        </p:spPr>
        <p:txBody>
          <a:bodyPr anchor="ctr"/>
          <a:lstStyle>
            <a:lvl1pPr marL="0" indent="0">
              <a:buNone/>
              <a:defRPr sz="14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641829" y="522751"/>
            <a:ext cx="3365236" cy="501591"/>
          </a:xfrm>
        </p:spPr>
        <p:txBody>
          <a:bodyPr anchor="ctr"/>
          <a:lstStyle>
            <a:lvl1pPr marL="0" indent="0">
              <a:buNone/>
              <a:defRPr sz="14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20660" y="1031810"/>
            <a:ext cx="3363915" cy="309045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644734" y="1031810"/>
            <a:ext cx="3362331" cy="309045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452235" y="5078148"/>
            <a:ext cx="597429" cy="193567"/>
          </a:xfrm>
        </p:spPr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403265" y="4719691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36582" y="358457"/>
            <a:ext cx="6810693" cy="65956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899" y="3454829"/>
            <a:ext cx="6093778" cy="106790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899" y="2278635"/>
            <a:ext cx="6093778" cy="117618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65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7483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31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138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496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0794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6621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03265" y="4585871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8457" y="4301491"/>
            <a:ext cx="6631464" cy="408243"/>
          </a:xfrm>
        </p:spPr>
        <p:txBody>
          <a:bodyPr anchor="ctr"/>
          <a:lstStyle>
            <a:lvl1pPr algn="l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58458" y="477943"/>
            <a:ext cx="2358601" cy="3763804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802938" y="477943"/>
            <a:ext cx="4186983" cy="376380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748174" y="483458"/>
            <a:ext cx="3943033" cy="286766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2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98714" y="3915247"/>
            <a:ext cx="4600205" cy="409488"/>
          </a:xfrm>
        </p:spPr>
        <p:txBody>
          <a:bodyPr anchor="ctr"/>
          <a:lstStyle>
            <a:lvl1pPr algn="l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98714" y="4338197"/>
            <a:ext cx="4600205" cy="602408"/>
          </a:xfrm>
        </p:spPr>
        <p:txBody>
          <a:bodyPr lIns="86027" tIns="0"/>
          <a:lstStyle>
            <a:lvl1pPr marL="0" indent="0">
              <a:buNone/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76863" y="430648"/>
            <a:ext cx="1433830" cy="458775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8458" y="430648"/>
            <a:ext cx="4898919" cy="4587759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8459" y="1254601"/>
            <a:ext cx="3146460" cy="35481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64232" y="1254601"/>
            <a:ext cx="3146460" cy="35481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457" y="1203260"/>
            <a:ext cx="3168034" cy="5022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278" indent="0">
              <a:buNone/>
              <a:defRPr sz="1600" b="1"/>
            </a:lvl2pPr>
            <a:lvl3pPr marL="716555" indent="0">
              <a:buNone/>
              <a:defRPr sz="1400" b="1"/>
            </a:lvl3pPr>
            <a:lvl4pPr marL="1074831" indent="0">
              <a:buNone/>
              <a:defRPr sz="1300" b="1"/>
            </a:lvl4pPr>
            <a:lvl5pPr marL="1433109" indent="0">
              <a:buNone/>
              <a:defRPr sz="1300" b="1"/>
            </a:lvl5pPr>
            <a:lvl6pPr marL="1791386" indent="0">
              <a:buNone/>
              <a:defRPr sz="1300" b="1"/>
            </a:lvl6pPr>
            <a:lvl7pPr marL="2149665" indent="0">
              <a:buNone/>
              <a:defRPr sz="1300" b="1"/>
            </a:lvl7pPr>
            <a:lvl8pPr marL="2507941" indent="0">
              <a:buNone/>
              <a:defRPr sz="1300" b="1"/>
            </a:lvl8pPr>
            <a:lvl9pPr marL="2866219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8457" y="1705476"/>
            <a:ext cx="3168034" cy="309729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642660" y="1203260"/>
            <a:ext cx="3168034" cy="50221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278" indent="0">
              <a:buNone/>
              <a:defRPr sz="1600" b="1"/>
            </a:lvl2pPr>
            <a:lvl3pPr marL="716555" indent="0">
              <a:buNone/>
              <a:defRPr sz="1400" b="1"/>
            </a:lvl3pPr>
            <a:lvl4pPr marL="1074831" indent="0">
              <a:buNone/>
              <a:defRPr sz="1300" b="1"/>
            </a:lvl4pPr>
            <a:lvl5pPr marL="1433109" indent="0">
              <a:buNone/>
              <a:defRPr sz="1300" b="1"/>
            </a:lvl5pPr>
            <a:lvl6pPr marL="1791386" indent="0">
              <a:buNone/>
              <a:defRPr sz="1300" b="1"/>
            </a:lvl6pPr>
            <a:lvl7pPr marL="2149665" indent="0">
              <a:buNone/>
              <a:defRPr sz="1300" b="1"/>
            </a:lvl7pPr>
            <a:lvl8pPr marL="2507941" indent="0">
              <a:buNone/>
              <a:defRPr sz="1300" b="1"/>
            </a:lvl8pPr>
            <a:lvl9pPr marL="2866219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642660" y="1705476"/>
            <a:ext cx="3168034" cy="309729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58" y="213768"/>
            <a:ext cx="2358186" cy="91108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02947" y="213768"/>
            <a:ext cx="4007753" cy="458900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8458" y="1124848"/>
            <a:ext cx="2358186" cy="3677924"/>
          </a:xfrm>
        </p:spPr>
        <p:txBody>
          <a:bodyPr/>
          <a:lstStyle>
            <a:lvl1pPr marL="0" indent="0">
              <a:buNone/>
              <a:defRPr sz="1100"/>
            </a:lvl1pPr>
            <a:lvl2pPr marL="358278" indent="0">
              <a:buNone/>
              <a:defRPr sz="900"/>
            </a:lvl2pPr>
            <a:lvl3pPr marL="716555" indent="0">
              <a:buNone/>
              <a:defRPr sz="800"/>
            </a:lvl3pPr>
            <a:lvl4pPr marL="1074831" indent="0">
              <a:buNone/>
              <a:defRPr sz="700"/>
            </a:lvl4pPr>
            <a:lvl5pPr marL="1433109" indent="0">
              <a:buNone/>
              <a:defRPr sz="700"/>
            </a:lvl5pPr>
            <a:lvl6pPr marL="1791386" indent="0">
              <a:buNone/>
              <a:defRPr sz="700"/>
            </a:lvl6pPr>
            <a:lvl7pPr marL="2149665" indent="0">
              <a:buNone/>
              <a:defRPr sz="700"/>
            </a:lvl7pPr>
            <a:lvl8pPr marL="2507941" indent="0">
              <a:buNone/>
              <a:defRPr sz="700"/>
            </a:lvl8pPr>
            <a:lvl9pPr marL="286621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617" y="3763805"/>
            <a:ext cx="4301490" cy="4443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5617" y="480744"/>
            <a:ext cx="4301490" cy="3226118"/>
          </a:xfrm>
        </p:spPr>
        <p:txBody>
          <a:bodyPr/>
          <a:lstStyle>
            <a:lvl1pPr marL="0" indent="0">
              <a:buNone/>
              <a:defRPr sz="2500"/>
            </a:lvl1pPr>
            <a:lvl2pPr marL="358278" indent="0">
              <a:buNone/>
              <a:defRPr sz="2200"/>
            </a:lvl2pPr>
            <a:lvl3pPr marL="716555" indent="0">
              <a:buNone/>
              <a:defRPr sz="1900"/>
            </a:lvl3pPr>
            <a:lvl4pPr marL="1074831" indent="0">
              <a:buNone/>
              <a:defRPr sz="1600"/>
            </a:lvl4pPr>
            <a:lvl5pPr marL="1433109" indent="0">
              <a:buNone/>
              <a:defRPr sz="1600"/>
            </a:lvl5pPr>
            <a:lvl6pPr marL="1791386" indent="0">
              <a:buNone/>
              <a:defRPr sz="1600"/>
            </a:lvl6pPr>
            <a:lvl7pPr marL="2149665" indent="0">
              <a:buNone/>
              <a:defRPr sz="1600"/>
            </a:lvl7pPr>
            <a:lvl8pPr marL="2507941" indent="0">
              <a:buNone/>
              <a:defRPr sz="1600"/>
            </a:lvl8pPr>
            <a:lvl9pPr marL="2866219" indent="0">
              <a:buNone/>
              <a:defRPr sz="16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5617" y="4208147"/>
            <a:ext cx="4301490" cy="631035"/>
          </a:xfrm>
        </p:spPr>
        <p:txBody>
          <a:bodyPr/>
          <a:lstStyle>
            <a:lvl1pPr marL="0" indent="0">
              <a:buNone/>
              <a:defRPr sz="1100"/>
            </a:lvl1pPr>
            <a:lvl2pPr marL="358278" indent="0">
              <a:buNone/>
              <a:defRPr sz="900"/>
            </a:lvl2pPr>
            <a:lvl3pPr marL="716555" indent="0">
              <a:buNone/>
              <a:defRPr sz="800"/>
            </a:lvl3pPr>
            <a:lvl4pPr marL="1074831" indent="0">
              <a:buNone/>
              <a:defRPr sz="700"/>
            </a:lvl4pPr>
            <a:lvl5pPr marL="1433109" indent="0">
              <a:buNone/>
              <a:defRPr sz="700"/>
            </a:lvl5pPr>
            <a:lvl6pPr marL="1791386" indent="0">
              <a:buNone/>
              <a:defRPr sz="700"/>
            </a:lvl6pPr>
            <a:lvl7pPr marL="2149665" indent="0">
              <a:buNone/>
              <a:defRPr sz="700"/>
            </a:lvl7pPr>
            <a:lvl8pPr marL="2507941" indent="0">
              <a:buNone/>
              <a:defRPr sz="700"/>
            </a:lvl8pPr>
            <a:lvl9pPr marL="286621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215635"/>
            <a:ext cx="6452235" cy="896144"/>
          </a:xfrm>
          <a:prstGeom prst="rect">
            <a:avLst/>
          </a:prstGeom>
        </p:spPr>
        <p:txBody>
          <a:bodyPr vert="horz" lIns="71655" tIns="35828" rIns="71655" bIns="3582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462" y="1254601"/>
            <a:ext cx="6452235" cy="3548170"/>
          </a:xfrm>
          <a:prstGeom prst="rect">
            <a:avLst/>
          </a:prstGeom>
        </p:spPr>
        <p:txBody>
          <a:bodyPr vert="horz" lIns="71655" tIns="35828" rIns="71655" bIns="3582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58458" y="4983868"/>
            <a:ext cx="1672803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49464" y="4983868"/>
            <a:ext cx="2270230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37890" y="4983868"/>
            <a:ext cx="1672803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71655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709" indent="-268709" algn="l" defTabSz="71655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2201" indent="-223923" algn="l" defTabSz="71655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5693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3970" indent="-179139" algn="l" defTabSz="71655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249" indent="-179139" algn="l" defTabSz="71655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525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8804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87082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5358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278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555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831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109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1386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9665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7941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6219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215635"/>
            <a:ext cx="6452235" cy="896144"/>
          </a:xfrm>
          <a:prstGeom prst="rect">
            <a:avLst/>
          </a:prstGeom>
        </p:spPr>
        <p:txBody>
          <a:bodyPr vert="horz" lIns="71655" tIns="35828" rIns="71655" bIns="3582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462" y="1254601"/>
            <a:ext cx="6452235" cy="3548170"/>
          </a:xfrm>
          <a:prstGeom prst="rect">
            <a:avLst/>
          </a:prstGeom>
        </p:spPr>
        <p:txBody>
          <a:bodyPr vert="horz" lIns="71655" tIns="35828" rIns="71655" bIns="3582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58458" y="4983868"/>
            <a:ext cx="1672803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2D8DB-56FE-43D2-8376-FE00CDC2EA2E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49464" y="4983868"/>
            <a:ext cx="2270230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37890" y="4983868"/>
            <a:ext cx="1672803" cy="285646"/>
          </a:xfrm>
          <a:prstGeom prst="rect">
            <a:avLst/>
          </a:prstGeom>
        </p:spPr>
        <p:txBody>
          <a:bodyPr vert="horz" lIns="71655" tIns="35828" rIns="71655" bIns="3582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2F7B1-0A79-46E5-BCC4-08B2E8D86C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</p:sldLayoutIdLst>
  <p:txStyles>
    <p:titleStyle>
      <a:lvl1pPr algn="ctr" defTabSz="71655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709" indent="-268709" algn="l" defTabSz="71655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2201" indent="-223923" algn="l" defTabSz="71655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5693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3970" indent="-179139" algn="l" defTabSz="71655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249" indent="-179139" algn="l" defTabSz="71655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525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8804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87082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5358" indent="-179139" algn="l" defTabSz="71655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278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555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831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109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1386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9665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7941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6219" algn="l" defTabSz="71655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3265" y="823934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38971" y="1218507"/>
            <a:ext cx="6810693" cy="3548481"/>
          </a:xfrm>
          <a:prstGeom prst="rect">
            <a:avLst/>
          </a:prstGeom>
        </p:spPr>
        <p:txBody>
          <a:bodyPr vert="horz" lIns="71689" tIns="35844" rIns="71689" bIns="35844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5078148" y="59743"/>
            <a:ext cx="1971516" cy="226525"/>
          </a:xfrm>
          <a:prstGeom prst="rect">
            <a:avLst/>
          </a:prstGeom>
        </p:spPr>
        <p:txBody>
          <a:bodyPr vert="horz" lIns="71689" tIns="35844" rIns="71689" bIns="35844"/>
          <a:lstStyle>
            <a:lvl1pPr algn="l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8480F5-8621-4427-8B33-26A9E6B0AEE9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449460" y="59743"/>
            <a:ext cx="2628688" cy="226525"/>
          </a:xfrm>
          <a:prstGeom prst="rect">
            <a:avLst/>
          </a:prstGeom>
        </p:spPr>
        <p:txBody>
          <a:bodyPr vert="horz" lIns="71689" tIns="35844" rIns="71689" bIns="35844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452235" y="5078149"/>
            <a:ext cx="597429" cy="191675"/>
          </a:xfrm>
          <a:prstGeom prst="rect">
            <a:avLst/>
          </a:prstGeom>
        </p:spPr>
        <p:txBody>
          <a:bodyPr vert="horz" lIns="71689" tIns="35844" rIns="71689" bIns="35844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B9C6F8-0810-4947-8FCA-DF927FDC69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8971" y="358458"/>
            <a:ext cx="6810693" cy="657172"/>
          </a:xfrm>
          <a:prstGeom prst="rect">
            <a:avLst/>
          </a:prstGeom>
        </p:spPr>
        <p:txBody>
          <a:bodyPr vert="horz" lIns="71689" tIns="35844" rIns="71689" bIns="35844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403265" y="823934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403265" y="829491"/>
            <a:ext cx="6765885" cy="186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689" tIns="35844" rIns="71689" bIns="35844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l" rtl="0" eaLnBrk="1" latinLnBrk="0" hangingPunct="1">
        <a:spcBef>
          <a:spcPct val="0"/>
        </a:spcBef>
        <a:buNone/>
        <a:defRPr kumimoji="0" sz="28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268834" indent="-268834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2500" kern="1200">
          <a:solidFill>
            <a:schemeClr val="tx2"/>
          </a:solidFill>
          <a:latin typeface="+mn-lt"/>
          <a:ea typeface="+mn-ea"/>
          <a:cs typeface="+mn-cs"/>
        </a:defRPr>
      </a:lvl1pPr>
      <a:lvl2pPr marL="582473" indent="-224028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96112" indent="-17922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1900" kern="1200">
          <a:solidFill>
            <a:schemeClr val="tx2"/>
          </a:solidFill>
          <a:latin typeface="+mn-lt"/>
          <a:ea typeface="+mn-ea"/>
          <a:cs typeface="+mn-cs"/>
        </a:defRPr>
      </a:lvl3pPr>
      <a:lvl4pPr marL="1254557" indent="-17922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613002" indent="-17922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971446" indent="-17922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329891" indent="-17922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300" kern="1200">
          <a:solidFill>
            <a:schemeClr val="tx2"/>
          </a:solidFill>
          <a:latin typeface="+mn-lt"/>
          <a:ea typeface="+mn-ea"/>
          <a:cs typeface="+mn-cs"/>
        </a:defRPr>
      </a:lvl7pPr>
      <a:lvl8pPr marL="2688336" indent="-17922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46781" indent="-17922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1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5.gif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8051" y="384176"/>
            <a:ext cx="6565548" cy="86409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1600" b="1" dirty="0">
                <a:effectLst/>
              </a:rPr>
              <a:t>МУНИЦИПАЛЬНОЕ БЮДЖЕТНОЕ ОБЩЕОБРАЗОВАТЕЛЬНОЕ </a:t>
            </a:r>
            <a:r>
              <a:rPr lang="ru-RU" sz="1600" b="1" dirty="0" smtClean="0">
                <a:effectLst/>
              </a:rPr>
              <a:t>УЧРЕЖДЕНИЕ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600" b="1" dirty="0" smtClean="0">
                <a:effectLst/>
              </a:rPr>
              <a:t>ГИМНАЗИЯ </a:t>
            </a:r>
            <a:r>
              <a:rPr lang="ru-RU" sz="1600" b="1" dirty="0">
                <a:effectLst/>
              </a:rPr>
              <a:t>№</a:t>
            </a:r>
            <a:r>
              <a:rPr lang="ru-RU" sz="1600" b="1" dirty="0" smtClean="0">
                <a:effectLst/>
              </a:rPr>
              <a:t>1</a:t>
            </a:r>
            <a:endParaRPr lang="ru-RU" sz="17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0963" y="2968480"/>
            <a:ext cx="144774" cy="287799"/>
          </a:xfrm>
          <a:prstGeom prst="rect">
            <a:avLst/>
          </a:prstGeom>
          <a:noFill/>
        </p:spPr>
        <p:txBody>
          <a:bodyPr wrap="none" lIns="71655" tIns="35828" rIns="71655" bIns="35828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48051" y="1392287"/>
            <a:ext cx="6565548" cy="186399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71689" tIns="35844" rIns="71689" bIns="35844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sz="1600" dirty="0" smtClean="0"/>
              <a:t>Творческий проект</a:t>
            </a:r>
          </a:p>
          <a:p>
            <a:pPr algn="ctr" defTabSz="914400"/>
            <a:endParaRPr lang="ru-RU" sz="1600" dirty="0" smtClean="0"/>
          </a:p>
          <a:p>
            <a:pPr algn="ctr" defTabSz="914400">
              <a:lnSpc>
                <a:spcPct val="160000"/>
              </a:lnSpc>
            </a:pPr>
            <a:r>
              <a:rPr lang="ru-RU" sz="2500" dirty="0" smtClean="0"/>
              <a:t>ЗОЛОТАЯ </a:t>
            </a:r>
            <a:r>
              <a:rPr lang="ru-RU" sz="2500" dirty="0"/>
              <a:t>ПРОПОРЦИЯ КАК СРЕДСТВО ГАРМОНИЗАЦИИ КОМПОЗИЦИИ</a:t>
            </a:r>
            <a:r>
              <a:rPr lang="ru-RU" sz="1600" dirty="0"/>
              <a:t/>
            </a:r>
            <a:br>
              <a:rPr lang="ru-RU" sz="1600" dirty="0"/>
            </a:br>
            <a:endParaRPr lang="ru-RU" sz="17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48051" y="4344614"/>
            <a:ext cx="6565548" cy="72008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71689" tIns="35844" rIns="71689" bIns="35844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sz="1600" b="1" dirty="0" smtClean="0">
                <a:effectLst/>
              </a:rPr>
              <a:t>Краснознаменск </a:t>
            </a:r>
          </a:p>
          <a:p>
            <a:pPr algn="ctr" defTabSz="914400"/>
            <a:r>
              <a:rPr lang="ru-RU" sz="1600" b="1" dirty="0" smtClean="0">
                <a:effectLst/>
              </a:rPr>
              <a:t>2017</a:t>
            </a:r>
            <a:endParaRPr lang="ru-RU" sz="17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4664695" y="3552527"/>
            <a:ext cx="2348904" cy="72008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71689" tIns="35844" rIns="71689" bIns="35844" anchor="ctr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effectLst/>
              </a:rPr>
              <a:t>Выполнила: </a:t>
            </a:r>
          </a:p>
          <a:p>
            <a:r>
              <a:rPr lang="ru-RU" sz="1600" dirty="0">
                <a:effectLst/>
              </a:rPr>
              <a:t>учащаяся </a:t>
            </a:r>
            <a:r>
              <a:rPr lang="en-US" sz="1600" dirty="0" smtClean="0">
                <a:effectLst/>
              </a:rPr>
              <a:t>  </a:t>
            </a:r>
            <a:r>
              <a:rPr lang="en-US" sz="1600" u="sng" dirty="0" smtClean="0">
                <a:effectLst/>
              </a:rPr>
              <a:t>7</a:t>
            </a:r>
            <a:r>
              <a:rPr lang="ru-RU" sz="1600" u="sng" dirty="0" smtClean="0">
                <a:effectLst/>
              </a:rPr>
              <a:t> «Б» </a:t>
            </a:r>
            <a:r>
              <a:rPr lang="ru-RU" sz="1600" u="sng" dirty="0">
                <a:effectLst/>
              </a:rPr>
              <a:t>класса</a:t>
            </a:r>
            <a:r>
              <a:rPr lang="ru-RU" sz="1600" dirty="0">
                <a:effectLst/>
              </a:rPr>
              <a:t> </a:t>
            </a:r>
          </a:p>
          <a:p>
            <a:r>
              <a:rPr lang="ru-RU" sz="1600" u="sng" dirty="0" smtClean="0">
                <a:effectLst/>
              </a:rPr>
              <a:t>СЕЛИВАНОВА  АЛЕНА</a:t>
            </a:r>
            <a:endParaRPr lang="ru-RU" sz="1600" u="sng" dirty="0">
              <a:effectLst/>
            </a:endParaRPr>
          </a:p>
          <a:p>
            <a:r>
              <a:rPr lang="ru-RU" sz="1600" dirty="0">
                <a:effectLst/>
              </a:rPr>
              <a:t>руководитель проекта: </a:t>
            </a:r>
          </a:p>
          <a:p>
            <a:r>
              <a:rPr lang="ru-RU" sz="1600" dirty="0">
                <a:effectLst/>
              </a:rPr>
              <a:t>учитель технологии </a:t>
            </a:r>
          </a:p>
          <a:p>
            <a:r>
              <a:rPr lang="ru-RU" sz="1600" u="sng" dirty="0">
                <a:effectLst/>
              </a:rPr>
              <a:t>Прошкина Наталья Геннадьевна</a:t>
            </a:r>
          </a:p>
        </p:txBody>
      </p:sp>
    </p:spTree>
  </p:cSld>
  <p:clrMapOvr>
    <a:masterClrMapping/>
  </p:clrMapOvr>
  <p:transition spd="med"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119487"/>
            <a:ext cx="6452235" cy="78299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золотого сечения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fibonacci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289767" y="1116795"/>
            <a:ext cx="165173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4799021" y="1045357"/>
            <a:ext cx="2214579" cy="3519766"/>
          </a:xfrm>
        </p:spPr>
        <p:txBody>
          <a:bodyPr>
            <a:normAutofit fontScale="70000" lnSpcReduction="20000"/>
          </a:bodyPr>
          <a:lstStyle/>
          <a:p>
            <a:pPr marL="85725" indent="342900">
              <a:buNone/>
            </a:pPr>
            <a:r>
              <a:rPr lang="ru-RU" dirty="0" smtClean="0"/>
              <a:t>Интересная особенность в числах Фибоначчи: при делении любого числа из последовательности на предыдущее, результатом всегда будет величина, колеблющаяся около значения 1.61803398875...  и через раз то превосходящая, то не достигающая его. </a:t>
            </a:r>
          </a:p>
          <a:p>
            <a:pPr indent="215041">
              <a:buNone/>
            </a:pPr>
            <a:endParaRPr lang="ru-RU" sz="1600" dirty="0" smtClean="0"/>
          </a:p>
          <a:p>
            <a:pPr indent="215041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ЗОЛОТАЯ       ПРОПОРЦИЯ = 1.618 </a:t>
            </a:r>
          </a:p>
          <a:p>
            <a:pPr indent="215041">
              <a:buNone/>
            </a:pPr>
            <a:endParaRPr lang="ru-RU" dirty="0"/>
          </a:p>
        </p:txBody>
      </p:sp>
      <p:pic>
        <p:nvPicPr>
          <p:cNvPr id="18" name="Рисунок 17" descr="3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2939" y="1831175"/>
            <a:ext cx="2786082" cy="1822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69865" y="3760001"/>
            <a:ext cx="4857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041">
              <a:buNone/>
            </a:pPr>
            <a:r>
              <a:rPr lang="ru-RU" dirty="0" smtClean="0"/>
              <a:t>Числа, образующие последовательность</a:t>
            </a:r>
          </a:p>
          <a:p>
            <a:pPr>
              <a:buNone/>
            </a:pPr>
            <a:r>
              <a:rPr lang="ru-RU" dirty="0" smtClean="0"/>
              <a:t> 0, 1, 1, 2, 3, 5, 8, 13, 21, 34, 55, 89, 144, 233, 377, 610, 987, 1597..   называют "числами  Фибоначчи", а саму последовательность – последовательностью Фибоначчи.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012939" y="1188233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Простая пропорция хорошо видна на рисунке золотой спирали: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2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p"/>
      <p:bldP spid="20" grpId="0"/>
      <p:bldP spid="112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8462" y="119487"/>
            <a:ext cx="6452235" cy="71155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сечение в</a:t>
            </a:r>
            <a:r>
              <a:rPr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природе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N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8427" y="1188233"/>
            <a:ext cx="1511262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370525" y="1194863"/>
            <a:ext cx="1571636" cy="356527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600" dirty="0" smtClean="0"/>
              <a:t>ДНК</a:t>
            </a:r>
          </a:p>
          <a:p>
            <a:pPr>
              <a:buClr>
                <a:schemeClr val="accent2">
                  <a:lumMod val="50000"/>
                </a:schemeClr>
              </a:buClr>
              <a:buNone/>
            </a:pPr>
            <a:endParaRPr lang="ru-RU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600" dirty="0" smtClean="0"/>
              <a:t>вирусы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endParaRPr lang="ru-RU" sz="16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600" dirty="0" smtClean="0"/>
              <a:t>галактика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endParaRPr lang="ru-RU" sz="16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600" dirty="0" smtClean="0"/>
              <a:t>раковины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endParaRPr lang="ru-RU" sz="16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600" dirty="0" smtClean="0"/>
              <a:t>радиолярии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endParaRPr lang="ru-RU" sz="18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800" dirty="0" smtClean="0"/>
              <a:t>снежинки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vir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1502" y="1188233"/>
            <a:ext cx="1587511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alaxy.jpg"/>
          <p:cNvPicPr>
            <a:picLocks noChangeAspect="1"/>
          </p:cNvPicPr>
          <p:nvPr/>
        </p:nvPicPr>
        <p:blipFill>
          <a:blip r:embed="rId4" cstate="print"/>
          <a:srcRect r="15385"/>
          <a:stretch>
            <a:fillRect/>
          </a:stretch>
        </p:blipFill>
        <p:spPr>
          <a:xfrm>
            <a:off x="3656013" y="1188233"/>
            <a:ext cx="1571636" cy="1217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nautil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9865" y="3117060"/>
            <a:ext cx="1500198" cy="1390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radiolari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12940" y="3117059"/>
            <a:ext cx="1811839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Snow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13203" y="3117059"/>
            <a:ext cx="1285884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6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312167"/>
            <a:ext cx="6452235" cy="5760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человека и золотое сечение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ergonom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9713" y="1787601"/>
            <a:ext cx="3284537" cy="2638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44615" y="816223"/>
            <a:ext cx="3068983" cy="4158224"/>
          </a:xfrm>
        </p:spPr>
        <p:txBody>
          <a:bodyPr>
            <a:noAutofit/>
          </a:bodyPr>
          <a:lstStyle/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кончиков пальцев до запястья и от запястья до локтя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уровня плеча до макушки головы и размера головы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точки пупа до макушки головы и от уровня плеча до макушки головы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точки пупа до коленей и от коленей до ступней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кончика подбородка до кончика верхней губы и от кончика верхней губы до ноздрей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кончика подбородка до  верхней линии бровей и от верхней линии бровей до макушки равно 1:1.618</a:t>
            </a:r>
          </a:p>
          <a:p>
            <a:pPr marL="144000" lvl="0">
              <a:buClr>
                <a:schemeClr val="accent2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1200" dirty="0" smtClean="0"/>
              <a:t>расстояние от кончика подбородка до  верхней линии бровей и от верхней линии бровей до макушки равно 1:1.618 </a:t>
            </a:r>
          </a:p>
          <a:p>
            <a:endParaRPr lang="ru-RU" sz="900" dirty="0"/>
          </a:p>
        </p:txBody>
      </p:sp>
    </p:spTree>
  </p:cSld>
  <p:clrMapOvr>
    <a:masterClrMapping/>
  </p:clrMapOvr>
  <p:transition spd="med" advClick="0" advTm="3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6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6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6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0"/>
                            </p:stCondLst>
                            <p:childTnLst>
                              <p:par>
                                <p:cTn id="58" presetID="3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6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0"/>
                            </p:stCondLst>
                            <p:childTnLst>
                              <p:par>
                                <p:cTn id="67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6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6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9500"/>
                            </p:stCondLst>
                            <p:childTnLst>
                              <p:par>
                                <p:cTn id="76" presetID="3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600" decel="100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223" y="312167"/>
            <a:ext cx="6452235" cy="6480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сечение в анатомии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and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461741" y="2734220"/>
            <a:ext cx="3163410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98889" y="1194862"/>
            <a:ext cx="3214709" cy="3584575"/>
          </a:xfrm>
        </p:spPr>
        <p:txBody>
          <a:bodyPr>
            <a:normAutofit/>
          </a:bodyPr>
          <a:lstStyle/>
          <a:p>
            <a:pPr indent="215041">
              <a:buNone/>
            </a:pPr>
            <a:endParaRPr lang="ru-RU" dirty="0" smtClean="0"/>
          </a:p>
          <a:p>
            <a:pPr indent="215041">
              <a:buNone/>
            </a:pPr>
            <a:r>
              <a:rPr lang="ru-RU" dirty="0" smtClean="0"/>
              <a:t>Сопоставляя длины фаланг пальцев и кисти руки в целом, а также расстояния между отдельными частями лица, также можно найти "золотые" соотношения.</a:t>
            </a:r>
          </a:p>
          <a:p>
            <a:endParaRPr lang="ru-RU" dirty="0"/>
          </a:p>
        </p:txBody>
      </p:sp>
      <p:pic>
        <p:nvPicPr>
          <p:cNvPr id="6" name="Рисунок 5" descr="30.gif"/>
          <p:cNvPicPr>
            <a:picLocks noChangeAspect="1"/>
          </p:cNvPicPr>
          <p:nvPr/>
        </p:nvPicPr>
        <p:blipFill>
          <a:blip r:embed="rId3" cstate="print"/>
          <a:srcRect l="55984" r="473"/>
          <a:stretch>
            <a:fillRect/>
          </a:stretch>
        </p:blipFill>
        <p:spPr>
          <a:xfrm>
            <a:off x="2084377" y="1331109"/>
            <a:ext cx="1643074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9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119488"/>
            <a:ext cx="6452235" cy="7115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сечение в архитектуре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парфено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2207" y="888231"/>
            <a:ext cx="2500330" cy="1636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00599" y="960239"/>
            <a:ext cx="3168352" cy="3960440"/>
          </a:xfrm>
        </p:spPr>
        <p:txBody>
          <a:bodyPr>
            <a:normAutofit fontScale="85000" lnSpcReduction="20000"/>
          </a:bodyPr>
          <a:lstStyle/>
          <a:p>
            <a:pPr indent="215041">
              <a:buNone/>
            </a:pPr>
            <a:r>
              <a:rPr lang="ru-RU" dirty="0" smtClean="0"/>
              <a:t>Одно из красивейших произведений древнегреческой архитектуры – Парфенон.</a:t>
            </a:r>
          </a:p>
          <a:p>
            <a:pPr indent="215041">
              <a:buNone/>
            </a:pPr>
            <a:r>
              <a:rPr lang="ru-RU" dirty="0" smtClean="0"/>
              <a:t>На рисунках виден целый ряд закономерностей, связанных с золотым сечением. </a:t>
            </a:r>
          </a:p>
          <a:p>
            <a:pPr indent="215041">
              <a:buNone/>
            </a:pPr>
            <a:endParaRPr lang="ru-RU" dirty="0" smtClean="0"/>
          </a:p>
          <a:p>
            <a:pPr indent="215041">
              <a:buNone/>
            </a:pPr>
            <a:r>
              <a:rPr lang="ru-RU" dirty="0" smtClean="0"/>
              <a:t>Золотое соотношение можем увидеть и в здании собора Парижской Богоматери (Нотр-дам де Пари) </a:t>
            </a:r>
          </a:p>
          <a:p>
            <a:endParaRPr lang="ru-RU" dirty="0"/>
          </a:p>
        </p:txBody>
      </p:sp>
      <p:pic>
        <p:nvPicPr>
          <p:cNvPr id="9" name="Рисунок 8" descr="нотр да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391" y="2328391"/>
            <a:ext cx="200437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2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3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119488"/>
            <a:ext cx="6452235" cy="6401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сечение в живописи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раф2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226989" y="902481"/>
            <a:ext cx="1742723" cy="2377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7583" y="902482"/>
            <a:ext cx="2286016" cy="3876956"/>
          </a:xfrm>
        </p:spPr>
        <p:txBody>
          <a:bodyPr>
            <a:normAutofit fontScale="85000" lnSpcReduction="10000"/>
          </a:bodyPr>
          <a:lstStyle/>
          <a:p>
            <a:pPr indent="215041">
              <a:buNone/>
            </a:pPr>
            <a:r>
              <a:rPr lang="ru-RU" sz="1400" dirty="0" smtClean="0"/>
              <a:t>Знание законов золотого сечения помогают художнику творить осознанно и свободно. Используя закономерности золотого сечения, можно исследовать пропорциональную структуру любого художественного произведения, даже если оно создавалось на основе творческой интуиции. </a:t>
            </a:r>
          </a:p>
          <a:p>
            <a:pPr indent="215041">
              <a:buNone/>
            </a:pPr>
            <a:endParaRPr lang="ru-RU" sz="1400" dirty="0" smtClean="0"/>
          </a:p>
          <a:p>
            <a:pPr indent="215041">
              <a:buNone/>
            </a:pPr>
            <a:r>
              <a:rPr lang="ru-RU" sz="1400" dirty="0" smtClean="0"/>
              <a:t>Золотое сечение в своих работах использовали такие великие художники : Леонардо да Винчи, Рафаэль Санти, Сандро Боттичелли, Иван Шишкин, Альбрехт Дюрер</a:t>
            </a:r>
            <a:endParaRPr lang="ru-RU" sz="1400" dirty="0"/>
          </a:p>
        </p:txBody>
      </p:sp>
      <p:pic>
        <p:nvPicPr>
          <p:cNvPr id="6" name="Рисунок 5" descr="ботичелли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2084377" y="902481"/>
            <a:ext cx="2798757" cy="1739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шиш.jpg"/>
          <p:cNvPicPr>
            <a:picLocks noChangeAspect="1"/>
          </p:cNvPicPr>
          <p:nvPr/>
        </p:nvPicPr>
        <p:blipFill>
          <a:blip r:embed="rId4" cstate="print">
            <a:lum bright="-10000" contrast="10000"/>
          </a:blip>
          <a:stretch>
            <a:fillRect/>
          </a:stretch>
        </p:blipFill>
        <p:spPr>
          <a:xfrm>
            <a:off x="226989" y="3474249"/>
            <a:ext cx="2187576" cy="1678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gold3.gif"/>
          <p:cNvPicPr>
            <a:picLocks noChangeAspect="1"/>
          </p:cNvPicPr>
          <p:nvPr/>
        </p:nvPicPr>
        <p:blipFill>
          <a:blip r:embed="rId5" cstate="print"/>
          <a:srcRect l="3030" t="2941" r="3030" b="2940"/>
          <a:stretch>
            <a:fillRect/>
          </a:stretch>
        </p:blipFill>
        <p:spPr>
          <a:xfrm>
            <a:off x="2584443" y="2831307"/>
            <a:ext cx="221457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26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865" y="188101"/>
            <a:ext cx="6452235" cy="64011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сечение в одежде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gold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0381" y="2023173"/>
            <a:ext cx="2743200" cy="2167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40559" y="1320279"/>
            <a:ext cx="3534091" cy="3528392"/>
          </a:xfrm>
        </p:spPr>
        <p:txBody>
          <a:bodyPr>
            <a:noAutofit/>
          </a:bodyPr>
          <a:lstStyle/>
          <a:p>
            <a:pPr indent="215041">
              <a:buNone/>
            </a:pPr>
            <a:r>
              <a:rPr lang="ru-RU" sz="1400" dirty="0" smtClean="0"/>
              <a:t>Для нас, как создателей одежды, самым важным будет разобрать пропорции фигуры человека.</a:t>
            </a:r>
          </a:p>
          <a:p>
            <a:pPr indent="215041">
              <a:buNone/>
            </a:pPr>
            <a:r>
              <a:rPr lang="ru-RU" sz="1400" dirty="0" smtClean="0"/>
              <a:t>В красивой женской фигуре объем талии должен составлять 70% объема бедер. Соотношение объема талии к объему бедер неизменно - 0,7. </a:t>
            </a:r>
          </a:p>
          <a:p>
            <a:pPr indent="215041">
              <a:buNone/>
            </a:pPr>
            <a:r>
              <a:rPr lang="ru-RU" sz="1400" dirty="0" smtClean="0"/>
              <a:t>Трудно оторвать глаза от красоты, она так притягательна, может причина в нем – золотом и божественном. Работая над картиной, вышивкой или костюмом человек, сам того не зная, интуитивно закладывает ЕГО в свои творения.</a:t>
            </a:r>
            <a:endParaRPr lang="ru-RU" sz="1400" dirty="0"/>
          </a:p>
        </p:txBody>
      </p:sp>
    </p:spTree>
  </p:cSld>
  <p:clrMapOvr>
    <a:masterClrMapping/>
  </p:clrMapOvr>
  <p:transition spd="med" advClick="0" advTm="24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5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582" y="358457"/>
            <a:ext cx="6810693" cy="529774"/>
          </a:xfrm>
        </p:spPr>
        <p:txBody>
          <a:bodyPr/>
          <a:lstStyle/>
          <a:p>
            <a:pPr algn="ctr"/>
            <a:r>
              <a:rPr lang="ru-RU" dirty="0" smtClean="0"/>
              <a:t>Математическая эстетика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8971" y="1104255"/>
            <a:ext cx="6729979" cy="504055"/>
          </a:xfrm>
        </p:spPr>
        <p:txBody>
          <a:bodyPr>
            <a:normAutofit fontScale="62500" lnSpcReduction="20000"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пропорции золотого сечения проявляются в отношении частей тела человека </a:t>
            </a:r>
            <a:r>
              <a:rPr lang="ru-RU" sz="2400" dirty="0"/>
              <a:t>– длина плеча, предплечья и кисти, кисти и пальцев и т.д.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74038656"/>
              </p:ext>
            </p:extLst>
          </p:nvPr>
        </p:nvGraphicFramePr>
        <p:xfrm>
          <a:off x="416223" y="1680319"/>
          <a:ext cx="6480721" cy="2664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1992222"/>
                <a:gridCol w="1296144"/>
                <a:gridCol w="1296144"/>
                <a:gridCol w="1296144"/>
              </a:tblGrid>
              <a:tr h="716443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Имя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Рост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Длина от талии до пола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Отношение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 anchor="ctr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Кристина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171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Ольга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176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Анастасия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167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Анатолий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162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Иван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164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  <a:tr h="3246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Владимир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166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1,61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9709" marR="69709" marT="34851" marB="34851"/>
                </a:tc>
              </a:tr>
            </a:tbl>
          </a:graphicData>
        </a:graphic>
      </p:graphicFrame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238971" y="4488631"/>
            <a:ext cx="6729979" cy="504055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/>
              <a:t>Вывод:</a:t>
            </a:r>
            <a:r>
              <a:rPr lang="ru-RU" sz="2400" dirty="0"/>
              <a:t> пропорции тела мальчиков ближе к показателю  золотого сечения, чем у девочек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2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6" r="27591"/>
          <a:stretch/>
        </p:blipFill>
        <p:spPr>
          <a:xfrm>
            <a:off x="128191" y="460852"/>
            <a:ext cx="1224136" cy="3091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7" r="33649"/>
          <a:stretch/>
        </p:blipFill>
        <p:spPr>
          <a:xfrm>
            <a:off x="1162713" y="816223"/>
            <a:ext cx="126973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6" r="31918"/>
          <a:stretch/>
        </p:blipFill>
        <p:spPr>
          <a:xfrm>
            <a:off x="2360439" y="384176"/>
            <a:ext cx="1198033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28630"/>
          <a:stretch/>
        </p:blipFill>
        <p:spPr>
          <a:xfrm>
            <a:off x="3440559" y="888231"/>
            <a:ext cx="1274176" cy="34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1" t="3127" r="30188"/>
          <a:stretch/>
        </p:blipFill>
        <p:spPr>
          <a:xfrm>
            <a:off x="4592687" y="456184"/>
            <a:ext cx="1282811" cy="360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5" r="32265"/>
          <a:stretch/>
        </p:blipFill>
        <p:spPr>
          <a:xfrm>
            <a:off x="5672807" y="888231"/>
            <a:ext cx="1404233" cy="41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1221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6223" y="312167"/>
            <a:ext cx="651197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соотношений объема талии к объему бедер: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215" y="4920679"/>
            <a:ext cx="19766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Венера </a:t>
            </a:r>
            <a:r>
              <a:rPr lang="ru-RU" dirty="0" err="1" smtClean="0"/>
              <a:t>Милосская</a:t>
            </a:r>
            <a:r>
              <a:rPr lang="ru-RU" dirty="0" smtClean="0"/>
              <a:t> 0,7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0719" y="4920679"/>
            <a:ext cx="205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Леди Диана 0,7 (61/87)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04455" y="4920679"/>
            <a:ext cx="21602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Барби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0,7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Катя\Desktop\Новая папка\1212909697_s-0a14d8b280fad0c9cc9b40011095059c_ex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6423" y="1536303"/>
            <a:ext cx="2540822" cy="3384376"/>
          </a:xfrm>
          <a:prstGeom prst="rect">
            <a:avLst/>
          </a:prstGeom>
          <a:noFill/>
        </p:spPr>
      </p:pic>
      <p:pic>
        <p:nvPicPr>
          <p:cNvPr id="2051" name="Picture 3" descr="C:\Users\Катя\Desktop\Новая папка\di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0719" y="1517770"/>
            <a:ext cx="2016224" cy="3402909"/>
          </a:xfrm>
          <a:prstGeom prst="rect">
            <a:avLst/>
          </a:prstGeom>
          <a:noFill/>
        </p:spPr>
      </p:pic>
      <p:pic>
        <p:nvPicPr>
          <p:cNvPr id="2052" name="Picture 4" descr="C:\Users\Катя\Desktop\Новая папка\9_venus_de_mi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239" y="1536303"/>
            <a:ext cx="147438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0459" y="1974051"/>
            <a:ext cx="2511741" cy="89614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Секреты «золотого сечения»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титул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7292" y="116665"/>
            <a:ext cx="4340773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4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Катя\Desktop\Новая папка\44171228_klaudia_shiff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4575" y="96143"/>
            <a:ext cx="1656184" cy="2456204"/>
          </a:xfrm>
          <a:prstGeom prst="rect">
            <a:avLst/>
          </a:prstGeom>
          <a:noFill/>
        </p:spPr>
      </p:pic>
      <p:pic>
        <p:nvPicPr>
          <p:cNvPr id="57347" name="Picture 3" descr="C:\Users\Катя\Desktop\Новая папка\marilyn-monroe_42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91" y="96143"/>
            <a:ext cx="1872207" cy="2329207"/>
          </a:xfrm>
          <a:prstGeom prst="rect">
            <a:avLst/>
          </a:prstGeom>
          <a:noFill/>
        </p:spPr>
      </p:pic>
      <p:pic>
        <p:nvPicPr>
          <p:cNvPr id="57348" name="Picture 4" descr="C:\Users\Катя\Desktop\Новая папка\r241232_9784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207" y="2688431"/>
            <a:ext cx="2030413" cy="2560637"/>
          </a:xfrm>
          <a:prstGeom prst="rect">
            <a:avLst/>
          </a:prstGeom>
          <a:noFill/>
        </p:spPr>
      </p:pic>
      <p:pic>
        <p:nvPicPr>
          <p:cNvPr id="57349" name="Picture 5" descr="C:\Users\Катя\Desktop\Новая папка\---_1_~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28591" y="2688431"/>
            <a:ext cx="1908213" cy="25442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00399" y="744215"/>
            <a:ext cx="1600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Мерилин</a:t>
            </a:r>
            <a:r>
              <a:rPr lang="ru-RU" dirty="0" smtClean="0"/>
              <a:t> Монро </a:t>
            </a:r>
          </a:p>
          <a:p>
            <a:r>
              <a:rPr lang="ru-RU" dirty="0" smtClean="0"/>
              <a:t>0,61   (56/91,5)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60439" y="3552527"/>
            <a:ext cx="1353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Брижит</a:t>
            </a:r>
            <a:r>
              <a:rPr lang="ru-RU" dirty="0" smtClean="0"/>
              <a:t> </a:t>
            </a:r>
            <a:r>
              <a:rPr lang="ru-RU" dirty="0" err="1" smtClean="0"/>
              <a:t>Бардо</a:t>
            </a:r>
            <a:endParaRPr lang="ru-RU" dirty="0" smtClean="0"/>
          </a:p>
          <a:p>
            <a:r>
              <a:rPr lang="ru-RU" dirty="0" smtClean="0"/>
              <a:t>0,66 (58,5/89)</a:t>
            </a:r>
            <a:endParaRPr lang="ru-RU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4952727" y="744215"/>
            <a:ext cx="2037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Клаудиа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Шиффер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0,67 (62/92)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16823" y="3552527"/>
            <a:ext cx="1099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Деми</a:t>
            </a:r>
            <a:r>
              <a:rPr lang="ru-RU" dirty="0" smtClean="0"/>
              <a:t> </a:t>
            </a:r>
            <a:r>
              <a:rPr lang="ru-RU" dirty="0" err="1" smtClean="0"/>
              <a:t>Мур</a:t>
            </a:r>
            <a:r>
              <a:rPr lang="ru-RU" dirty="0" smtClean="0"/>
              <a:t> </a:t>
            </a:r>
          </a:p>
          <a:p>
            <a:r>
              <a:rPr lang="ru-RU" dirty="0" smtClean="0"/>
              <a:t>0,72 (66/91)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383" y="384175"/>
            <a:ext cx="3249811" cy="4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6821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6223" y="312167"/>
            <a:ext cx="6452235" cy="5760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6990" y="1331109"/>
            <a:ext cx="6583708" cy="344832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pPr marL="0" indent="457200" algn="just">
              <a:buClr>
                <a:schemeClr val="bg2"/>
              </a:buClr>
              <a:buSzPct val="75000"/>
              <a:buNone/>
            </a:pPr>
            <a:r>
              <a:rPr lang="ru-RU" altLang="ru-RU" dirty="0"/>
              <a:t>Принцип   золотого  сечения  –  высшее проявление структурного и функционального совершенства целого и его частей в искусстве, науке, технике и природе.</a:t>
            </a:r>
          </a:p>
          <a:p>
            <a:pPr marL="0" indent="457200" algn="just">
              <a:buNone/>
            </a:pPr>
            <a:r>
              <a:rPr lang="en-US" altLang="ru-RU" dirty="0" err="1"/>
              <a:t>Метод</a:t>
            </a:r>
            <a:r>
              <a:rPr lang="en-US" altLang="ru-RU" dirty="0"/>
              <a:t> </a:t>
            </a:r>
            <a:r>
              <a:rPr lang="en-US" altLang="ru-RU" dirty="0" err="1"/>
              <a:t>золотого</a:t>
            </a:r>
            <a:r>
              <a:rPr lang="en-US" altLang="ru-RU" dirty="0"/>
              <a:t> </a:t>
            </a:r>
            <a:r>
              <a:rPr lang="en-US" altLang="ru-RU" dirty="0" err="1"/>
              <a:t>сечения</a:t>
            </a:r>
            <a:r>
              <a:rPr lang="en-US" altLang="ru-RU" dirty="0"/>
              <a:t> </a:t>
            </a:r>
            <a:r>
              <a:rPr lang="en-US" altLang="ru-RU" dirty="0" err="1" smtClean="0"/>
              <a:t>обеспечивает</a:t>
            </a:r>
            <a:r>
              <a:rPr lang="ru-RU" altLang="ru-RU" dirty="0" smtClean="0"/>
              <a:t> </a:t>
            </a:r>
            <a:r>
              <a:rPr lang="en-US" altLang="ru-RU" dirty="0" err="1" smtClean="0"/>
              <a:t>создание</a:t>
            </a:r>
            <a:r>
              <a:rPr lang="en-US" altLang="ru-RU" dirty="0" smtClean="0"/>
              <a:t> </a:t>
            </a:r>
            <a:r>
              <a:rPr lang="en-US" altLang="ru-RU" dirty="0" err="1"/>
              <a:t>наиболее</a:t>
            </a:r>
            <a:r>
              <a:rPr lang="en-US" altLang="ru-RU" dirty="0"/>
              <a:t> </a:t>
            </a:r>
            <a:r>
              <a:rPr lang="en-US" altLang="ru-RU" dirty="0" err="1"/>
              <a:t>гармоничной</a:t>
            </a:r>
            <a:r>
              <a:rPr lang="en-US" altLang="ru-RU" dirty="0"/>
              <a:t> </a:t>
            </a:r>
            <a:r>
              <a:rPr lang="en-US" altLang="ru-RU" dirty="0" err="1"/>
              <a:t>композиции</a:t>
            </a:r>
            <a:r>
              <a:rPr lang="en-US" altLang="ru-RU" dirty="0"/>
              <a:t> в </a:t>
            </a:r>
            <a:r>
              <a:rPr lang="en-US" altLang="ru-RU" dirty="0" err="1"/>
              <a:t>фотографии</a:t>
            </a:r>
            <a:r>
              <a:rPr lang="en-US" altLang="ru-RU" dirty="0"/>
              <a:t>, </a:t>
            </a:r>
            <a:r>
              <a:rPr lang="en-US" altLang="ru-RU" dirty="0" err="1"/>
              <a:t>архитектуре</a:t>
            </a:r>
            <a:r>
              <a:rPr lang="en-US" altLang="ru-RU" dirty="0"/>
              <a:t> и </a:t>
            </a:r>
            <a:r>
              <a:rPr lang="en-US" altLang="ru-RU" dirty="0" err="1"/>
              <a:t>различных</a:t>
            </a:r>
            <a:r>
              <a:rPr lang="en-US" altLang="ru-RU" dirty="0"/>
              <a:t> </a:t>
            </a:r>
            <a:r>
              <a:rPr lang="en-US" altLang="ru-RU" dirty="0" err="1"/>
              <a:t>областях</a:t>
            </a:r>
            <a:r>
              <a:rPr lang="en-US" altLang="ru-RU" dirty="0"/>
              <a:t> </a:t>
            </a:r>
            <a:r>
              <a:rPr lang="en-US" altLang="ru-RU" dirty="0" err="1"/>
              <a:t>дизайна</a:t>
            </a:r>
            <a:r>
              <a:rPr lang="en-US" altLang="ru-RU" dirty="0"/>
              <a:t>, </a:t>
            </a:r>
            <a:r>
              <a:rPr lang="en-US" altLang="ru-RU" dirty="0" err="1" smtClean="0"/>
              <a:t>используется</a:t>
            </a:r>
            <a:r>
              <a:rPr lang="en-US" altLang="ru-RU" dirty="0" smtClean="0"/>
              <a:t> </a:t>
            </a:r>
            <a:r>
              <a:rPr lang="en-US" altLang="ru-RU" dirty="0" err="1"/>
              <a:t>при</a:t>
            </a:r>
            <a:r>
              <a:rPr lang="en-US" altLang="ru-RU" dirty="0"/>
              <a:t> </a:t>
            </a:r>
            <a:r>
              <a:rPr lang="en-US" altLang="ru-RU" dirty="0" err="1"/>
              <a:t>конструировании</a:t>
            </a:r>
            <a:r>
              <a:rPr lang="en-US" altLang="ru-RU" dirty="0"/>
              <a:t> </a:t>
            </a:r>
            <a:r>
              <a:rPr lang="en-US" altLang="ru-RU" dirty="0" err="1"/>
              <a:t>одежды</a:t>
            </a:r>
            <a:r>
              <a:rPr lang="en-US" altLang="ru-RU" dirty="0"/>
              <a:t>, </a:t>
            </a:r>
            <a:r>
              <a:rPr lang="en-US" altLang="ru-RU" dirty="0" err="1"/>
              <a:t>что</a:t>
            </a:r>
            <a:r>
              <a:rPr lang="en-US" altLang="ru-RU" dirty="0"/>
              <a:t> </a:t>
            </a:r>
            <a:r>
              <a:rPr lang="en-US" altLang="ru-RU" dirty="0" err="1"/>
              <a:t>делает</a:t>
            </a:r>
            <a:r>
              <a:rPr lang="en-US" altLang="ru-RU" dirty="0"/>
              <a:t> </a:t>
            </a:r>
            <a:r>
              <a:rPr lang="en-US" altLang="ru-RU" dirty="0" err="1"/>
              <a:t>её</a:t>
            </a:r>
            <a:r>
              <a:rPr lang="en-US" altLang="ru-RU" dirty="0"/>
              <a:t>  </a:t>
            </a:r>
            <a:r>
              <a:rPr lang="en-US" altLang="ru-RU" dirty="0" err="1"/>
              <a:t>наиболее</a:t>
            </a:r>
            <a:r>
              <a:rPr lang="en-US" altLang="ru-RU" dirty="0"/>
              <a:t>  </a:t>
            </a:r>
            <a:r>
              <a:rPr lang="en-US" altLang="ru-RU" dirty="0" err="1"/>
              <a:t>привлекательной</a:t>
            </a:r>
            <a:r>
              <a:rPr lang="en-US" altLang="ru-RU" dirty="0"/>
              <a:t>  </a:t>
            </a:r>
            <a:r>
              <a:rPr lang="en-US" altLang="ru-RU" dirty="0" err="1"/>
              <a:t>для</a:t>
            </a:r>
            <a:r>
              <a:rPr lang="en-US" altLang="ru-RU" dirty="0"/>
              <a:t> </a:t>
            </a:r>
            <a:r>
              <a:rPr lang="en-US" altLang="ru-RU" dirty="0" err="1"/>
              <a:t>восприятия</a:t>
            </a:r>
            <a:r>
              <a:rPr lang="en-US" altLang="ru-RU" dirty="0"/>
              <a:t> </a:t>
            </a:r>
            <a:r>
              <a:rPr lang="en-US" altLang="ru-RU" dirty="0" err="1"/>
              <a:t>людьми</a:t>
            </a:r>
            <a:r>
              <a:rPr lang="en-US" altLang="ru-RU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" y="358458"/>
            <a:ext cx="6810693" cy="529773"/>
          </a:xfrm>
        </p:spPr>
        <p:txBody>
          <a:bodyPr/>
          <a:lstStyle/>
          <a:p>
            <a:pPr algn="ctr"/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971" y="1218508"/>
            <a:ext cx="6810693" cy="893859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dirty="0"/>
              <a:t>Существование гармонии в окружающем нас мире. </a:t>
            </a:r>
          </a:p>
          <a:p>
            <a:pPr>
              <a:defRPr/>
            </a:pPr>
            <a:r>
              <a:rPr lang="ru-RU" dirty="0"/>
              <a:t>Применение знаний о золотом сечении </a:t>
            </a:r>
            <a:r>
              <a:rPr lang="ru-RU" dirty="0" smtClean="0"/>
              <a:t>конструировании одежды.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8971" y="2112367"/>
            <a:ext cx="6810693" cy="648072"/>
          </a:xfrm>
          <a:prstGeom prst="rect">
            <a:avLst/>
          </a:prstGeom>
        </p:spPr>
        <p:txBody>
          <a:bodyPr vert="horz" lIns="71689" tIns="35844" rIns="71689" bIns="35844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dirty="0" smtClean="0"/>
              <a:t>Цели проекта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38971" y="3048471"/>
            <a:ext cx="6810693" cy="1944216"/>
          </a:xfrm>
          <a:prstGeom prst="rect">
            <a:avLst/>
          </a:prstGeom>
        </p:spPr>
        <p:txBody>
          <a:bodyPr vert="horz" lIns="71689" tIns="35844" rIns="71689" bIns="35844">
            <a:normAutofit fontScale="77500" lnSpcReduction="20000"/>
          </a:bodyPr>
          <a:lstStyle>
            <a:lvl1pPr marL="268834" indent="-268834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2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82473" indent="-22402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6112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54557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13002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71446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329891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688336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046781" indent="-179222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1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ru-RU" dirty="0" smtClean="0"/>
              <a:t>Познание математических закономерностей в мире, дополнение системы знаний представлениями о «Золотом Сечении» как гармонии окружающего мира. </a:t>
            </a:r>
          </a:p>
          <a:p>
            <a:pPr defTabSz="914400">
              <a:defRPr/>
            </a:pPr>
            <a:r>
              <a:rPr lang="ru-RU" dirty="0" smtClean="0"/>
              <a:t>Формирование навыков самостоятельной исследовательской деятельности. </a:t>
            </a:r>
          </a:p>
          <a:p>
            <a:pPr defTabSz="914400">
              <a:defRPr/>
            </a:pPr>
            <a:r>
              <a:rPr lang="ru-RU" dirty="0" smtClean="0"/>
              <a:t>Обучение  работе с информацией и </a:t>
            </a:r>
            <a:r>
              <a:rPr lang="ru-RU" dirty="0" err="1" smtClean="0"/>
              <a:t>медиасредствами</a:t>
            </a:r>
            <a:r>
              <a:rPr lang="ru-RU" dirty="0" smtClean="0"/>
              <a:t> для расширения кругозора и развития творческих способностей.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5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" y="358458"/>
            <a:ext cx="6810693" cy="529773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красота? Какова формула ИСТИННОЙ красоты? Ответ на эти и другие вопросы, связанные с красотой, ищут многие, но, как правило, не могут найти. </a:t>
            </a:r>
          </a:p>
          <a:p>
            <a:r>
              <a:rPr lang="ru-RU" dirty="0"/>
              <a:t>Здесь сделана очередная попытка ответить на некоторые вопросы о красоте </a:t>
            </a:r>
          </a:p>
        </p:txBody>
      </p:sp>
    </p:spTree>
    <p:extLst>
      <p:ext uri="{BB962C8B-B14F-4D97-AF65-F5344CB8AC3E}">
        <p14:creationId xmlns:p14="http://schemas.microsoft.com/office/powerpoint/2010/main" val="30122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" y="312168"/>
            <a:ext cx="6810693" cy="5040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Задачи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sz="2800" dirty="0"/>
              <a:t>Подобрать литературу по теме «Золотое сечение»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dirty="0"/>
              <a:t>Провести исследования по следующим направлениям: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Ознакомиться с историей золотого сечения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Дать формулировку понятия золотого сечения, рассмотреть алгебраический и геометрический смысл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Сформулировать понятие гармонии и математической гармонии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Исследовать пропорции тела </a:t>
            </a:r>
            <a:r>
              <a:rPr lang="ru-RU" sz="2800" dirty="0" smtClean="0"/>
              <a:t>человека</a:t>
            </a:r>
            <a:endParaRPr lang="ru-RU" sz="2800" dirty="0"/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Нахождение пропорции тела человека на примере </a:t>
            </a:r>
            <a:r>
              <a:rPr lang="ru-RU" sz="2800" dirty="0" smtClean="0"/>
              <a:t>учащихся</a:t>
            </a:r>
            <a:endParaRPr lang="ru-RU" sz="2800" dirty="0"/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Найти подтверждение наличия золотого сечения в природе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dirty="0"/>
              <a:t>Рассмотреть применение золотого сечения в искусстве (скульптура, живопись, </a:t>
            </a:r>
            <a:r>
              <a:rPr lang="ru-RU" sz="2800" dirty="0" smtClean="0"/>
              <a:t>фотография, архитектура)</a:t>
            </a:r>
            <a:endParaRPr lang="ru-RU" sz="2800" dirty="0"/>
          </a:p>
          <a:p>
            <a:pPr marL="514350" indent="-514350">
              <a:buSzPct val="90000"/>
              <a:buFont typeface="Wingdings" pitchFamily="2" charset="2"/>
              <a:buChar char="q"/>
              <a:defRPr/>
            </a:pPr>
            <a:r>
              <a:rPr lang="ru-RU" sz="2800" dirty="0" smtClean="0"/>
              <a:t>Выводы </a:t>
            </a:r>
            <a:r>
              <a:rPr lang="ru-RU" sz="2800" dirty="0"/>
              <a:t>по исследуемой теме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10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892736"/>
              </p:ext>
            </p:extLst>
          </p:nvPr>
        </p:nvGraphicFramePr>
        <p:xfrm>
          <a:off x="239713" y="456183"/>
          <a:ext cx="6810376" cy="476759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05188"/>
                <a:gridCol w="3405188"/>
              </a:tblGrid>
              <a:tr h="8356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Методы </a:t>
                      </a:r>
                    </a:p>
                    <a:p>
                      <a:pPr algn="ctr"/>
                      <a:r>
                        <a:rPr lang="ru-RU" dirty="0" smtClean="0"/>
                        <a:t>исследования: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 </a:t>
                      </a:r>
                    </a:p>
                    <a:p>
                      <a:pPr algn="ctr"/>
                      <a:r>
                        <a:rPr lang="ru-RU" dirty="0" smtClean="0"/>
                        <a:t>исследования:</a:t>
                      </a:r>
                      <a:endParaRPr lang="ru-RU" dirty="0"/>
                    </a:p>
                  </a:txBody>
                  <a:tcPr/>
                </a:tc>
              </a:tr>
              <a:tr h="3700831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Изучение информационных материалов</a:t>
                      </a:r>
                      <a:r>
                        <a:rPr lang="ru-RU" sz="1400" baseline="0" dirty="0" smtClean="0"/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400" baseline="0" dirty="0" smtClean="0"/>
                        <a:t>Изучение материалов сети Интернет о пропорции «золотого сечения».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400" baseline="0" dirty="0" smtClean="0"/>
                        <a:t>Экспериментальное исследование</a:t>
                      </a:r>
                      <a:endParaRPr lang="ru-RU" sz="1400" b="1" i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/>
                        <a:t>Исследование осуществлялось в 5 этапов: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u="sng" dirty="0" smtClean="0"/>
                        <a:t>1 этап </a:t>
                      </a:r>
                      <a:r>
                        <a:rPr lang="ru-RU" sz="1400" dirty="0" smtClean="0"/>
                        <a:t>- «Погружение» в проблему. На этом этапе мы установили, влияние свойств "золотого сечения" на развитие архитектуры, живописи, искусства.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u="sng" dirty="0" smtClean="0"/>
                        <a:t>2 этап </a:t>
                      </a:r>
                      <a:r>
                        <a:rPr lang="ru-RU" sz="1400" dirty="0" smtClean="0"/>
                        <a:t>- Поисково-теоретический. На данном этапе мы изучили литературу об исследуемой пропорции.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u="sng" dirty="0" smtClean="0"/>
                        <a:t>3 этап </a:t>
                      </a:r>
                      <a:r>
                        <a:rPr lang="ru-RU" sz="1400" dirty="0" smtClean="0"/>
                        <a:t>- Осуществление деятельности. На этом этапе провели исследовательскую и практическую работу по изготовлению платья с учетом пропорции</a:t>
                      </a:r>
                      <a:r>
                        <a:rPr lang="ru-RU" sz="1400" baseline="0" dirty="0" smtClean="0"/>
                        <a:t> золотого сечения</a:t>
                      </a:r>
                      <a:r>
                        <a:rPr lang="ru-RU" sz="1400" dirty="0" smtClean="0"/>
                        <a:t>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u="sng" dirty="0" smtClean="0"/>
                        <a:t>4 этап </a:t>
                      </a:r>
                      <a:r>
                        <a:rPr lang="ru-RU" sz="1400" dirty="0" smtClean="0"/>
                        <a:t>- Обобщающий. Результаты получения продукта. Общие рекомендации.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u="sng" dirty="0" smtClean="0"/>
                        <a:t>5 этап </a:t>
                      </a:r>
                      <a:r>
                        <a:rPr lang="ru-RU" sz="1400" dirty="0" smtClean="0"/>
                        <a:t>- Презентация.</a:t>
                      </a:r>
                      <a:endParaRPr lang="ru-RU" sz="1400" b="1" i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011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191" y="3524745"/>
            <a:ext cx="2304256" cy="171904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735" y="1032247"/>
            <a:ext cx="2088232" cy="156560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Содержимое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189" y="1248271"/>
            <a:ext cx="2232249" cy="152359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Содержимое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6037" y="3576409"/>
            <a:ext cx="2066930" cy="17043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239" y="168151"/>
            <a:ext cx="6226517" cy="672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есть гармония?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2360438" y="1032247"/>
            <a:ext cx="2685600" cy="3672408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 fontScale="92500"/>
          </a:bodyPr>
          <a:lstStyle/>
          <a:p>
            <a:pPr indent="215041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Гармония</a:t>
            </a:r>
            <a:r>
              <a:rPr lang="ru-RU" dirty="0" smtClean="0">
                <a:latin typeface="Monotype Corsiva" pitchFamily="66" charset="0"/>
              </a:rPr>
              <a:t> – это соразмерность частей и целого, слияние различных компонентов объекта в единое органическое целое. В гармонии получают внешнее выявление внутренняя упорядоченность и мера бытия.</a:t>
            </a:r>
          </a:p>
          <a:p>
            <a:pPr indent="215041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Click="0" advTm="2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304" y="116664"/>
            <a:ext cx="6452235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Предыстория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1971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11971" y="1254125"/>
            <a:ext cx="3140021" cy="3705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indent="215041">
              <a:buNone/>
            </a:pPr>
            <a:r>
              <a:rPr lang="ru-RU" i="1" dirty="0" smtClean="0"/>
              <a:t>"Золотая пропорция" - это понятие математическое и ее изучение - это прежде всего задача науки. Но она же является критерием гармонии и красоты, а это уже категория искусства и эстетики.</a:t>
            </a:r>
          </a:p>
          <a:p>
            <a:pPr indent="215041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evkli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55749" y="1259671"/>
            <a:ext cx="900631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ages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27319" y="1259672"/>
            <a:ext cx="928694" cy="1056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lat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55683" y="2545556"/>
            <a:ext cx="785818" cy="1138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pifago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5617" y="1259671"/>
            <a:ext cx="882472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платон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55881" y="3974315"/>
            <a:ext cx="812019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лео 3.jpg"/>
          <p:cNvPicPr>
            <a:picLocks noChangeAspect="1"/>
          </p:cNvPicPr>
          <p:nvPr/>
        </p:nvPicPr>
        <p:blipFill>
          <a:blip r:embed="rId9" cstate="print"/>
          <a:srcRect b="6250"/>
          <a:stretch>
            <a:fillRect/>
          </a:stretch>
        </p:blipFill>
        <p:spPr>
          <a:xfrm>
            <a:off x="1084246" y="3974315"/>
            <a:ext cx="857524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 advClick="0" advTm="1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5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3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62" y="119487"/>
            <a:ext cx="6452235" cy="78299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золотое сечение?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Содержимое 11" descr="gold1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8427" y="1402547"/>
            <a:ext cx="2027230" cy="810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41831" y="1194862"/>
            <a:ext cx="2500330" cy="3584575"/>
          </a:xfrm>
        </p:spPr>
        <p:txBody>
          <a:bodyPr>
            <a:normAutofit fontScale="77500" lnSpcReduction="20000"/>
          </a:bodyPr>
          <a:lstStyle/>
          <a:p>
            <a:pPr indent="215041">
              <a:buNone/>
            </a:pPr>
            <a:r>
              <a:rPr lang="ru-RU" sz="2200" dirty="0" smtClean="0"/>
              <a:t>Золотое сечение – это такое пропорциональное деление отрезка на неравные части, при котором весь отрезок так относится к большей части, как сама большая часть относится к меньшей; или другими словами, меньший отрезок так относится к большему, как больший ко всему</a:t>
            </a:r>
          </a:p>
          <a:p>
            <a:pPr indent="215041">
              <a:buNone/>
            </a:pPr>
            <a:endParaRPr lang="ru-RU" sz="2200" dirty="0" smtClean="0"/>
          </a:p>
          <a:p>
            <a:pPr indent="215041">
              <a:buNone/>
            </a:pPr>
            <a:endParaRPr lang="ru-RU" sz="2200" dirty="0" smtClean="0"/>
          </a:p>
          <a:p>
            <a:pPr indent="215041">
              <a:buNone/>
            </a:pPr>
            <a:endParaRPr lang="ru-RU" sz="2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" name="Рисунок 12" descr="gold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3005" y="1259671"/>
            <a:ext cx="1928826" cy="1093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pic_z-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179" y="2902745"/>
            <a:ext cx="344805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3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1352</TotalTime>
  <Words>1059</Words>
  <Application>Microsoft Office PowerPoint</Application>
  <PresentationFormat>B5 (ISO) (176x250 мм)</PresentationFormat>
  <Paragraphs>154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1_Специальное оформление</vt:lpstr>
      <vt:lpstr>Специальное оформление</vt:lpstr>
      <vt:lpstr>Трек</vt:lpstr>
      <vt:lpstr>МУНИЦИПАЛЬНОЕ БЮДЖЕТНОЕ ОБЩЕОБРАЗОВАТЕЛЬНОЕ УЧРЕЖДЕНИЕ   ГИМНАЗИЯ №1</vt:lpstr>
      <vt:lpstr>Секреты «золотого сечения»</vt:lpstr>
      <vt:lpstr>проблема</vt:lpstr>
      <vt:lpstr>актуальность</vt:lpstr>
      <vt:lpstr>Задачи работы:</vt:lpstr>
      <vt:lpstr>Презентация PowerPoint</vt:lpstr>
      <vt:lpstr>Что есть гармония?</vt:lpstr>
      <vt:lpstr>Предыстория </vt:lpstr>
      <vt:lpstr>Что такое золотое сечение?</vt:lpstr>
      <vt:lpstr>Основа золотого сечения</vt:lpstr>
      <vt:lpstr>Золотое сечение в природе</vt:lpstr>
      <vt:lpstr>Тело человека и золотое сечение</vt:lpstr>
      <vt:lpstr>Золотое сечение в анатомии</vt:lpstr>
      <vt:lpstr>Золотое сечение в архитектуре</vt:lpstr>
      <vt:lpstr>Золотое сечение в живописи</vt:lpstr>
      <vt:lpstr>Золотое сечение в одежде</vt:lpstr>
      <vt:lpstr>Математическая эстетика</vt:lpstr>
      <vt:lpstr>Презентация PowerPoint</vt:lpstr>
      <vt:lpstr>Примеры соотношений объема талии к объему бедер:</vt:lpstr>
      <vt:lpstr>Презентация PowerPoint</vt:lpstr>
      <vt:lpstr>Презентация PowerPoint</vt:lpstr>
      <vt:lpstr>Заключение</vt:lpstr>
    </vt:vector>
  </TitlesOfParts>
  <Company>www.softnewsportal.ru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 ГИМНАЗИЯ №1</dc:title>
  <cp:lastModifiedBy>Boris</cp:lastModifiedBy>
  <cp:revision>144</cp:revision>
  <cp:lastPrinted>2017-03-18T20:07:53Z</cp:lastPrinted>
  <dcterms:created xsi:type="dcterms:W3CDTF">2010-05-14T11:25:14Z</dcterms:created>
  <dcterms:modified xsi:type="dcterms:W3CDTF">2017-03-26T07:50:16Z</dcterms:modified>
</cp:coreProperties>
</file>