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3"/>
  </p:notesMasterIdLst>
  <p:sldIdLst>
    <p:sldId id="256" r:id="rId2"/>
    <p:sldId id="269" r:id="rId3"/>
    <p:sldId id="270" r:id="rId4"/>
    <p:sldId id="258" r:id="rId5"/>
    <p:sldId id="259" r:id="rId6"/>
    <p:sldId id="260" r:id="rId7"/>
    <p:sldId id="261" r:id="rId8"/>
    <p:sldId id="263" r:id="rId9"/>
    <p:sldId id="264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082" y="-8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A3F10D6-2855-4AEE-B47B-08EDECA702A3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23897B3-95CB-4236-89A1-1B1C94F018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BFD829-60BA-4C99-97D4-46CEBB10581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FD4EF-1EBD-4CC4-B099-126C73E41483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0CDD9-753F-4FC9-B45D-D21C53977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9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C3E90-0711-4672-B3B5-2D88D8BAA97E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C6124-DEEC-4D35-A84F-D12E9721B0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9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4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4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8D5FA-66CD-4521-B894-9319B522D0B3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EB2E6-3056-4241-8237-D805E0B5D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9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D422F-6899-4A56-9B25-09483646DDCB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A46D9-250E-4DC7-9BC1-6EAB82853E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9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B5C60-5A26-4FE7-8447-86F4F513BEEA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FE413-AD52-4344-850B-94F8D541F3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9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AAA81-7C3D-40B4-B5A8-EFE8E97F10CC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2D31B-44D5-48FC-B4CA-8D93F3433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9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31" y="1859759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3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EEE6A-76CA-4442-8517-040AE94E8DE5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378BE-36E3-42EF-B53A-4A4445D42B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9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24B10-98C4-45F4-BDC9-2606ABE6F929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F9D7A-38B4-497C-AD87-AC94BCD83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9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0167C-3566-4235-8B38-AF334E91C9FB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4114A-DEB9-4F40-B7A5-DD1A25180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9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4"/>
            <a:ext cx="2743200" cy="1162051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5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74ED0-84B0-4BCD-8014-1C1496F8F98B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327DB-AFE4-438E-B0AA-0E2ED4D34D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9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7000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4622D-B771-4636-BB4C-DA05F84C141E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97211-3DB2-47CF-A120-EE23DB0B44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9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9113F2B-0B21-405D-A2FE-E98F20858CE7}" type="datetimeFigureOut">
              <a:rPr lang="ru-RU"/>
              <a:pPr>
                <a:defRPr/>
              </a:pPr>
              <a:t>15.08.2018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4E71302-D67A-4A47-9DEB-DD8926372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29" r:id="rId2"/>
    <p:sldLayoutId id="2147483938" r:id="rId3"/>
    <p:sldLayoutId id="2147483930" r:id="rId4"/>
    <p:sldLayoutId id="2147483931" r:id="rId5"/>
    <p:sldLayoutId id="2147483932" r:id="rId6"/>
    <p:sldLayoutId id="2147483933" r:id="rId7"/>
    <p:sldLayoutId id="2147483934" r:id="rId8"/>
    <p:sldLayoutId id="2147483939" r:id="rId9"/>
    <p:sldLayoutId id="2147483935" r:id="rId10"/>
    <p:sldLayoutId id="2147483936" r:id="rId11"/>
  </p:sldLayoutIdLst>
  <p:transition spd="slow" advClick="0" advTm="9000"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A7EA52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A7EA52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5DCEAF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omovodstvo.com/odejda.htm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Чистая одежда-одна из потребностей человека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" y="3214688"/>
            <a:ext cx="8215313" cy="2089150"/>
          </a:xfrm>
        </p:spPr>
        <p:txBody>
          <a:bodyPr>
            <a:normAutofit lnSpcReduction="10000"/>
          </a:bodyPr>
          <a:lstStyle/>
          <a:p>
            <a:pPr marR="0" algn="l" eaLnBrk="1" hangingPunct="1">
              <a:lnSpc>
                <a:spcPct val="80000"/>
              </a:lnSpc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Batang"/>
                <a:ea typeface="Batang"/>
                <a:cs typeface="Batang"/>
              </a:rPr>
              <a:t>Презентацию подготовила:</a:t>
            </a:r>
          </a:p>
          <a:p>
            <a:pPr marR="0" algn="l" eaLnBrk="1" hangingPunct="1">
              <a:lnSpc>
                <a:spcPct val="80000"/>
              </a:lnSpc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Batang"/>
                <a:ea typeface="Batang"/>
                <a:cs typeface="Batang"/>
              </a:rPr>
              <a:t>Степаненко Анастасия Константиновна</a:t>
            </a:r>
          </a:p>
          <a:p>
            <a:pPr marR="0" algn="l" eaLnBrk="1" hangingPunct="1">
              <a:lnSpc>
                <a:spcPct val="80000"/>
              </a:lnSpc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Batang"/>
                <a:ea typeface="Batang"/>
                <a:cs typeface="Batang"/>
              </a:rPr>
              <a:t>2-й класс </a:t>
            </a:r>
            <a:r>
              <a:rPr lang="en-US" sz="1800" b="1" dirty="0" smtClean="0">
                <a:solidFill>
                  <a:schemeClr val="bg1"/>
                </a:solidFill>
                <a:latin typeface="Batang"/>
                <a:ea typeface="Batang"/>
                <a:cs typeface="Batang"/>
              </a:rPr>
              <a:t> </a:t>
            </a:r>
            <a:r>
              <a:rPr lang="ru-RU" sz="1800" b="1" dirty="0" smtClean="0">
                <a:solidFill>
                  <a:schemeClr val="bg1"/>
                </a:solidFill>
                <a:latin typeface="Batang"/>
                <a:ea typeface="Batang"/>
                <a:cs typeface="Batang"/>
              </a:rPr>
              <a:t>МКОУ Веселовская СОШ</a:t>
            </a:r>
            <a:r>
              <a:rPr lang="en-US" sz="1800" b="1" dirty="0" smtClean="0">
                <a:solidFill>
                  <a:schemeClr val="bg1"/>
                </a:solidFill>
                <a:latin typeface="Batang"/>
                <a:ea typeface="Batang"/>
                <a:cs typeface="Batang"/>
              </a:rPr>
              <a:t> </a:t>
            </a:r>
            <a:r>
              <a:rPr lang="ru-RU" sz="1800" b="1" dirty="0" smtClean="0">
                <a:solidFill>
                  <a:schemeClr val="bg1"/>
                </a:solidFill>
                <a:latin typeface="Batang"/>
                <a:ea typeface="Batang"/>
                <a:cs typeface="Batang"/>
              </a:rPr>
              <a:t> </a:t>
            </a:r>
          </a:p>
          <a:p>
            <a:pPr marR="0" algn="l" eaLnBrk="1" hangingPunct="1">
              <a:lnSpc>
                <a:spcPct val="80000"/>
              </a:lnSpc>
              <a:defRPr/>
            </a:pPr>
            <a:r>
              <a:rPr lang="ru-RU" sz="1800" b="1" dirty="0" err="1" smtClean="0">
                <a:solidFill>
                  <a:schemeClr val="bg1"/>
                </a:solidFill>
                <a:latin typeface="Batang"/>
                <a:ea typeface="Batang"/>
                <a:cs typeface="Batang"/>
              </a:rPr>
              <a:t>Краснозёрский</a:t>
            </a:r>
            <a:r>
              <a:rPr lang="ru-RU" sz="1800" b="1" dirty="0" smtClean="0">
                <a:solidFill>
                  <a:schemeClr val="bg1"/>
                </a:solidFill>
                <a:latin typeface="Batang"/>
                <a:ea typeface="Batang"/>
                <a:cs typeface="Batang"/>
              </a:rPr>
              <a:t> </a:t>
            </a:r>
            <a:r>
              <a:rPr lang="ru-RU" sz="1800" b="1" dirty="0" smtClean="0">
                <a:solidFill>
                  <a:schemeClr val="bg1"/>
                </a:solidFill>
                <a:latin typeface="Batang"/>
                <a:ea typeface="Batang"/>
                <a:cs typeface="Batang"/>
              </a:rPr>
              <a:t>район</a:t>
            </a:r>
            <a:endParaRPr lang="ru-RU" sz="1800" b="1" dirty="0" smtClean="0">
              <a:solidFill>
                <a:schemeClr val="bg1"/>
              </a:solidFill>
              <a:latin typeface="Batang"/>
              <a:ea typeface="Batang"/>
              <a:cs typeface="Batang"/>
            </a:endParaRPr>
          </a:p>
          <a:p>
            <a:pPr marR="0" algn="l" eaLnBrk="1" hangingPunct="1">
              <a:lnSpc>
                <a:spcPct val="80000"/>
              </a:lnSpc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Batang"/>
                <a:ea typeface="Batang"/>
                <a:cs typeface="Batang"/>
              </a:rPr>
              <a:t>Новосибирская область</a:t>
            </a:r>
          </a:p>
          <a:p>
            <a:pPr marR="0" algn="l" eaLnBrk="1" hangingPunct="1">
              <a:lnSpc>
                <a:spcPct val="80000"/>
              </a:lnSpc>
              <a:defRPr/>
            </a:pPr>
            <a:r>
              <a:rPr lang="en-US" sz="1800" b="1" dirty="0" smtClean="0">
                <a:solidFill>
                  <a:schemeClr val="bg1"/>
                </a:solidFill>
                <a:latin typeface="Batang"/>
                <a:ea typeface="Batang"/>
                <a:cs typeface="Batang"/>
              </a:rPr>
              <a:t>e-mail: </a:t>
            </a:r>
            <a:r>
              <a:rPr lang="en-US" sz="1800" b="1" u="sng" dirty="0" smtClean="0">
                <a:solidFill>
                  <a:schemeClr val="bg2">
                    <a:lumMod val="50000"/>
                  </a:schemeClr>
                </a:solidFill>
                <a:latin typeface="Batang"/>
                <a:ea typeface="Batang"/>
                <a:cs typeface="Batang"/>
              </a:rPr>
              <a:t>lacygina78@mail.ru</a:t>
            </a:r>
            <a:endParaRPr lang="en-US" sz="1700" b="1" dirty="0" smtClean="0">
              <a:solidFill>
                <a:schemeClr val="bg2">
                  <a:lumMod val="50000"/>
                </a:schemeClr>
              </a:solidFill>
              <a:latin typeface="Batang"/>
              <a:ea typeface="Batang"/>
              <a:cs typeface="Batang"/>
            </a:endParaRPr>
          </a:p>
          <a:p>
            <a:pPr marR="0" algn="l" eaLnBrk="1" hangingPunct="1">
              <a:lnSpc>
                <a:spcPct val="80000"/>
              </a:lnSpc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Batang"/>
                <a:ea typeface="Batang"/>
                <a:cs typeface="Batang"/>
              </a:rPr>
              <a:t>Руководитель проекта: </a:t>
            </a:r>
          </a:p>
          <a:p>
            <a:pPr marR="0" algn="l" eaLnBrk="1" hangingPunct="1">
              <a:lnSpc>
                <a:spcPct val="80000"/>
              </a:lnSpc>
              <a:defRPr/>
            </a:pPr>
            <a:r>
              <a:rPr lang="ru-RU" sz="1800" b="1" dirty="0" err="1" smtClean="0">
                <a:solidFill>
                  <a:schemeClr val="bg1"/>
                </a:solidFill>
                <a:latin typeface="Batang"/>
                <a:ea typeface="Batang"/>
                <a:cs typeface="Batang"/>
              </a:rPr>
              <a:t>Лацыгина</a:t>
            </a:r>
            <a:r>
              <a:rPr lang="ru-RU" sz="1800" b="1" dirty="0" smtClean="0">
                <a:solidFill>
                  <a:schemeClr val="bg1"/>
                </a:solidFill>
                <a:latin typeface="Batang"/>
                <a:ea typeface="Batang"/>
                <a:cs typeface="Batang"/>
              </a:rPr>
              <a:t>  Любовь Николаевна</a:t>
            </a:r>
          </a:p>
          <a:p>
            <a:pPr marR="0" eaLnBrk="1" hangingPunct="1">
              <a:lnSpc>
                <a:spcPct val="80000"/>
              </a:lnSpc>
              <a:defRPr/>
            </a:pPr>
            <a:endParaRPr lang="ru-RU" sz="1800" b="1" dirty="0" smtClean="0"/>
          </a:p>
        </p:txBody>
      </p:sp>
    </p:spTree>
  </p:cSld>
  <p:clrMapOvr>
    <a:masterClrMapping/>
  </p:clrMapOvr>
  <p:transition spd="slow" advClick="0" advTm="9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827088" y="336550"/>
            <a:ext cx="770572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Batang"/>
              <a:ea typeface="Batang"/>
              <a:cs typeface="Batang"/>
            </a:endParaRPr>
          </a:p>
          <a:p>
            <a:r>
              <a:rPr lang="ru-RU">
                <a:latin typeface="Batang"/>
                <a:ea typeface="Batang"/>
                <a:cs typeface="Batang"/>
              </a:rPr>
              <a:t>	Первая стиральная машина автомат в СССР появилась в 1975-ом году под названием </a:t>
            </a:r>
            <a:r>
              <a:rPr lang="ru-RU" i="1">
                <a:latin typeface="Batang"/>
                <a:ea typeface="Batang"/>
                <a:cs typeface="Batang"/>
              </a:rPr>
              <a:t>“Волга-10″</a:t>
            </a:r>
            <a:r>
              <a:rPr lang="ru-RU">
                <a:latin typeface="Batang"/>
                <a:ea typeface="Batang"/>
                <a:cs typeface="Batang"/>
              </a:rPr>
              <a:t>. Она была создана на Чебоксарском заводе имени В.И. Чапаева. Но уже в 1977-ом году данная модель была снята с производства из-за того, что в квартирах не было электрической разводки требуемой мощности.</a:t>
            </a:r>
          </a:p>
          <a:p>
            <a:r>
              <a:rPr lang="ru-RU">
                <a:latin typeface="Batang"/>
                <a:ea typeface="Batang"/>
                <a:cs typeface="Batang"/>
              </a:rPr>
              <a:t>	Более удачной можно считать модель </a:t>
            </a:r>
            <a:r>
              <a:rPr lang="ru-RU" i="1">
                <a:latin typeface="Batang"/>
                <a:ea typeface="Batang"/>
                <a:cs typeface="Batang"/>
              </a:rPr>
              <a:t>“Вятка-автомат-12″</a:t>
            </a:r>
            <a:r>
              <a:rPr lang="ru-RU">
                <a:latin typeface="Batang"/>
                <a:ea typeface="Batang"/>
                <a:cs typeface="Batang"/>
              </a:rPr>
              <a:t>, производство которой началось 21 февраля 1981 года на машиностроительном заводе в г. Кирове. Кировцы для производства этой техники купили лицензию у итальянской компании Мерлони Проджети (современное название Indesit), построили новый корпус, оснастили его итальянским оборудованием. Модель представляла собой копию стиральной машины Аристон.</a:t>
            </a:r>
          </a:p>
          <a:p>
            <a:endParaRPr lang="ru-RU">
              <a:latin typeface="Batang"/>
              <a:ea typeface="Batang"/>
              <a:cs typeface="Batang"/>
            </a:endParaRPr>
          </a:p>
          <a:p>
            <a:endParaRPr lang="ru-RU">
              <a:latin typeface="Batang"/>
              <a:ea typeface="Batang"/>
              <a:cs typeface="Batang"/>
            </a:endParaRPr>
          </a:p>
        </p:txBody>
      </p:sp>
    </p:spTree>
  </p:cSld>
  <p:clrMapOvr>
    <a:masterClrMapping/>
  </p:clrMapOvr>
  <p:transition spd="slow" advClick="0" advTm="9000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3384550"/>
          </a:xfrm>
        </p:spPr>
        <p:txBody>
          <a:bodyPr/>
          <a:lstStyle/>
          <a:p>
            <a:pPr eaLnBrk="1" hangingPunct="1"/>
            <a:r>
              <a:rPr lang="ru-RU" sz="1400" smtClean="0">
                <a:latin typeface="Batang"/>
                <a:ea typeface="Batang"/>
                <a:cs typeface="Batang"/>
              </a:rPr>
              <a:t/>
            </a:r>
            <a:br>
              <a:rPr lang="ru-RU" sz="1400" smtClean="0">
                <a:latin typeface="Batang"/>
                <a:ea typeface="Batang"/>
                <a:cs typeface="Batang"/>
              </a:rPr>
            </a:br>
            <a:r>
              <a:rPr lang="ru-RU" sz="1400" smtClean="0">
                <a:latin typeface="Batang"/>
                <a:ea typeface="Batang"/>
                <a:cs typeface="Batang"/>
              </a:rPr>
              <a:t/>
            </a:r>
            <a:br>
              <a:rPr lang="ru-RU" sz="1400" smtClean="0">
                <a:latin typeface="Batang"/>
                <a:ea typeface="Batang"/>
                <a:cs typeface="Batang"/>
              </a:rPr>
            </a:br>
            <a:r>
              <a:rPr lang="ru-RU" sz="1400" smtClean="0">
                <a:latin typeface="Batang"/>
                <a:ea typeface="Batang"/>
                <a:cs typeface="Batang"/>
              </a:rPr>
              <a:t/>
            </a:r>
            <a:br>
              <a:rPr lang="ru-RU" sz="1400" smtClean="0">
                <a:latin typeface="Batang"/>
                <a:ea typeface="Batang"/>
                <a:cs typeface="Batang"/>
              </a:rPr>
            </a:br>
            <a:r>
              <a:rPr lang="ru-RU" sz="1400" smtClean="0">
                <a:latin typeface="Batang"/>
                <a:ea typeface="Batang"/>
                <a:cs typeface="Batang"/>
              </a:rPr>
              <a:t/>
            </a:r>
            <a:br>
              <a:rPr lang="ru-RU" sz="1400" smtClean="0">
                <a:latin typeface="Batang"/>
                <a:ea typeface="Batang"/>
                <a:cs typeface="Batang"/>
              </a:rPr>
            </a:br>
            <a:r>
              <a:rPr lang="ru-RU" sz="1400" smtClean="0">
                <a:latin typeface="Batang"/>
                <a:ea typeface="Batang"/>
                <a:cs typeface="Batang"/>
              </a:rPr>
              <a:t/>
            </a:r>
            <a:br>
              <a:rPr lang="ru-RU" sz="1400" smtClean="0">
                <a:latin typeface="Batang"/>
                <a:ea typeface="Batang"/>
                <a:cs typeface="Batang"/>
              </a:rPr>
            </a:br>
            <a:r>
              <a:rPr lang="ru-RU" sz="1400" smtClean="0">
                <a:latin typeface="Batang"/>
                <a:ea typeface="Batang"/>
                <a:cs typeface="Batang"/>
              </a:rPr>
              <a:t/>
            </a:r>
            <a:br>
              <a:rPr lang="ru-RU" sz="1400" smtClean="0">
                <a:latin typeface="Batang"/>
                <a:ea typeface="Batang"/>
                <a:cs typeface="Batang"/>
              </a:rPr>
            </a:br>
            <a:r>
              <a:rPr lang="ru-RU" sz="1400" smtClean="0">
                <a:latin typeface="Batang"/>
                <a:ea typeface="Batang"/>
                <a:cs typeface="Batang"/>
              </a:rPr>
              <a:t/>
            </a:r>
            <a:br>
              <a:rPr lang="ru-RU" sz="1400" smtClean="0">
                <a:latin typeface="Batang"/>
                <a:ea typeface="Batang"/>
                <a:cs typeface="Batang"/>
              </a:rPr>
            </a:br>
            <a:r>
              <a:rPr lang="ru-RU" sz="1400" smtClean="0">
                <a:latin typeface="Batang"/>
                <a:ea typeface="Batang"/>
                <a:cs typeface="Batang"/>
              </a:rPr>
              <a:t>	</a:t>
            </a:r>
            <a:br>
              <a:rPr lang="ru-RU" sz="1400" smtClean="0">
                <a:latin typeface="Batang"/>
                <a:ea typeface="Batang"/>
                <a:cs typeface="Batang"/>
              </a:rPr>
            </a:br>
            <a:r>
              <a:rPr lang="ru-RU" sz="1400" smtClean="0">
                <a:latin typeface="Batang"/>
                <a:ea typeface="Batang"/>
                <a:cs typeface="Batang"/>
              </a:rPr>
              <a:t>	</a:t>
            </a:r>
            <a:br>
              <a:rPr lang="ru-RU" sz="1400" smtClean="0">
                <a:latin typeface="Batang"/>
                <a:ea typeface="Batang"/>
                <a:cs typeface="Batang"/>
              </a:rPr>
            </a:br>
            <a:r>
              <a:rPr lang="ru-RU" sz="1400" smtClean="0">
                <a:latin typeface="Batang"/>
                <a:ea typeface="Batang"/>
                <a:cs typeface="Batang"/>
              </a:rPr>
              <a:t>	</a:t>
            </a:r>
            <a:br>
              <a:rPr lang="ru-RU" sz="1400" smtClean="0">
                <a:latin typeface="Batang"/>
                <a:ea typeface="Batang"/>
                <a:cs typeface="Batang"/>
              </a:rPr>
            </a:br>
            <a:r>
              <a:rPr lang="ru-RU" sz="1400" smtClean="0">
                <a:latin typeface="Batang"/>
                <a:ea typeface="Batang"/>
                <a:cs typeface="Batang"/>
              </a:rPr>
              <a:t>	</a:t>
            </a:r>
            <a:r>
              <a:rPr lang="ru-RU" sz="1800" smtClean="0">
                <a:latin typeface="Batang"/>
                <a:ea typeface="Batang"/>
                <a:cs typeface="Batang"/>
              </a:rPr>
              <a:t>Современную стиральную машину трудно представить стирающей без использования воды и порошка. Все привыкли к тому, что в неё необходимо поместить определенное количество моющего средства и подключить её к системе водоснабжения. А в будущем вполне возможно существование такого удивительного предмета, как стиральная машина, не требующая для своей работы воды и стирального порошка. А ведь ученые уже на полном серьезе считают, что любую ткань можно очистить при помощи ионов, которые носят в себе отрицательный заряд, и простого воздуха. Никаких моющих средств, состоящих из химических веществ, никаких отбеливателей. Такая стиральная машина будет представлять собой прямо-таки идеальное экологически чистое устройство</a:t>
            </a:r>
            <a:r>
              <a:rPr lang="ru-RU" sz="1600" smtClean="0">
                <a:latin typeface="Batang"/>
                <a:ea typeface="Batang"/>
                <a:cs typeface="Batang"/>
              </a:rPr>
              <a:t>.</a:t>
            </a:r>
            <a:br>
              <a:rPr lang="ru-RU" sz="1600" smtClean="0">
                <a:latin typeface="Batang"/>
                <a:ea typeface="Batang"/>
                <a:cs typeface="Batang"/>
              </a:rPr>
            </a:br>
            <a:endParaRPr lang="ru-RU" sz="1600" smtClean="0">
              <a:latin typeface="Batang"/>
              <a:ea typeface="Batang"/>
              <a:cs typeface="Batang"/>
            </a:endParaRPr>
          </a:p>
        </p:txBody>
      </p:sp>
      <p:sp>
        <p:nvSpPr>
          <p:cNvPr id="15363" name="Текст 2"/>
          <p:cNvSpPr>
            <a:spLocks noGrp="1"/>
          </p:cNvSpPr>
          <p:nvPr>
            <p:ph type="body" idx="1"/>
          </p:nvPr>
        </p:nvSpPr>
        <p:spPr>
          <a:xfrm>
            <a:off x="457200" y="3500438"/>
            <a:ext cx="4040188" cy="649287"/>
          </a:xfrm>
        </p:spPr>
        <p:txBody>
          <a:bodyPr/>
          <a:lstStyle/>
          <a:p>
            <a:pPr eaLnBrk="1" hangingPunct="1"/>
            <a:r>
              <a:rPr lang="ru-RU" sz="1600" i="1" u="sng" smtClean="0">
                <a:latin typeface="Batang"/>
                <a:ea typeface="Batang"/>
                <a:cs typeface="Batang"/>
              </a:rPr>
              <a:t>Стиральные машины-хамелеоны в будущем заменят диваны и кресла</a:t>
            </a:r>
          </a:p>
        </p:txBody>
      </p:sp>
      <p:sp>
        <p:nvSpPr>
          <p:cNvPr id="15364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3573463"/>
            <a:ext cx="4041775" cy="576262"/>
          </a:xfrm>
        </p:spPr>
        <p:txBody>
          <a:bodyPr/>
          <a:lstStyle/>
          <a:p>
            <a:pPr eaLnBrk="1" hangingPunct="1"/>
            <a:r>
              <a:rPr lang="ru-RU" sz="1600" i="1" u="sng" smtClean="0">
                <a:latin typeface="Batang"/>
                <a:ea typeface="Batang"/>
                <a:cs typeface="Batang"/>
              </a:rPr>
              <a:t>Гаджеты: Маленькая стиральная машина будущего</a:t>
            </a:r>
          </a:p>
        </p:txBody>
      </p:sp>
      <p:pic>
        <p:nvPicPr>
          <p:cNvPr id="7" name="Объект 6" descr="http://im0-tub-ru.yandex.net/i?id=197546778-09-72&amp;n=21"/>
          <p:cNvPicPr>
            <a:picLocks noGr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39750" y="4221163"/>
            <a:ext cx="3600450" cy="2447925"/>
          </a:xfrm>
        </p:spPr>
      </p:pic>
      <p:pic>
        <p:nvPicPr>
          <p:cNvPr id="8" name="Объект 7" descr="http://im0-tub-ru.yandex.net/i?id=47339745-21-72&amp;n=21"/>
          <p:cNvPicPr>
            <a:picLocks noGrp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4716463" y="4221163"/>
            <a:ext cx="3959225" cy="2447925"/>
          </a:xfrm>
        </p:spPr>
      </p:pic>
    </p:spTree>
    <p:custDataLst>
      <p:tags r:id="rId1"/>
    </p:custDataLst>
  </p:cSld>
  <p:clrMapOvr>
    <a:masterClrMapping/>
  </p:clrMapOvr>
  <p:transition spd="slow" advClick="0" advTm="9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1187450" y="890588"/>
            <a:ext cx="7272338" cy="563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Batang"/>
                <a:ea typeface="Batang"/>
                <a:cs typeface="Batang"/>
              </a:rPr>
              <a:t>	 Трепетное отношение к собственной «</a:t>
            </a:r>
            <a:r>
              <a:rPr lang="ru-RU" sz="2000" u="sng">
                <a:latin typeface="Batang"/>
                <a:ea typeface="Batang"/>
                <a:cs typeface="Batang"/>
                <a:hlinkClick r:id="rId2"/>
              </a:rPr>
              <a:t>одежде</a:t>
            </a:r>
            <a:r>
              <a:rPr lang="ru-RU" sz="2000">
                <a:latin typeface="Batang"/>
                <a:ea typeface="Batang"/>
                <a:cs typeface="Batang"/>
              </a:rPr>
              <a:t>» отличает всех животных. Кошки вылизываются. Слоны охотно принимают душ, а бегемоты отмокают в болоте. </a:t>
            </a:r>
            <a:br>
              <a:rPr lang="ru-RU" sz="2000">
                <a:latin typeface="Batang"/>
                <a:ea typeface="Batang"/>
                <a:cs typeface="Batang"/>
              </a:rPr>
            </a:br>
            <a:r>
              <a:rPr lang="ru-RU" sz="2000">
                <a:latin typeface="Batang"/>
                <a:ea typeface="Batang"/>
                <a:cs typeface="Batang"/>
              </a:rPr>
              <a:t>	Человек же после утраты собственной шерсти  вынужден искать другие способы чистки новоприобретенной «шкуры». </a:t>
            </a:r>
            <a:br>
              <a:rPr lang="ru-RU" sz="2000">
                <a:latin typeface="Batang"/>
                <a:ea typeface="Batang"/>
                <a:cs typeface="Batang"/>
              </a:rPr>
            </a:br>
            <a:r>
              <a:rPr lang="ru-RU" sz="2000">
                <a:latin typeface="Batang"/>
                <a:ea typeface="Batang"/>
                <a:cs typeface="Batang"/>
              </a:rPr>
              <a:t>	В древнем Риме тоги цепляли к длинной веревке и бросали в стремительный Тибр. Быстрое течение держало одежду на поверхности, а пузырящаяся вода, протекая через ткань, уносила с собой частички грязи. </a:t>
            </a:r>
            <a:br>
              <a:rPr lang="ru-RU" sz="2000">
                <a:latin typeface="Batang"/>
                <a:ea typeface="Batang"/>
                <a:cs typeface="Batang"/>
              </a:rPr>
            </a:br>
            <a:r>
              <a:rPr lang="ru-RU" sz="2000">
                <a:latin typeface="Batang"/>
                <a:ea typeface="Batang"/>
                <a:cs typeface="Batang"/>
              </a:rPr>
              <a:t>	На Руси белье колотили об воду или, положив на камень под водой, били по нему колотушкой. При ударе вода быстро проходила через ткань, отслаивая и вымывая грязь.</a:t>
            </a:r>
          </a:p>
          <a:p>
            <a:r>
              <a:rPr lang="ru-RU" sz="2000">
                <a:latin typeface="Batang"/>
                <a:ea typeface="Batang"/>
                <a:cs typeface="Batang"/>
              </a:rPr>
              <a:t>	Отбеливали, засыпая "золиво" - золу от гречневой соломы или, например, подсолнухов.</a:t>
            </a:r>
          </a:p>
        </p:txBody>
      </p:sp>
    </p:spTree>
  </p:cSld>
  <p:clrMapOvr>
    <a:masterClrMapping/>
  </p:clrMapOvr>
  <p:transition spd="slow" advClick="0" advTm="9000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1" descr="стиральные машины"/>
          <p:cNvSpPr>
            <a:spLocks noChangeAspect="1" noChangeArrowheads="1"/>
          </p:cNvSpPr>
          <p:nvPr/>
        </p:nvSpPr>
        <p:spPr bwMode="auto">
          <a:xfrm>
            <a:off x="0" y="0"/>
            <a:ext cx="723900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941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900">
                <a:solidFill>
                  <a:srgbClr val="817757"/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sz="900">
                <a:solidFill>
                  <a:srgbClr val="817757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900">
                <a:solidFill>
                  <a:srgbClr val="817757"/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sz="900">
                <a:solidFill>
                  <a:srgbClr val="817757"/>
                </a:solidFill>
                <a:latin typeface="Georgia" pitchFamily="18" charset="0"/>
                <a:cs typeface="Times New Roman" pitchFamily="18" charset="0"/>
              </a:rPr>
            </a:br>
            <a:endParaRPr lang="ru-RU">
              <a:cs typeface="Arial" pitchFamily="34" charset="0"/>
            </a:endParaRPr>
          </a:p>
        </p:txBody>
      </p:sp>
      <p:sp>
        <p:nvSpPr>
          <p:cNvPr id="7172" name="AutoShape 1" descr="стиральные машины"/>
          <p:cNvSpPr>
            <a:spLocks noChangeAspect="1" noChangeArrowheads="1"/>
          </p:cNvSpPr>
          <p:nvPr/>
        </p:nvSpPr>
        <p:spPr bwMode="auto">
          <a:xfrm>
            <a:off x="152400" y="152400"/>
            <a:ext cx="723900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152400" y="1093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900">
                <a:solidFill>
                  <a:srgbClr val="817757"/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sz="900">
                <a:solidFill>
                  <a:srgbClr val="817757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900">
                <a:solidFill>
                  <a:srgbClr val="817757"/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sz="900">
                <a:solidFill>
                  <a:srgbClr val="817757"/>
                </a:solidFill>
                <a:latin typeface="Georgia" pitchFamily="18" charset="0"/>
                <a:cs typeface="Times New Roman" pitchFamily="18" charset="0"/>
              </a:rPr>
            </a:br>
            <a:endParaRPr lang="ru-RU">
              <a:cs typeface="Arial" pitchFamily="34" charset="0"/>
            </a:endParaRPr>
          </a:p>
        </p:txBody>
      </p:sp>
      <p:sp>
        <p:nvSpPr>
          <p:cNvPr id="7174" name="Прямоугольник 7"/>
          <p:cNvSpPr>
            <a:spLocks noChangeArrowheads="1"/>
          </p:cNvSpPr>
          <p:nvPr/>
        </p:nvSpPr>
        <p:spPr bwMode="auto">
          <a:xfrm>
            <a:off x="723900" y="1093788"/>
            <a:ext cx="7951788" cy="564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	</a:t>
            </a:r>
            <a:r>
              <a:rPr lang="ru-RU" sz="1900">
                <a:latin typeface="Batang"/>
                <a:ea typeface="Batang"/>
                <a:cs typeface="Batang"/>
              </a:rPr>
              <a:t>После этого туда бросали раскаленные камни. Вместо мыла использовали ягоды бузины, корни мыльнянки и сок алоэ. Их измельчали и смешивали с зольным щелоком.</a:t>
            </a:r>
          </a:p>
          <a:p>
            <a:r>
              <a:rPr lang="ru-RU" sz="1900">
                <a:latin typeface="Batang"/>
                <a:ea typeface="Batang"/>
                <a:cs typeface="Batang"/>
              </a:rPr>
              <a:t>Для отбеливания белье помещали на два-три дня в кислое молоко или использовали отвар фасоли, "картофельную" воду. Наиболее грязную одежду замачивали в щелочи, потом кипятили.</a:t>
            </a:r>
          </a:p>
          <a:p>
            <a:r>
              <a:rPr lang="ru-RU" sz="1900">
                <a:latin typeface="Batang"/>
                <a:ea typeface="Batang"/>
                <a:cs typeface="Batang"/>
              </a:rPr>
              <a:t>	Для выведения жирных пятен использовали мел, для пятен от травы – спирт, для кровавых пятен - керосин. В качестве отбеливателя долгое время использовали человеческую мочу или свиной навоз, лимонный сок.</a:t>
            </a:r>
          </a:p>
          <a:p>
            <a:r>
              <a:rPr lang="ru-RU" sz="1900">
                <a:latin typeface="Batang"/>
                <a:ea typeface="Batang"/>
                <a:cs typeface="Batang"/>
              </a:rPr>
              <a:t>	Чтобы одежда не выцвела, в воду добавляли уксус, буру, щелочь (для черных) или отруби (для прочих цветов). Шелк советовали стирать в керосине.</a:t>
            </a:r>
          </a:p>
          <a:p>
            <a:r>
              <a:rPr lang="ru-RU" sz="1900">
                <a:latin typeface="Batang"/>
                <a:ea typeface="Batang"/>
                <a:cs typeface="Batang"/>
              </a:rPr>
              <a:t>	Стиральные машины , стиральные порошки, мыло- это те вещи, без которых ни одна современная хозяйка не мыслит, наверное, в настоящее время свое существование.</a:t>
            </a:r>
            <a:br>
              <a:rPr lang="ru-RU" sz="1900">
                <a:latin typeface="Batang"/>
                <a:ea typeface="Batang"/>
                <a:cs typeface="Batang"/>
              </a:rPr>
            </a:br>
            <a:r>
              <a:rPr lang="ru-RU" sz="1900">
                <a:latin typeface="Batang"/>
                <a:ea typeface="Batang"/>
                <a:cs typeface="Batang"/>
              </a:rPr>
              <a:t/>
            </a:r>
            <a:br>
              <a:rPr lang="ru-RU" sz="1900">
                <a:latin typeface="Batang"/>
                <a:ea typeface="Batang"/>
                <a:cs typeface="Batang"/>
              </a:rPr>
            </a:br>
            <a:endParaRPr lang="ru-RU" sz="1900">
              <a:latin typeface="Batang"/>
              <a:ea typeface="Batang"/>
              <a:cs typeface="Batang"/>
            </a:endParaRPr>
          </a:p>
        </p:txBody>
      </p:sp>
    </p:spTree>
  </p:cSld>
  <p:clrMapOvr>
    <a:masterClrMapping/>
  </p:clrMapOvr>
  <p:transition spd="slow" advClick="0" advTm="9000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 </a:t>
            </a:r>
            <a:r>
              <a:rPr lang="ru-RU" dirty="0" smtClean="0"/>
              <a:t>	</a:t>
            </a:r>
            <a:r>
              <a:rPr lang="ru-RU" sz="2200" b="1" dirty="0" smtClean="0">
                <a:latin typeface="Batang" pitchFamily="18" charset="-127"/>
                <a:ea typeface="Batang" pitchFamily="18" charset="-127"/>
              </a:rPr>
              <a:t>В </a:t>
            </a:r>
            <a:r>
              <a:rPr lang="ru-RU" sz="2200" b="1" dirty="0">
                <a:latin typeface="Batang" pitchFamily="18" charset="-127"/>
                <a:ea typeface="Batang" pitchFamily="18" charset="-127"/>
              </a:rPr>
              <a:t>1797 г. было создано  известное и ныне приспособление для стирки  — стиральная доска.</a:t>
            </a:r>
            <a:br>
              <a:rPr lang="ru-RU" sz="2200" b="1" dirty="0">
                <a:latin typeface="Batang" pitchFamily="18" charset="-127"/>
                <a:ea typeface="Batang" pitchFamily="18" charset="-127"/>
              </a:rPr>
            </a:br>
            <a:endParaRPr lang="ru-RU" sz="22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5" name="Объект 4" descr="http://class-fizika.narod.ru/9_class/9_posmotri1/30.jpg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2449513"/>
            <a:ext cx="3816350" cy="2663825"/>
          </a:xfrm>
        </p:spPr>
      </p:pic>
      <p:pic>
        <p:nvPicPr>
          <p:cNvPr id="6" name="Объект 5" descr="http://class-fizika.narod.ru/9_class/9_posmotri1/30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16463" y="4005263"/>
            <a:ext cx="3671887" cy="2376487"/>
          </a:xfrm>
        </p:spPr>
      </p:pic>
      <p:pic>
        <p:nvPicPr>
          <p:cNvPr id="7" name="Рисунок 6" descr="http://upload.wikimedia.org/wikipedia/commons/thumb/5/5b/Tranby_house_51_gnangarra.jpg/250px-Tranby_house_51_gnangarr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1628775"/>
            <a:ext cx="3671887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Click="0" advTm="9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3754438" cy="503238"/>
          </a:xfrm>
        </p:spPr>
        <p:txBody>
          <a:bodyPr/>
          <a:lstStyle/>
          <a:p>
            <a:pPr algn="ctr" eaLnBrk="1" hangingPunct="1"/>
            <a:r>
              <a:rPr lang="ru-RU" b="1" smtClean="0">
                <a:latin typeface="Batang"/>
                <a:ea typeface="Batang"/>
                <a:cs typeface="Batang"/>
              </a:rPr>
              <a:t>До конца 19 века</a:t>
            </a:r>
            <a:endParaRPr lang="ru-RU" b="1" smtClean="0"/>
          </a:p>
        </p:txBody>
      </p:sp>
      <p:sp>
        <p:nvSpPr>
          <p:cNvPr id="9219" name="Текст 3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970338" cy="4691063"/>
          </a:xfrm>
        </p:spPr>
        <p:txBody>
          <a:bodyPr/>
          <a:lstStyle/>
          <a:p>
            <a:pPr eaLnBrk="1" hangingPunct="1"/>
            <a:r>
              <a:rPr lang="ru-RU" sz="2000" smtClean="0">
                <a:latin typeface="Batang"/>
                <a:ea typeface="Batang"/>
                <a:cs typeface="Batang"/>
              </a:rPr>
              <a:t>	Машины для стирки в основном приводились в движение мускульной силой человека или животных. Такой была и машина Уильяма Блэкстона, которая  вошла  в историю как первая бытовая стиральная машина.</a:t>
            </a:r>
          </a:p>
          <a:p>
            <a:pPr eaLnBrk="1" hangingPunct="1"/>
            <a:endParaRPr lang="ru-RU" sz="2000" smtClean="0">
              <a:latin typeface="Batang"/>
              <a:ea typeface="Batang"/>
              <a:cs typeface="Batang"/>
            </a:endParaRPr>
          </a:p>
        </p:txBody>
      </p:sp>
      <p:pic>
        <p:nvPicPr>
          <p:cNvPr id="5" name="Объект 4" descr="http://class-fizika.narod.ru/9_class/9_posmotri1/1874.jpg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932363" y="1484313"/>
            <a:ext cx="3527425" cy="4105275"/>
          </a:xfrm>
        </p:spPr>
      </p:pic>
    </p:spTree>
    <p:custDataLst>
      <p:tags r:id="rId1"/>
    </p:custDataLst>
  </p:cSld>
  <p:clrMapOvr>
    <a:masterClrMapping/>
  </p:clrMapOvr>
  <p:transition spd="slow" advClick="0" advTm="9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612"/>
          </a:xfrm>
        </p:spPr>
        <p:txBody>
          <a:bodyPr/>
          <a:lstStyle/>
          <a:p>
            <a:pPr eaLnBrk="1" hangingPunct="1"/>
            <a:r>
              <a:rPr lang="ru-RU" sz="2000" b="1" smtClean="0">
                <a:latin typeface="Batang"/>
                <a:ea typeface="Batang"/>
                <a:cs typeface="Batang"/>
              </a:rPr>
              <a:t>Изобретения В 1900 году - 1910 году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92150"/>
            <a:ext cx="4040188" cy="1873250"/>
          </a:xfrm>
        </p:spPr>
        <p:txBody>
          <a:bodyPr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/>
              <a:t> </a:t>
            </a:r>
            <a:r>
              <a:rPr lang="ru-RU" sz="2600" b="0" dirty="0">
                <a:latin typeface="Batang" pitchFamily="18" charset="-127"/>
                <a:ea typeface="Batang" pitchFamily="18" charset="-127"/>
              </a:rPr>
              <a:t>Карл Миле  доработал  конструкцию </a:t>
            </a:r>
            <a:r>
              <a:rPr lang="ru-RU" sz="2600" b="0" dirty="0" smtClean="0">
                <a:latin typeface="Batang" pitchFamily="18" charset="-127"/>
                <a:ea typeface="Batang" pitchFamily="18" charset="-127"/>
              </a:rPr>
              <a:t>маслобойки </a:t>
            </a:r>
            <a:r>
              <a:rPr lang="ru-RU" sz="2600" b="0" dirty="0">
                <a:latin typeface="Batang" pitchFamily="18" charset="-127"/>
                <a:ea typeface="Batang" pitchFamily="18" charset="-127"/>
              </a:rPr>
              <a:t>(деревянной  кадки с вращающимися от ручного привода лопастями)  и приспособил ее для стирки белья. В том же году начался </a:t>
            </a:r>
            <a:r>
              <a:rPr lang="ru-RU" sz="2600" b="0" dirty="0" smtClean="0">
                <a:latin typeface="Batang" pitchFamily="18" charset="-127"/>
                <a:ea typeface="Batang" pitchFamily="18" charset="-127"/>
              </a:rPr>
              <a:t>серийный </a:t>
            </a:r>
            <a:r>
              <a:rPr lang="ru-RU" sz="2600" b="0" dirty="0">
                <a:latin typeface="Batang" pitchFamily="18" charset="-127"/>
                <a:ea typeface="Batang" pitchFamily="18" charset="-127"/>
              </a:rPr>
              <a:t>выпуск таких  деревянных стиральных машин.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836613"/>
            <a:ext cx="4041775" cy="2447925"/>
          </a:xfrm>
        </p:spPr>
        <p:txBody>
          <a:bodyPr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200" b="0" dirty="0">
                <a:latin typeface="Batang" pitchFamily="18" charset="-127"/>
                <a:ea typeface="Batang" pitchFamily="18" charset="-127"/>
              </a:rPr>
              <a:t>Изобретатель  стиральной машины, запатентованной </a:t>
            </a:r>
            <a:r>
              <a:rPr lang="ru-RU" sz="2200" b="0" dirty="0" smtClean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2200" b="0" dirty="0">
                <a:latin typeface="Batang" pitchFamily="18" charset="-127"/>
                <a:ea typeface="Batang" pitchFamily="18" charset="-127"/>
              </a:rPr>
              <a:t>А. Фишер вошел в историю как создатель нового класса электробытовой техники. Машина </a:t>
            </a:r>
            <a:r>
              <a:rPr lang="ru-RU" sz="2200" b="0" dirty="0" smtClean="0">
                <a:latin typeface="Batang" pitchFamily="18" charset="-127"/>
                <a:ea typeface="Batang" pitchFamily="18" charset="-127"/>
              </a:rPr>
              <a:t>имела деревянный </a:t>
            </a:r>
            <a:r>
              <a:rPr lang="ru-RU" sz="2200" b="0" dirty="0">
                <a:latin typeface="Batang" pitchFamily="18" charset="-127"/>
                <a:ea typeface="Batang" pitchFamily="18" charset="-127"/>
              </a:rPr>
              <a:t>барабан, который совершал по восемь вращений то в одну, то в другую сторону. Для того чтобы привести механизм вращения барабана в сцепление с валом электродвигателя, в нижней части машины имелся рычаг. Все передаточные механизмы машины открыты — о безопасности  в те времена не слишком заботились.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7" name="Объект 6" descr="http://class-fizika.narod.ru/9_class/9_posmotri1/33.jpg"/>
          <p:cNvPicPr>
            <a:picLocks noGr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39750" y="2565400"/>
            <a:ext cx="3671888" cy="3743325"/>
          </a:xfrm>
        </p:spPr>
      </p:pic>
      <p:pic>
        <p:nvPicPr>
          <p:cNvPr id="8" name="Объект 7" descr="http://class-fizika.narod.ru/9_class/9_posmotri1/1911.jpg"/>
          <p:cNvPicPr>
            <a:picLocks noGrp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4643438" y="3141663"/>
            <a:ext cx="3960812" cy="3167062"/>
          </a:xfrm>
        </p:spPr>
      </p:pic>
    </p:spTree>
    <p:custDataLst>
      <p:tags r:id="rId1"/>
    </p:custDataLst>
  </p:cSld>
  <p:clrMapOvr>
    <a:masterClrMapping/>
  </p:clrMapOvr>
  <p:transition spd="slow" advClick="0"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3008313" cy="576263"/>
          </a:xfrm>
        </p:spPr>
        <p:txBody>
          <a:bodyPr/>
          <a:lstStyle/>
          <a:p>
            <a:pPr algn="ctr" eaLnBrk="1" hangingPunct="1"/>
            <a:r>
              <a:rPr lang="ru-RU" smtClean="0"/>
              <a:t>В 1930-х годах</a:t>
            </a:r>
          </a:p>
        </p:txBody>
      </p:sp>
      <p:sp>
        <p:nvSpPr>
          <p:cNvPr id="11267" name="Текст 3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683000" cy="4691063"/>
          </a:xfrm>
        </p:spPr>
        <p:txBody>
          <a:bodyPr/>
          <a:lstStyle/>
          <a:p>
            <a:pPr eaLnBrk="1" hangingPunct="1"/>
            <a:r>
              <a:rPr lang="ru-RU" sz="2000" smtClean="0">
                <a:latin typeface="Batang"/>
                <a:ea typeface="Batang"/>
                <a:cs typeface="Batang"/>
              </a:rPr>
              <a:t>	В стиральных машинах появляются механические таймеры и сливные насосы с электрическим мотором. Сначала стиральные машины были неавтоматизированные       активаторного типа (активатор -  вращающийся диск).</a:t>
            </a:r>
          </a:p>
          <a:p>
            <a:pPr eaLnBrk="1" hangingPunct="1"/>
            <a:endParaRPr lang="ru-RU" smtClean="0"/>
          </a:p>
        </p:txBody>
      </p:sp>
      <p:pic>
        <p:nvPicPr>
          <p:cNvPr id="5" name="Объект 4" descr="http://class-fizika.narod.ru/9_class/9_posmotri1/1920.jpg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219700" y="1557338"/>
            <a:ext cx="2881313" cy="3527425"/>
          </a:xfrm>
        </p:spPr>
      </p:pic>
    </p:spTree>
    <p:custDataLst>
      <p:tags r:id="rId1"/>
    </p:custDataLst>
  </p:cSld>
  <p:clrMapOvr>
    <a:masterClrMapping/>
  </p:clrMapOvr>
  <p:transition spd="slow" advClick="0" advTm="9000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1643063"/>
          </a:xfrm>
        </p:spPr>
        <p:txBody>
          <a:bodyPr/>
          <a:lstStyle/>
          <a:p>
            <a:pPr eaLnBrk="1" hangingPunct="1"/>
            <a:r>
              <a:rPr lang="ru-RU" sz="1600" smtClean="0">
                <a:latin typeface="Batang"/>
                <a:ea typeface="Batang"/>
                <a:cs typeface="Batang"/>
              </a:rPr>
              <a:t>	</a:t>
            </a:r>
            <a:r>
              <a:rPr lang="ru-RU" sz="1600" b="1" smtClean="0">
                <a:latin typeface="Batang"/>
                <a:ea typeface="Batang"/>
                <a:cs typeface="Batang"/>
              </a:rPr>
              <a:t>В 1949 г</a:t>
            </a:r>
            <a:r>
              <a:rPr lang="ru-RU" sz="1600" smtClean="0">
                <a:latin typeface="Batang"/>
                <a:ea typeface="Batang"/>
                <a:cs typeface="Batang"/>
              </a:rPr>
              <a:t>. создано программное устройство (на перфокартах) для стиральной машины, и в США выпущена первая автоматическая стиральная машина.</a:t>
            </a:r>
            <a:br>
              <a:rPr lang="ru-RU" sz="1600" smtClean="0">
                <a:latin typeface="Batang"/>
                <a:ea typeface="Batang"/>
                <a:cs typeface="Batang"/>
              </a:rPr>
            </a:br>
            <a:r>
              <a:rPr lang="ru-RU" sz="1600" smtClean="0">
                <a:latin typeface="Batang"/>
                <a:ea typeface="Batang"/>
                <a:cs typeface="Batang"/>
              </a:rPr>
              <a:t>	</a:t>
            </a:r>
            <a:r>
              <a:rPr lang="ru-RU" sz="1600" b="1" smtClean="0">
                <a:latin typeface="Batang"/>
                <a:ea typeface="Batang"/>
                <a:cs typeface="Batang"/>
              </a:rPr>
              <a:t>Начало 1950-х годов </a:t>
            </a:r>
            <a:r>
              <a:rPr lang="ru-RU" sz="1600" smtClean="0">
                <a:latin typeface="Batang"/>
                <a:ea typeface="Batang"/>
                <a:cs typeface="Batang"/>
              </a:rPr>
              <a:t>- стиральные машины обретают функцию отжима (центрифугирование). </a:t>
            </a:r>
            <a:br>
              <a:rPr lang="ru-RU" sz="1600" smtClean="0">
                <a:latin typeface="Batang"/>
                <a:ea typeface="Batang"/>
                <a:cs typeface="Batang"/>
              </a:rPr>
            </a:br>
            <a:endParaRPr lang="ru-RU" sz="1600" smtClean="0">
              <a:latin typeface="Batang"/>
              <a:ea typeface="Batang"/>
              <a:cs typeface="Batang"/>
            </a:endParaRPr>
          </a:p>
        </p:txBody>
      </p:sp>
      <p:pic>
        <p:nvPicPr>
          <p:cNvPr id="6" name="Объект 5" descr="http://class-fizika.narod.ru/9_class/9_posmotri1/1950.jpg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2060575"/>
            <a:ext cx="2232025" cy="3221038"/>
          </a:xfrm>
        </p:spPr>
      </p:pic>
      <p:pic>
        <p:nvPicPr>
          <p:cNvPr id="5" name="Объект 4" descr="http://5zvezd.kiev.ua/wp-content/uploads/2011/03/whirlpool.jpg"/>
          <p:cNvPicPr>
            <a:picLocks noGr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6588125" y="2159000"/>
            <a:ext cx="1800225" cy="3024188"/>
          </a:xfrm>
        </p:spPr>
      </p:pic>
      <p:pic>
        <p:nvPicPr>
          <p:cNvPr id="7" name="Рисунок 6" descr="http://5zvezd.kiev.ua/wp-content/uploads/2011/03/stiralnaya-mashina-nachalo20v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35375" y="2060575"/>
            <a:ext cx="1905000" cy="322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Click="0" advTm="900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685800" y="692150"/>
            <a:ext cx="2743200" cy="865188"/>
          </a:xfrm>
        </p:spPr>
        <p:txBody>
          <a:bodyPr/>
          <a:lstStyle/>
          <a:p>
            <a:pPr algn="ctr" eaLnBrk="1" hangingPunct="1"/>
            <a:r>
              <a:rPr lang="ru-RU" b="1" smtClean="0">
                <a:latin typeface="Batang"/>
                <a:ea typeface="Batang"/>
                <a:cs typeface="Batang"/>
              </a:rPr>
              <a:t>В начале 20-го столетия</a:t>
            </a:r>
            <a:endParaRPr lang="ru-RU" b="1" smtClean="0"/>
          </a:p>
        </p:txBody>
      </p:sp>
      <p:sp>
        <p:nvSpPr>
          <p:cNvPr id="13315" name="Текст 3"/>
          <p:cNvSpPr>
            <a:spLocks noGrp="1"/>
          </p:cNvSpPr>
          <p:nvPr>
            <p:ph type="body" idx="2"/>
          </p:nvPr>
        </p:nvSpPr>
        <p:spPr>
          <a:xfrm>
            <a:off x="468313" y="1773238"/>
            <a:ext cx="4103687" cy="3240087"/>
          </a:xfrm>
        </p:spPr>
        <p:txBody>
          <a:bodyPr/>
          <a:lstStyle/>
          <a:p>
            <a:pPr eaLnBrk="1" hangingPunct="1"/>
            <a:r>
              <a:rPr lang="ru-RU" sz="2000" smtClean="0">
                <a:latin typeface="Batang"/>
                <a:ea typeface="Batang"/>
                <a:cs typeface="Batang"/>
              </a:rPr>
              <a:t>	Создана стиральная машина с системой управления на основе микропроцессора.</a:t>
            </a:r>
          </a:p>
          <a:p>
            <a:pPr eaLnBrk="1" hangingPunct="1"/>
            <a:r>
              <a:rPr lang="ru-RU" sz="2000" smtClean="0">
                <a:latin typeface="Batang"/>
                <a:ea typeface="Batang"/>
                <a:cs typeface="Batang"/>
              </a:rPr>
              <a:t>	Появились  барабанные стиральные машины, машины с фронтальной и верхней загрузкой, с функцией отжима и сушки выстиранного белья. </a:t>
            </a:r>
            <a:br>
              <a:rPr lang="ru-RU" sz="2000" smtClean="0">
                <a:latin typeface="Batang"/>
                <a:ea typeface="Batang"/>
                <a:cs typeface="Batang"/>
              </a:rPr>
            </a:br>
            <a:r>
              <a:rPr lang="ru-RU" sz="2000" smtClean="0">
                <a:latin typeface="Batang"/>
                <a:ea typeface="Batang"/>
                <a:cs typeface="Batang"/>
              </a:rPr>
              <a:t>	</a:t>
            </a:r>
            <a:endParaRPr lang="ru-RU" smtClean="0"/>
          </a:p>
        </p:txBody>
      </p:sp>
      <p:pic>
        <p:nvPicPr>
          <p:cNvPr id="5" name="Объект 4" descr="http://class-fizika.narod.ru/9_class/9_posmotri1/37.jpg"/>
          <p:cNvPicPr>
            <a:picLocks noGrp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076825" y="1700213"/>
            <a:ext cx="3455988" cy="3384550"/>
          </a:xfrm>
          <a:gradFill>
            <a:gsLst>
              <a:gs pos="0">
                <a:schemeClr val="accent4">
                  <a:lumMod val="75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1"/>
          </a:gradFill>
        </p:spPr>
      </p:pic>
    </p:spTree>
    <p:custDataLst>
      <p:tags r:id="rId1"/>
    </p:custDataLst>
  </p:cSld>
  <p:clrMapOvr>
    <a:masterClrMapping/>
  </p:clrMapOvr>
  <p:transition spd="slow" advClick="0" advTm="9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.1|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3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|1.4|2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2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</a:themeOverride>
</file>

<file path=ppt/theme/themeOverride2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346</TotalTime>
  <Words>54</Words>
  <Application>Microsoft Office PowerPoint</Application>
  <PresentationFormat>Экран (4:3)</PresentationFormat>
  <Paragraphs>37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Чистая одежда-одна из потребностей человека</vt:lpstr>
      <vt:lpstr>Слайд 2</vt:lpstr>
      <vt:lpstr>Слайд 3</vt:lpstr>
      <vt:lpstr>  В 1797 г. было создано  известное и ныне приспособление для стирки  — стиральная доска. </vt:lpstr>
      <vt:lpstr>До конца 19 века</vt:lpstr>
      <vt:lpstr>Изобретения В 1900 году - 1910 году</vt:lpstr>
      <vt:lpstr>В 1930-х годах</vt:lpstr>
      <vt:lpstr> В 1949 г. создано программное устройство (на перфокартах) для стиральной машины, и в США выпущена первая автоматическая стиральная машина.  Начало 1950-х годов - стиральные машины обретают функцию отжима (центрифугирование).  </vt:lpstr>
      <vt:lpstr>В начале 20-го столетия</vt:lpstr>
      <vt:lpstr>Слайд 10</vt:lpstr>
      <vt:lpstr>              Современную стиральную машину трудно представить стирающей без использования воды и порошка. Все привыкли к тому, что в неё необходимо поместить определенное количество моющего средства и подключить её к системе водоснабжения. А в будущем вполне возможно существование такого удивительного предмета, как стиральная машина, не требующая для своей работы воды и стирального порошка. А ведь ученые уже на полном серьезе считают, что любую ткань можно очистить при помощи ионов, которые носят в себе отрицательный заряд, и простого воздуха. Никаких моющих средств, состоящих из химических веществ, никаких отбеливателей. Такая стиральная машина будет представлять собой прямо-таки идеальное экологически чистое устройство.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Лацыгина Л. Н.</dc:creator>
  <cp:lastModifiedBy>Х@кер</cp:lastModifiedBy>
  <cp:revision>1</cp:revision>
  <dcterms:created xsi:type="dcterms:W3CDTF">2013-02-14T08:33:02Z</dcterms:created>
  <dcterms:modified xsi:type="dcterms:W3CDTF">2018-08-14T17:52:17Z</dcterms:modified>
</cp:coreProperties>
</file>