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71" r:id="rId10"/>
    <p:sldId id="26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E27E"/>
    <a:srgbClr val="BE3418"/>
    <a:srgbClr val="CCFFCC"/>
    <a:srgbClr val="B2F8FA"/>
    <a:srgbClr val="D89858"/>
    <a:srgbClr val="4DE37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9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38ED1-45AE-4A3E-9A71-32E370389683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7F688D-A7E4-45E9-AD3B-1A13C05EF0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2218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F688D-A7E4-45E9-AD3B-1A13C05EF039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3037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C8F55-7E43-42B9-8E49-F55505090A4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27BC9-44C0-4B7A-992B-012F5E81D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3784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C8F55-7E43-42B9-8E49-F55505090A4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27BC9-44C0-4B7A-992B-012F5E81D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0915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C8F55-7E43-42B9-8E49-F55505090A4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27BC9-44C0-4B7A-992B-012F5E81D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8732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C8F55-7E43-42B9-8E49-F55505090A4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27BC9-44C0-4B7A-992B-012F5E81D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1803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C8F55-7E43-42B9-8E49-F55505090A4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27BC9-44C0-4B7A-992B-012F5E81D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6138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C8F55-7E43-42B9-8E49-F55505090A4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27BC9-44C0-4B7A-992B-012F5E81D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0536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C8F55-7E43-42B9-8E49-F55505090A4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27BC9-44C0-4B7A-992B-012F5E81D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1382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C8F55-7E43-42B9-8E49-F55505090A4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27BC9-44C0-4B7A-992B-012F5E81D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3057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C8F55-7E43-42B9-8E49-F55505090A4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27BC9-44C0-4B7A-992B-012F5E81D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8452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C8F55-7E43-42B9-8E49-F55505090A4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27BC9-44C0-4B7A-992B-012F5E81D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455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C8F55-7E43-42B9-8E49-F55505090A4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27BC9-44C0-4B7A-992B-012F5E81D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5257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C8F55-7E43-42B9-8E49-F55505090A4F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27BC9-44C0-4B7A-992B-012F5E81D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877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 flipH="1">
            <a:off x="1030309" y="865730"/>
            <a:ext cx="1052203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повысить мотивацию педагогов к использованию формы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вест-игры в работе с детьми, продемонстрировать особенности  использования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вест-игры в работе с педагогам</a:t>
            </a:r>
          </a:p>
          <a:p>
            <a:endParaRPr lang="ru-RU" sz="20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1.Познакомить с понятием Квест-игра.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2.Углубить знания педагогов о Квест-играх, алгоритм их создания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3.Создавать условия для активного воздействия участников мастер-класса  между собой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 «Тропой любви к родному краю».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проведения :практическое задание с педагогами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10 минут.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значимость: освоение педагогами приемов использования Квест-технологии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мастер-класса :педагоги  ДОУ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22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1760557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284890" y="0"/>
            <a:ext cx="682581" cy="5496623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5400000">
            <a:off x="6962642" y="-674531"/>
            <a:ext cx="682581" cy="2031643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5400000">
            <a:off x="7582435" y="-1307207"/>
            <a:ext cx="682581" cy="4662153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9597978" y="682579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624292" y="682581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320825" y="682579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952961" y="682579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7624292" y="1365162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 rot="5400000">
            <a:off x="7618924" y="713708"/>
            <a:ext cx="682581" cy="1985491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592649" y="1365162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 rot="5400000">
            <a:off x="6284083" y="694650"/>
            <a:ext cx="682581" cy="3388758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593721" y="2047743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624291" y="2047739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 rot="5400000">
            <a:off x="5936889" y="1725494"/>
            <a:ext cx="682581" cy="2692221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5594793" y="2730322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281956" y="4117673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624291" y="0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8319754" y="1365161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284890" y="-166551"/>
            <a:ext cx="20348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FF0000"/>
                </a:solidFill>
              </a:rPr>
              <a:t>э</a:t>
            </a:r>
            <a:r>
              <a:rPr lang="ru-RU" sz="6000" dirty="0" smtClean="0"/>
              <a:t>  х  о</a:t>
            </a:r>
            <a:endParaRPr lang="ru-RU" sz="6000" dirty="0"/>
          </a:p>
        </p:txBody>
      </p:sp>
      <p:sp>
        <p:nvSpPr>
          <p:cNvPr id="24" name="TextBox 23"/>
          <p:cNvSpPr txBox="1"/>
          <p:nvPr/>
        </p:nvSpPr>
        <p:spPr>
          <a:xfrm>
            <a:off x="5592649" y="516019"/>
            <a:ext cx="48134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с</a:t>
            </a:r>
            <a:r>
              <a:rPr lang="ru-RU" sz="6000" dirty="0" smtClean="0"/>
              <a:t>  </a:t>
            </a:r>
            <a:r>
              <a:rPr lang="ru-RU" sz="6000" dirty="0" smtClean="0">
                <a:solidFill>
                  <a:srgbClr val="FF0000"/>
                </a:solidFill>
              </a:rPr>
              <a:t>к</a:t>
            </a:r>
            <a:r>
              <a:rPr lang="ru-RU" sz="6000" dirty="0" smtClean="0"/>
              <a:t>  в  о р  е  ц</a:t>
            </a:r>
            <a:endParaRPr lang="ru-RU" sz="6000" dirty="0"/>
          </a:p>
        </p:txBody>
      </p:sp>
      <p:sp>
        <p:nvSpPr>
          <p:cNvPr id="25" name="TextBox 24"/>
          <p:cNvSpPr txBox="1"/>
          <p:nvPr/>
        </p:nvSpPr>
        <p:spPr>
          <a:xfrm>
            <a:off x="5678503" y="1190401"/>
            <a:ext cx="33104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х  </a:t>
            </a:r>
            <a:r>
              <a:rPr lang="ru-RU" sz="6000" dirty="0" smtClean="0">
                <a:solidFill>
                  <a:srgbClr val="FF0000"/>
                </a:solidFill>
              </a:rPr>
              <a:t>о</a:t>
            </a:r>
            <a:r>
              <a:rPr lang="ru-RU" sz="6000" dirty="0" smtClean="0"/>
              <a:t>  р ё  к</a:t>
            </a:r>
            <a:endParaRPr lang="ru-RU" sz="6000" dirty="0"/>
          </a:p>
        </p:txBody>
      </p:sp>
      <p:sp>
        <p:nvSpPr>
          <p:cNvPr id="26" name="TextBox 25"/>
          <p:cNvSpPr txBox="1"/>
          <p:nvPr/>
        </p:nvSpPr>
        <p:spPr>
          <a:xfrm>
            <a:off x="4944412" y="1897302"/>
            <a:ext cx="34601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б</a:t>
            </a:r>
            <a:r>
              <a:rPr lang="ru-RU" sz="6000" dirty="0" smtClean="0"/>
              <a:t> е  </a:t>
            </a:r>
            <a:r>
              <a:rPr lang="ru-RU" sz="6000" dirty="0" smtClean="0">
                <a:solidFill>
                  <a:srgbClr val="FF0000"/>
                </a:solidFill>
              </a:rPr>
              <a:t>л</a:t>
            </a:r>
            <a:r>
              <a:rPr lang="ru-RU" sz="6000" dirty="0" smtClean="0"/>
              <a:t>  к  а</a:t>
            </a:r>
            <a:endParaRPr lang="ru-RU" sz="6000" dirty="0"/>
          </a:p>
        </p:txBody>
      </p:sp>
      <p:sp>
        <p:nvSpPr>
          <p:cNvPr id="27" name="TextBox 26"/>
          <p:cNvSpPr txBox="1"/>
          <p:nvPr/>
        </p:nvSpPr>
        <p:spPr>
          <a:xfrm>
            <a:off x="5003443" y="2550896"/>
            <a:ext cx="26331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е</a:t>
            </a:r>
            <a:r>
              <a:rPr lang="ru-RU" sz="6000" dirty="0" smtClean="0"/>
              <a:t> н  </a:t>
            </a:r>
            <a:r>
              <a:rPr lang="ru-RU" sz="6000" dirty="0" smtClean="0">
                <a:solidFill>
                  <a:srgbClr val="FF0000"/>
                </a:solidFill>
              </a:rPr>
              <a:t>о</a:t>
            </a:r>
            <a:r>
              <a:rPr lang="ru-RU" sz="6000" dirty="0" smtClean="0"/>
              <a:t>  т</a:t>
            </a:r>
            <a:endParaRPr lang="ru-RU" sz="6000" dirty="0"/>
          </a:p>
        </p:txBody>
      </p:sp>
      <p:sp>
        <p:nvSpPr>
          <p:cNvPr id="28" name="Прямоугольник 27"/>
          <p:cNvSpPr/>
          <p:nvPr/>
        </p:nvSpPr>
        <p:spPr>
          <a:xfrm rot="5400000">
            <a:off x="6276167" y="1434790"/>
            <a:ext cx="682581" cy="4671002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4930994" y="3412895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592649" y="3412895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7624290" y="3429001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8319753" y="3429001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592649" y="4091551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944412" y="4117673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 rot="5400000">
            <a:off x="5642962" y="2120953"/>
            <a:ext cx="682581" cy="4671004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4166314" y="3227947"/>
            <a:ext cx="56023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 с  н е  </a:t>
            </a:r>
            <a:r>
              <a:rPr lang="ru-RU" sz="6000" dirty="0" smtClean="0">
                <a:solidFill>
                  <a:srgbClr val="FF0000"/>
                </a:solidFill>
              </a:rPr>
              <a:t>г</a:t>
            </a:r>
            <a:r>
              <a:rPr lang="ru-RU" sz="6000" dirty="0" smtClean="0"/>
              <a:t>  и  р  ь</a:t>
            </a:r>
            <a:endParaRPr lang="ru-RU" sz="6000" dirty="0"/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3648752" y="4814042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7624290" y="4111582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 rot="5400000">
            <a:off x="4619088" y="3148243"/>
            <a:ext cx="682581" cy="4014181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4281956" y="4814042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4944412" y="4814042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5592649" y="4814042"/>
            <a:ext cx="0" cy="682581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648751" y="3981177"/>
            <a:ext cx="50466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п</a:t>
            </a:r>
            <a:r>
              <a:rPr lang="ru-RU" sz="6000" dirty="0" smtClean="0"/>
              <a:t> ш е н  </a:t>
            </a:r>
            <a:r>
              <a:rPr lang="ru-RU" sz="6000" dirty="0" smtClean="0">
                <a:solidFill>
                  <a:srgbClr val="FF0000"/>
                </a:solidFill>
              </a:rPr>
              <a:t>и</a:t>
            </a:r>
            <a:r>
              <a:rPr lang="ru-RU" sz="6000" dirty="0" smtClean="0"/>
              <a:t>  ц  а</a:t>
            </a:r>
            <a:endParaRPr lang="ru-RU" sz="6000" dirty="0"/>
          </a:p>
        </p:txBody>
      </p:sp>
      <p:sp>
        <p:nvSpPr>
          <p:cNvPr id="44" name="TextBox 43"/>
          <p:cNvSpPr txBox="1"/>
          <p:nvPr/>
        </p:nvSpPr>
        <p:spPr>
          <a:xfrm>
            <a:off x="3001152" y="4647652"/>
            <a:ext cx="42474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л</a:t>
            </a:r>
            <a:r>
              <a:rPr lang="ru-RU" sz="6000" dirty="0" smtClean="0"/>
              <a:t> и  с  т  ь  </a:t>
            </a:r>
            <a:r>
              <a:rPr lang="ru-RU" sz="6000" dirty="0" smtClean="0">
                <a:solidFill>
                  <a:srgbClr val="FF0000"/>
                </a:solidFill>
              </a:rPr>
              <a:t>я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24485" y="575630"/>
            <a:ext cx="42904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u="sng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6</a:t>
            </a:r>
            <a:r>
              <a:rPr lang="ru-RU" sz="4000" u="sng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. </a:t>
            </a:r>
            <a:r>
              <a:rPr lang="ru-RU" sz="4000" u="sng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Станция </a:t>
            </a:r>
            <a:r>
              <a:rPr lang="ru-RU" sz="4000" u="sng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экологическая </a:t>
            </a:r>
          </a:p>
        </p:txBody>
      </p:sp>
    </p:spTree>
    <p:extLst>
      <p:ext uri="{BB962C8B-B14F-4D97-AF65-F5344CB8AC3E}">
        <p14:creationId xmlns="" xmlns:p14="http://schemas.microsoft.com/office/powerpoint/2010/main" val="99933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36" grpId="0"/>
      <p:bldP spid="43" grpId="0"/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552354" y="1148427"/>
            <a:ext cx="9253021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Monotype Corsiva" panose="03010101010201010101" pitchFamily="66" charset="0"/>
              </a:rPr>
              <a:t>Структура мастер-класса.</a:t>
            </a:r>
          </a:p>
          <a:p>
            <a:pPr algn="ctr"/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Актуализация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Блок учебной информации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 или разминка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Практикум. Привлечение слушателей к ходу мастер-класса , участие в играх, конкурсах, заданиях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Вопросы участникам по проведенному квесту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Заключительное слово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612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9" name="TextBox 8"/>
          <p:cNvSpPr txBox="1"/>
          <p:nvPr/>
        </p:nvSpPr>
        <p:spPr>
          <a:xfrm>
            <a:off x="3847687" y="1718240"/>
            <a:ext cx="65283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Квест с его возможностями</a:t>
            </a:r>
            <a:endParaRPr lang="ru-RU" sz="44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59656" y="2475464"/>
            <a:ext cx="990445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Квест, с его почти безграничными возможностями, оказывает неоценимую помощь педагогу, предоставляя возможность разнообразить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-образовательный процесс, сделать его необычным, запоминающимся, увлекательным, веселым, игровым. Преимущество данной технологии в том, что она не требует какой-то специальной подготовки воспитателей, покупки дополнительного оборудования или вложения денежных средств. Главное – огромное желание педагога заложить основы полноценной социально успешной личности в период дошкольного детства.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241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02"/>
            <a:ext cx="12192000" cy="69149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46791" y="99973"/>
            <a:ext cx="4838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latin typeface="Comic Sans MS" panose="030F0702030302020204" pitchFamily="66" charset="0"/>
              </a:rPr>
              <a:t>Схема маршрута</a:t>
            </a:r>
            <a:endParaRPr lang="ru-RU" sz="4000" b="1" u="sng" dirty="0">
              <a:latin typeface="Comic Sans MS" panose="030F0702030302020204" pitchFamily="66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10372884" y="5307674"/>
            <a:ext cx="293558" cy="2171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2209800" y="5257800"/>
            <a:ext cx="139700" cy="26670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 flipV="1">
            <a:off x="1803400" y="4339976"/>
            <a:ext cx="317354" cy="18492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5207000" y="3335937"/>
            <a:ext cx="200161" cy="207363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-114068" y="2622672"/>
            <a:ext cx="34244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anose="030F0702030302020204" pitchFamily="66" charset="0"/>
              </a:rPr>
              <a:t>1.Станция </a:t>
            </a:r>
            <a:endParaRPr lang="en-US" sz="24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“</a:t>
            </a:r>
            <a:r>
              <a:rPr lang="ru-RU" sz="2400" b="1" u="sng" dirty="0" smtClean="0">
                <a:latin typeface="Comic Sans MS" panose="030F0702030302020204" pitchFamily="66" charset="0"/>
              </a:rPr>
              <a:t>Символическая</a:t>
            </a:r>
            <a:r>
              <a:rPr lang="en-US" sz="2400" b="1" u="sng" dirty="0" smtClean="0">
                <a:latin typeface="Comic Sans MS" panose="030F0702030302020204" pitchFamily="66" charset="0"/>
              </a:rPr>
              <a:t>”</a:t>
            </a:r>
            <a:endParaRPr lang="ru-RU" sz="2400" b="1" u="sng" dirty="0"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91564" y="1051040"/>
            <a:ext cx="28892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anose="030F0702030302020204" pitchFamily="66" charset="0"/>
              </a:rPr>
              <a:t>2.Станция </a:t>
            </a:r>
            <a:r>
              <a:rPr lang="en-US" sz="2400" b="1" dirty="0" smtClean="0">
                <a:latin typeface="Comic Sans MS" panose="030F0702030302020204" pitchFamily="66" charset="0"/>
              </a:rPr>
              <a:t>“</a:t>
            </a:r>
            <a:r>
              <a:rPr lang="ru-RU" sz="2400" b="1" u="sng" dirty="0" smtClean="0">
                <a:latin typeface="Comic Sans MS" panose="030F0702030302020204" pitchFamily="66" charset="0"/>
              </a:rPr>
              <a:t>Историческая</a:t>
            </a:r>
            <a:r>
              <a:rPr lang="en-US" sz="2400" b="1" u="sng" dirty="0" smtClean="0">
                <a:latin typeface="Comic Sans MS" panose="030F0702030302020204" pitchFamily="66" charset="0"/>
              </a:rPr>
              <a:t>”</a:t>
            </a:r>
            <a:r>
              <a:rPr lang="ru-RU" sz="2400" b="1" u="sng" dirty="0" smtClean="0">
                <a:latin typeface="Comic Sans MS" panose="030F0702030302020204" pitchFamily="66" charset="0"/>
              </a:rPr>
              <a:t> </a:t>
            </a:r>
            <a:endParaRPr lang="ru-RU" sz="2400" b="1" u="sng" dirty="0">
              <a:latin typeface="Comic Sans MS" panose="030F0702030302020204" pitchFamily="66" charset="0"/>
            </a:endParaRPr>
          </a:p>
        </p:txBody>
      </p:sp>
      <p:sp>
        <p:nvSpPr>
          <p:cNvPr id="31" name="Дуга 30"/>
          <p:cNvSpPr/>
          <p:nvPr/>
        </p:nvSpPr>
        <p:spPr>
          <a:xfrm rot="16835902" flipH="1">
            <a:off x="1406088" y="3759715"/>
            <a:ext cx="558800" cy="432228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Дуга 32"/>
          <p:cNvSpPr/>
          <p:nvPr/>
        </p:nvSpPr>
        <p:spPr>
          <a:xfrm rot="6520140" flipH="1">
            <a:off x="1657190" y="4777274"/>
            <a:ext cx="866054" cy="561792"/>
          </a:xfrm>
          <a:prstGeom prst="arc">
            <a:avLst>
              <a:gd name="adj1" fmla="val 16675068"/>
              <a:gd name="adj2" fmla="val 21189454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Дуга 38"/>
          <p:cNvSpPr/>
          <p:nvPr/>
        </p:nvSpPr>
        <p:spPr>
          <a:xfrm rot="18299707" flipH="1">
            <a:off x="4878198" y="3535907"/>
            <a:ext cx="808648" cy="318781"/>
          </a:xfrm>
          <a:prstGeom prst="arc">
            <a:avLst>
              <a:gd name="adj1" fmla="val 17171329"/>
              <a:gd name="adj2" fmla="val 20611666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Дуга 39"/>
          <p:cNvSpPr/>
          <p:nvPr/>
        </p:nvSpPr>
        <p:spPr>
          <a:xfrm rot="15164078" flipH="1">
            <a:off x="4995262" y="2350963"/>
            <a:ext cx="440349" cy="208708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H="1">
            <a:off x="5600700" y="2889539"/>
            <a:ext cx="159201" cy="218085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Дуга 43"/>
          <p:cNvSpPr/>
          <p:nvPr/>
        </p:nvSpPr>
        <p:spPr>
          <a:xfrm rot="19648034" flipH="1">
            <a:off x="4206038" y="2334090"/>
            <a:ext cx="483866" cy="451164"/>
          </a:xfrm>
          <a:prstGeom prst="arc">
            <a:avLst>
              <a:gd name="adj1" fmla="val 16200000"/>
              <a:gd name="adj2" fmla="val 5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Дуга 44"/>
          <p:cNvSpPr/>
          <p:nvPr/>
        </p:nvSpPr>
        <p:spPr>
          <a:xfrm rot="10234919" flipH="1">
            <a:off x="3642664" y="2669653"/>
            <a:ext cx="624380" cy="389508"/>
          </a:xfrm>
          <a:prstGeom prst="arc">
            <a:avLst>
              <a:gd name="adj1" fmla="val 16200000"/>
              <a:gd name="adj2" fmla="val 21548788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Дуга 45"/>
          <p:cNvSpPr/>
          <p:nvPr/>
        </p:nvSpPr>
        <p:spPr>
          <a:xfrm rot="4504327" flipH="1">
            <a:off x="4620043" y="2289871"/>
            <a:ext cx="631474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Дуга 47"/>
          <p:cNvSpPr/>
          <p:nvPr/>
        </p:nvSpPr>
        <p:spPr>
          <a:xfrm rot="6809383" flipH="1">
            <a:off x="5269402" y="2477228"/>
            <a:ext cx="844514" cy="347680"/>
          </a:xfrm>
          <a:prstGeom prst="arc">
            <a:avLst>
              <a:gd name="adj1" fmla="val 16200000"/>
              <a:gd name="adj2" fmla="val 20450450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2754179" y="4139377"/>
            <a:ext cx="33085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3. </a:t>
            </a:r>
            <a:r>
              <a:rPr lang="ru-RU" sz="2400" b="1" dirty="0" smtClean="0">
                <a:latin typeface="Comic Sans MS" panose="030F0702030302020204" pitchFamily="66" charset="0"/>
              </a:rPr>
              <a:t>Станция </a:t>
            </a:r>
            <a:r>
              <a:rPr lang="en-US" sz="2400" b="1" u="sng" dirty="0" smtClean="0">
                <a:latin typeface="Comic Sans MS" panose="030F0702030302020204" pitchFamily="66" charset="0"/>
              </a:rPr>
              <a:t>“</a:t>
            </a:r>
            <a:r>
              <a:rPr lang="ru-RU" sz="2400" b="1" u="sng" dirty="0" smtClean="0">
                <a:latin typeface="Comic Sans MS" panose="030F0702030302020204" pitchFamily="66" charset="0"/>
              </a:rPr>
              <a:t>Знаменательные цифры</a:t>
            </a:r>
            <a:r>
              <a:rPr lang="en-US" sz="2400" b="1" u="sng" dirty="0" smtClean="0">
                <a:latin typeface="Comic Sans MS" panose="030F0702030302020204" pitchFamily="66" charset="0"/>
              </a:rPr>
              <a:t>”</a:t>
            </a:r>
            <a:endParaRPr lang="ru-RU" sz="2400" b="1" u="sng" dirty="0">
              <a:latin typeface="Comic Sans MS" panose="030F0702030302020204" pitchFamily="66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807180" y="2208188"/>
            <a:ext cx="28574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Comic Sans MS" panose="030F0702030302020204" pitchFamily="66" charset="0"/>
              </a:rPr>
              <a:t>4</a:t>
            </a:r>
            <a:r>
              <a:rPr lang="en-US" sz="2400" b="1" i="1" dirty="0" smtClean="0">
                <a:latin typeface="Comic Sans MS" panose="030F0702030302020204" pitchFamily="66" charset="0"/>
              </a:rPr>
              <a:t>. </a:t>
            </a:r>
            <a:r>
              <a:rPr lang="ru-RU" sz="2400" b="1" i="1" dirty="0" smtClean="0">
                <a:latin typeface="Comic Sans MS" panose="030F0702030302020204" pitchFamily="66" charset="0"/>
              </a:rPr>
              <a:t>Станция </a:t>
            </a:r>
          </a:p>
          <a:p>
            <a:pPr algn="ctr"/>
            <a:r>
              <a:rPr lang="en-US" sz="2400" b="1" i="1" u="sng" dirty="0" smtClean="0">
                <a:latin typeface="Comic Sans MS" panose="030F0702030302020204" pitchFamily="66" charset="0"/>
              </a:rPr>
              <a:t>“</a:t>
            </a:r>
            <a:r>
              <a:rPr lang="ru-RU" sz="2400" b="1" i="1" u="sng" dirty="0" smtClean="0">
                <a:latin typeface="Comic Sans MS" panose="030F0702030302020204" pitchFamily="66" charset="0"/>
              </a:rPr>
              <a:t>Аллея почёта</a:t>
            </a:r>
            <a:r>
              <a:rPr lang="en-US" sz="2400" b="1" i="1" u="sng" dirty="0" smtClean="0">
                <a:latin typeface="Comic Sans MS" panose="030F0702030302020204" pitchFamily="66" charset="0"/>
              </a:rPr>
              <a:t>”</a:t>
            </a:r>
            <a:endParaRPr lang="ru-RU" sz="2400" b="1" i="1" u="sng" dirty="0">
              <a:latin typeface="Comic Sans MS" panose="030F0702030302020204" pitchFamily="66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8032438" y="234730"/>
            <a:ext cx="394691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Comic Sans MS" panose="030F0702030302020204" pitchFamily="66" charset="0"/>
              </a:rPr>
              <a:t>5</a:t>
            </a:r>
            <a:r>
              <a:rPr lang="en-US" sz="2400" b="1" dirty="0" smtClean="0">
                <a:latin typeface="Comic Sans MS" panose="030F0702030302020204" pitchFamily="66" charset="0"/>
              </a:rPr>
              <a:t>. </a:t>
            </a:r>
            <a:r>
              <a:rPr lang="ru-RU" sz="2400" b="1" dirty="0">
                <a:latin typeface="Comic Sans MS" panose="030F0702030302020204" pitchFamily="66" charset="0"/>
              </a:rPr>
              <a:t>Станция </a:t>
            </a:r>
            <a:endParaRPr lang="ru-RU" sz="2400" b="1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sz="2400" b="1" u="sng" dirty="0" smtClean="0">
                <a:latin typeface="Comic Sans MS" panose="030F0702030302020204" pitchFamily="66" charset="0"/>
              </a:rPr>
              <a:t>“</a:t>
            </a:r>
            <a:r>
              <a:rPr lang="ru-RU" sz="2400" b="1" u="sng" dirty="0" smtClean="0">
                <a:latin typeface="Comic Sans MS" panose="030F0702030302020204" pitchFamily="66" charset="0"/>
              </a:rPr>
              <a:t>Наши </a:t>
            </a:r>
          </a:p>
          <a:p>
            <a:pPr algn="ctr"/>
            <a:r>
              <a:rPr lang="ru-RU" sz="2400" b="1" u="sng" dirty="0" smtClean="0">
                <a:latin typeface="Comic Sans MS" panose="030F0702030302020204" pitchFamily="66" charset="0"/>
              </a:rPr>
              <a:t>достопримечательности</a:t>
            </a:r>
            <a:r>
              <a:rPr lang="en-US" sz="2400" b="1" u="sng" dirty="0" smtClean="0">
                <a:latin typeface="Comic Sans MS" panose="030F0702030302020204" pitchFamily="66" charset="0"/>
              </a:rPr>
              <a:t>”</a:t>
            </a:r>
            <a:endParaRPr lang="ru-RU" sz="2400" b="1" u="sng" dirty="0">
              <a:latin typeface="Comic Sans MS" panose="030F0702030302020204" pitchFamily="66" charset="0"/>
            </a:endParaRPr>
          </a:p>
        </p:txBody>
      </p:sp>
      <p:sp>
        <p:nvSpPr>
          <p:cNvPr id="56" name="Дуга 55"/>
          <p:cNvSpPr/>
          <p:nvPr/>
        </p:nvSpPr>
        <p:spPr>
          <a:xfrm rot="10800000" flipH="1">
            <a:off x="5553590" y="3883673"/>
            <a:ext cx="465809" cy="308754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Дуга 56"/>
          <p:cNvSpPr/>
          <p:nvPr/>
        </p:nvSpPr>
        <p:spPr>
          <a:xfrm rot="18241286" flipH="1">
            <a:off x="5895609" y="3567356"/>
            <a:ext cx="733309" cy="347680"/>
          </a:xfrm>
          <a:prstGeom prst="arc">
            <a:avLst>
              <a:gd name="adj1" fmla="val 16200000"/>
              <a:gd name="adj2" fmla="val 20450450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9" name="Дуга 58"/>
          <p:cNvSpPr/>
          <p:nvPr/>
        </p:nvSpPr>
        <p:spPr>
          <a:xfrm rot="11505244" flipH="1">
            <a:off x="7153835" y="3065754"/>
            <a:ext cx="447440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Дуга 59"/>
          <p:cNvSpPr/>
          <p:nvPr/>
        </p:nvSpPr>
        <p:spPr>
          <a:xfrm rot="13136033" flipH="1">
            <a:off x="2353674" y="3839739"/>
            <a:ext cx="464622" cy="272179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Дуга 62"/>
          <p:cNvSpPr/>
          <p:nvPr/>
        </p:nvSpPr>
        <p:spPr>
          <a:xfrm rot="15313130" flipH="1">
            <a:off x="7639247" y="5350015"/>
            <a:ext cx="566830" cy="45719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Дуга 63"/>
          <p:cNvSpPr/>
          <p:nvPr/>
        </p:nvSpPr>
        <p:spPr>
          <a:xfrm rot="13097326" flipH="1">
            <a:off x="7090661" y="4180586"/>
            <a:ext cx="442124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Дуга 64"/>
          <p:cNvSpPr/>
          <p:nvPr/>
        </p:nvSpPr>
        <p:spPr>
          <a:xfrm rot="806575" flipH="1">
            <a:off x="7544039" y="4221861"/>
            <a:ext cx="308051" cy="394469"/>
          </a:xfrm>
          <a:prstGeom prst="arc">
            <a:avLst>
              <a:gd name="adj1" fmla="val 16200000"/>
              <a:gd name="adj2" fmla="val 5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Дуга 65"/>
          <p:cNvSpPr/>
          <p:nvPr/>
        </p:nvSpPr>
        <p:spPr>
          <a:xfrm rot="10566070" flipH="1">
            <a:off x="9406335" y="1829123"/>
            <a:ext cx="442124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7" name="Дуга 66"/>
          <p:cNvSpPr/>
          <p:nvPr/>
        </p:nvSpPr>
        <p:spPr>
          <a:xfrm rot="20083062" flipH="1">
            <a:off x="9027643" y="2111570"/>
            <a:ext cx="263967" cy="217209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8" name="Дуга 67"/>
          <p:cNvSpPr/>
          <p:nvPr/>
        </p:nvSpPr>
        <p:spPr>
          <a:xfrm rot="10452396" flipH="1">
            <a:off x="7601467" y="3918505"/>
            <a:ext cx="442124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9" name="Дуга 68"/>
          <p:cNvSpPr/>
          <p:nvPr/>
        </p:nvSpPr>
        <p:spPr>
          <a:xfrm rot="5596108" flipH="1">
            <a:off x="7661355" y="3764149"/>
            <a:ext cx="442124" cy="318781"/>
          </a:xfrm>
          <a:prstGeom prst="arc">
            <a:avLst>
              <a:gd name="adj1" fmla="val 16200000"/>
              <a:gd name="adj2" fmla="val 394786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 flipH="1">
            <a:off x="8331308" y="3379128"/>
            <a:ext cx="266494" cy="52493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Дуга 73"/>
          <p:cNvSpPr/>
          <p:nvPr/>
        </p:nvSpPr>
        <p:spPr>
          <a:xfrm rot="3365249" flipH="1">
            <a:off x="6072411" y="3609799"/>
            <a:ext cx="442124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Дуга 74"/>
          <p:cNvSpPr/>
          <p:nvPr/>
        </p:nvSpPr>
        <p:spPr>
          <a:xfrm rot="15209820" flipH="1">
            <a:off x="6401622" y="3534587"/>
            <a:ext cx="442124" cy="318781"/>
          </a:xfrm>
          <a:prstGeom prst="arc">
            <a:avLst>
              <a:gd name="adj1" fmla="val 16200000"/>
              <a:gd name="adj2" fmla="val 394786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6" name="Прямая соединительная линия 75"/>
          <p:cNvCxnSpPr/>
          <p:nvPr/>
        </p:nvCxnSpPr>
        <p:spPr>
          <a:xfrm flipH="1">
            <a:off x="11617265" y="3191449"/>
            <a:ext cx="91985" cy="25016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8054152" y="5729377"/>
            <a:ext cx="78924" cy="20050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Дуга 79"/>
          <p:cNvSpPr/>
          <p:nvPr/>
        </p:nvSpPr>
        <p:spPr>
          <a:xfrm rot="3968252" flipH="1">
            <a:off x="7579171" y="3166439"/>
            <a:ext cx="442124" cy="318781"/>
          </a:xfrm>
          <a:prstGeom prst="arc">
            <a:avLst>
              <a:gd name="adj1" fmla="val 16200000"/>
              <a:gd name="adj2" fmla="val 394786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1" name="Прямая соединительная линия 80"/>
          <p:cNvCxnSpPr/>
          <p:nvPr/>
        </p:nvCxnSpPr>
        <p:spPr>
          <a:xfrm flipH="1" flipV="1">
            <a:off x="8214773" y="6006494"/>
            <a:ext cx="116535" cy="25094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Дуга 81"/>
          <p:cNvSpPr/>
          <p:nvPr/>
        </p:nvSpPr>
        <p:spPr>
          <a:xfrm rot="4430690" flipH="1">
            <a:off x="6658487" y="3888526"/>
            <a:ext cx="442124" cy="318781"/>
          </a:xfrm>
          <a:prstGeom prst="arc">
            <a:avLst>
              <a:gd name="adj1" fmla="val 16200000"/>
              <a:gd name="adj2" fmla="val 394786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8" name="Прямая соединительная линия 87"/>
          <p:cNvCxnSpPr/>
          <p:nvPr/>
        </p:nvCxnSpPr>
        <p:spPr>
          <a:xfrm flipV="1">
            <a:off x="10936453" y="1791480"/>
            <a:ext cx="215543" cy="18362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232634" y="6082773"/>
            <a:ext cx="2552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Comic Sans MS" panose="030F0702030302020204" pitchFamily="66" charset="0"/>
              </a:rPr>
              <a:t>Начало пути</a:t>
            </a:r>
            <a:endParaRPr lang="ru-RU" sz="2400" b="1" u="sng" dirty="0">
              <a:latin typeface="Comic Sans MS" panose="030F0702030302020204" pitchFamily="66" charset="0"/>
            </a:endParaRPr>
          </a:p>
        </p:txBody>
      </p:sp>
      <p:sp>
        <p:nvSpPr>
          <p:cNvPr id="102" name="Дуга 101"/>
          <p:cNvSpPr/>
          <p:nvPr/>
        </p:nvSpPr>
        <p:spPr>
          <a:xfrm rot="5239330" flipH="1">
            <a:off x="5465662" y="2094964"/>
            <a:ext cx="490022" cy="428543"/>
          </a:xfrm>
          <a:prstGeom prst="arc">
            <a:avLst>
              <a:gd name="adj1" fmla="val 16200000"/>
              <a:gd name="adj2" fmla="val 5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3" name="Дуга 102"/>
          <p:cNvSpPr/>
          <p:nvPr/>
        </p:nvSpPr>
        <p:spPr>
          <a:xfrm rot="19648034" flipH="1">
            <a:off x="2912692" y="3392742"/>
            <a:ext cx="601596" cy="400451"/>
          </a:xfrm>
          <a:prstGeom prst="arc">
            <a:avLst>
              <a:gd name="adj1" fmla="val 16200000"/>
              <a:gd name="adj2" fmla="val 5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8" name="TextBox 107"/>
          <p:cNvSpPr txBox="1"/>
          <p:nvPr/>
        </p:nvSpPr>
        <p:spPr>
          <a:xfrm>
            <a:off x="4397746" y="5733841"/>
            <a:ext cx="268214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latin typeface="Comic Sans MS" panose="030F0702030302020204" pitchFamily="66" charset="0"/>
              </a:rPr>
              <a:t>7</a:t>
            </a:r>
            <a:r>
              <a:rPr lang="en-US" sz="2400" b="1" i="1" dirty="0" smtClean="0">
                <a:latin typeface="Comic Sans MS" panose="030F0702030302020204" pitchFamily="66" charset="0"/>
              </a:rPr>
              <a:t>. </a:t>
            </a:r>
            <a:r>
              <a:rPr lang="ru-RU" sz="2400" b="1" i="1" dirty="0" smtClean="0">
                <a:latin typeface="Comic Sans MS" panose="030F0702030302020204" pitchFamily="66" charset="0"/>
              </a:rPr>
              <a:t>Станция </a:t>
            </a:r>
            <a:endParaRPr lang="ru-RU" sz="2400" b="1" i="1" dirty="0">
              <a:latin typeface="Comic Sans MS" panose="030F0702030302020204" pitchFamily="66" charset="0"/>
            </a:endParaRPr>
          </a:p>
          <a:p>
            <a:pPr algn="ctr"/>
            <a:r>
              <a:rPr lang="en-US" sz="2400" b="1" i="1" u="sng" dirty="0" smtClean="0">
                <a:latin typeface="Comic Sans MS" panose="030F0702030302020204" pitchFamily="66" charset="0"/>
              </a:rPr>
              <a:t>“</a:t>
            </a:r>
            <a:r>
              <a:rPr lang="ru-RU" sz="2400" b="1" i="1" u="sng" dirty="0" smtClean="0">
                <a:latin typeface="Comic Sans MS" panose="030F0702030302020204" pitchFamily="66" charset="0"/>
              </a:rPr>
              <a:t>Экологическая</a:t>
            </a:r>
            <a:r>
              <a:rPr lang="en-US" sz="2400" b="1" i="1" u="sng" dirty="0" smtClean="0">
                <a:latin typeface="Comic Sans MS" panose="030F0702030302020204" pitchFamily="66" charset="0"/>
              </a:rPr>
              <a:t>”</a:t>
            </a:r>
            <a:endParaRPr lang="ru-RU" sz="2400" b="1" i="1" u="sng" dirty="0">
              <a:latin typeface="Comic Sans MS" panose="030F0702030302020204" pitchFamily="66" charset="0"/>
            </a:endParaRPr>
          </a:p>
          <a:p>
            <a:endParaRPr lang="ru-RU" dirty="0"/>
          </a:p>
        </p:txBody>
      </p:sp>
      <p:sp>
        <p:nvSpPr>
          <p:cNvPr id="109" name="TextBox 108"/>
          <p:cNvSpPr txBox="1"/>
          <p:nvPr/>
        </p:nvSpPr>
        <p:spPr>
          <a:xfrm>
            <a:off x="7566763" y="4151292"/>
            <a:ext cx="32288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Comic Sans MS" panose="030F0702030302020204" pitchFamily="66" charset="0"/>
              </a:rPr>
              <a:t>6</a:t>
            </a:r>
            <a:r>
              <a:rPr lang="en-US" sz="2400" b="1" i="1" dirty="0" smtClean="0">
                <a:latin typeface="Comic Sans MS" panose="030F0702030302020204" pitchFamily="66" charset="0"/>
              </a:rPr>
              <a:t>. </a:t>
            </a:r>
            <a:r>
              <a:rPr lang="ru-RU" sz="2400" b="1" i="1" dirty="0" smtClean="0">
                <a:latin typeface="Comic Sans MS" panose="030F0702030302020204" pitchFamily="66" charset="0"/>
              </a:rPr>
              <a:t>Станция </a:t>
            </a:r>
            <a:endParaRPr lang="ru-RU" sz="2400" b="1" i="1" dirty="0">
              <a:latin typeface="Comic Sans MS" panose="030F0702030302020204" pitchFamily="66" charset="0"/>
            </a:endParaRPr>
          </a:p>
          <a:p>
            <a:pPr algn="ctr"/>
            <a:r>
              <a:rPr lang="en-US" sz="2400" b="1" i="1" u="sng" dirty="0" smtClean="0">
                <a:latin typeface="Comic Sans MS" panose="030F0702030302020204" pitchFamily="66" charset="0"/>
              </a:rPr>
              <a:t>“</a:t>
            </a:r>
            <a:r>
              <a:rPr lang="ru-RU" sz="2400" b="1" i="1" u="sng" smtClean="0">
                <a:latin typeface="Comic Sans MS" panose="030F0702030302020204" pitchFamily="66" charset="0"/>
              </a:rPr>
              <a:t>Этнографическая</a:t>
            </a:r>
            <a:r>
              <a:rPr lang="en-US" sz="2400" b="1" i="1" u="sng" dirty="0" smtClean="0">
                <a:latin typeface="Comic Sans MS" panose="030F0702030302020204" pitchFamily="66" charset="0"/>
              </a:rPr>
              <a:t>”</a:t>
            </a:r>
            <a:endParaRPr lang="ru-RU" sz="2400" b="1" i="1" u="sng" dirty="0">
              <a:latin typeface="Comic Sans MS" panose="030F0702030302020204" pitchFamily="66" charset="0"/>
            </a:endParaRPr>
          </a:p>
          <a:p>
            <a:endParaRPr lang="ru-RU" dirty="0"/>
          </a:p>
        </p:txBody>
      </p:sp>
      <p:sp>
        <p:nvSpPr>
          <p:cNvPr id="113" name="Овал 112"/>
          <p:cNvSpPr/>
          <p:nvPr/>
        </p:nvSpPr>
        <p:spPr>
          <a:xfrm>
            <a:off x="1299070" y="3449539"/>
            <a:ext cx="389202" cy="378576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Дуга 113"/>
          <p:cNvSpPr/>
          <p:nvPr/>
        </p:nvSpPr>
        <p:spPr>
          <a:xfrm rot="8851611" flipH="1">
            <a:off x="2563994" y="3837408"/>
            <a:ext cx="441817" cy="258003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15" name="Прямая соединительная линия 114"/>
          <p:cNvCxnSpPr/>
          <p:nvPr/>
        </p:nvCxnSpPr>
        <p:spPr>
          <a:xfrm flipH="1" flipV="1">
            <a:off x="2230070" y="3828115"/>
            <a:ext cx="196268" cy="19170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Дуга 117"/>
          <p:cNvSpPr/>
          <p:nvPr/>
        </p:nvSpPr>
        <p:spPr>
          <a:xfrm rot="2852758" flipH="1">
            <a:off x="1672108" y="3653495"/>
            <a:ext cx="659915" cy="355214"/>
          </a:xfrm>
          <a:prstGeom prst="arc">
            <a:avLst>
              <a:gd name="adj1" fmla="val 16200000"/>
              <a:gd name="adj2" fmla="val 21548788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9" name="Овал 118"/>
          <p:cNvSpPr/>
          <p:nvPr/>
        </p:nvSpPr>
        <p:spPr>
          <a:xfrm>
            <a:off x="4386372" y="1988514"/>
            <a:ext cx="389202" cy="378576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0" name="Прямая соединительная линия 119"/>
          <p:cNvCxnSpPr/>
          <p:nvPr/>
        </p:nvCxnSpPr>
        <p:spPr>
          <a:xfrm flipH="1">
            <a:off x="3244664" y="3275255"/>
            <a:ext cx="229806" cy="103873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единительная линия 122"/>
          <p:cNvCxnSpPr/>
          <p:nvPr/>
        </p:nvCxnSpPr>
        <p:spPr>
          <a:xfrm flipH="1">
            <a:off x="3612083" y="3082548"/>
            <a:ext cx="261459" cy="115947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Дуга 128"/>
          <p:cNvSpPr/>
          <p:nvPr/>
        </p:nvSpPr>
        <p:spPr>
          <a:xfrm rot="8107470" flipH="1">
            <a:off x="5096796" y="2502921"/>
            <a:ext cx="440349" cy="208708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0" name="Дуга 129"/>
          <p:cNvSpPr/>
          <p:nvPr/>
        </p:nvSpPr>
        <p:spPr>
          <a:xfrm rot="19077379" flipH="1">
            <a:off x="5456751" y="2034740"/>
            <a:ext cx="440349" cy="208708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1" name="Овал 130"/>
          <p:cNvSpPr/>
          <p:nvPr/>
        </p:nvSpPr>
        <p:spPr>
          <a:xfrm>
            <a:off x="5328654" y="3975828"/>
            <a:ext cx="389202" cy="378576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2" name="Дуга 131"/>
          <p:cNvSpPr/>
          <p:nvPr/>
        </p:nvSpPr>
        <p:spPr>
          <a:xfrm rot="14553457" flipH="1">
            <a:off x="4884680" y="3778873"/>
            <a:ext cx="504137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33" name="Прямая соединительная линия 132"/>
          <p:cNvCxnSpPr/>
          <p:nvPr/>
        </p:nvCxnSpPr>
        <p:spPr>
          <a:xfrm flipH="1" flipV="1">
            <a:off x="7056064" y="4089286"/>
            <a:ext cx="88484" cy="23293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Прямая соединительная линия 134"/>
          <p:cNvCxnSpPr/>
          <p:nvPr/>
        </p:nvCxnSpPr>
        <p:spPr>
          <a:xfrm flipH="1">
            <a:off x="7447866" y="3682991"/>
            <a:ext cx="328787" cy="31323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Дуга 136"/>
          <p:cNvSpPr/>
          <p:nvPr/>
        </p:nvSpPr>
        <p:spPr>
          <a:xfrm rot="15573570" flipH="1">
            <a:off x="7036960" y="3333295"/>
            <a:ext cx="442124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8" name="Овал 137"/>
          <p:cNvSpPr/>
          <p:nvPr/>
        </p:nvSpPr>
        <p:spPr>
          <a:xfrm>
            <a:off x="6885291" y="3089754"/>
            <a:ext cx="389202" cy="378576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9" name="Овал 138"/>
          <p:cNvSpPr/>
          <p:nvPr/>
        </p:nvSpPr>
        <p:spPr>
          <a:xfrm>
            <a:off x="10325320" y="4146328"/>
            <a:ext cx="389202" cy="378576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0" name="Овал 139"/>
          <p:cNvSpPr/>
          <p:nvPr/>
        </p:nvSpPr>
        <p:spPr>
          <a:xfrm>
            <a:off x="9936118" y="1412904"/>
            <a:ext cx="389202" cy="378576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1" name="Дуга 140"/>
          <p:cNvSpPr/>
          <p:nvPr/>
        </p:nvSpPr>
        <p:spPr>
          <a:xfrm rot="14797314" flipH="1">
            <a:off x="7891690" y="3105442"/>
            <a:ext cx="447440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3" name="Дуга 142"/>
          <p:cNvSpPr/>
          <p:nvPr/>
        </p:nvSpPr>
        <p:spPr>
          <a:xfrm rot="9826674" flipH="1">
            <a:off x="8422647" y="3029152"/>
            <a:ext cx="447440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4" name="Дуга 143"/>
          <p:cNvSpPr/>
          <p:nvPr/>
        </p:nvSpPr>
        <p:spPr>
          <a:xfrm rot="19468776" flipH="1">
            <a:off x="8780497" y="2710612"/>
            <a:ext cx="447440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5" name="Дуга 144"/>
          <p:cNvSpPr/>
          <p:nvPr/>
        </p:nvSpPr>
        <p:spPr>
          <a:xfrm rot="13607948" flipH="1" flipV="1">
            <a:off x="8758078" y="2321964"/>
            <a:ext cx="336546" cy="452129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46" name="Прямая соединительная линия 145"/>
          <p:cNvCxnSpPr/>
          <p:nvPr/>
        </p:nvCxnSpPr>
        <p:spPr>
          <a:xfrm flipH="1" flipV="1">
            <a:off x="9227433" y="2117515"/>
            <a:ext cx="276769" cy="7794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Дуга 146"/>
          <p:cNvSpPr/>
          <p:nvPr/>
        </p:nvSpPr>
        <p:spPr>
          <a:xfrm rot="20083062" flipH="1">
            <a:off x="9827161" y="1688980"/>
            <a:ext cx="217915" cy="230892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9" name="Дуга 148"/>
          <p:cNvSpPr/>
          <p:nvPr/>
        </p:nvSpPr>
        <p:spPr>
          <a:xfrm rot="4861823" flipH="1">
            <a:off x="10215223" y="1621914"/>
            <a:ext cx="442124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0" name="Дуга 149"/>
          <p:cNvSpPr/>
          <p:nvPr/>
        </p:nvSpPr>
        <p:spPr>
          <a:xfrm rot="14801262" flipH="1">
            <a:off x="10540120" y="1645035"/>
            <a:ext cx="442124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2" name="Дуга 151"/>
          <p:cNvSpPr/>
          <p:nvPr/>
        </p:nvSpPr>
        <p:spPr>
          <a:xfrm rot="3195504" flipH="1">
            <a:off x="11148018" y="1776304"/>
            <a:ext cx="442124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5" name="Дуга 154"/>
          <p:cNvSpPr/>
          <p:nvPr/>
        </p:nvSpPr>
        <p:spPr>
          <a:xfrm rot="8453764" flipH="1">
            <a:off x="11173363" y="1918605"/>
            <a:ext cx="442124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6" name="Дуга 155"/>
          <p:cNvSpPr/>
          <p:nvPr/>
        </p:nvSpPr>
        <p:spPr>
          <a:xfrm rot="3842215" flipH="1" flipV="1">
            <a:off x="11313297" y="2174743"/>
            <a:ext cx="336546" cy="452129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9" name="Дуга 158"/>
          <p:cNvSpPr/>
          <p:nvPr/>
        </p:nvSpPr>
        <p:spPr>
          <a:xfrm rot="5830622" flipH="1">
            <a:off x="11381422" y="2886832"/>
            <a:ext cx="442124" cy="318781"/>
          </a:xfrm>
          <a:prstGeom prst="arc">
            <a:avLst>
              <a:gd name="adj1" fmla="val 16200000"/>
              <a:gd name="adj2" fmla="val 394786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0" name="Дуга 159"/>
          <p:cNvSpPr/>
          <p:nvPr/>
        </p:nvSpPr>
        <p:spPr>
          <a:xfrm rot="15542455" flipH="1">
            <a:off x="11210406" y="2451581"/>
            <a:ext cx="465809" cy="308754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1" name="Дуга 160"/>
          <p:cNvSpPr/>
          <p:nvPr/>
        </p:nvSpPr>
        <p:spPr>
          <a:xfrm rot="11421030" flipH="1">
            <a:off x="11110601" y="3407478"/>
            <a:ext cx="442124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2" name="Дуга 161"/>
          <p:cNvSpPr/>
          <p:nvPr/>
        </p:nvSpPr>
        <p:spPr>
          <a:xfrm rot="3030724" flipH="1">
            <a:off x="10861375" y="3592832"/>
            <a:ext cx="442124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3" name="Дуга 162"/>
          <p:cNvSpPr/>
          <p:nvPr/>
        </p:nvSpPr>
        <p:spPr>
          <a:xfrm rot="18230555" flipH="1">
            <a:off x="10856510" y="3584809"/>
            <a:ext cx="308051" cy="394469"/>
          </a:xfrm>
          <a:prstGeom prst="arc">
            <a:avLst>
              <a:gd name="adj1" fmla="val 16200000"/>
              <a:gd name="adj2" fmla="val 5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4" name="Дуга 163"/>
          <p:cNvSpPr/>
          <p:nvPr/>
        </p:nvSpPr>
        <p:spPr>
          <a:xfrm rot="10490567" flipH="1">
            <a:off x="10683548" y="3841161"/>
            <a:ext cx="308051" cy="394469"/>
          </a:xfrm>
          <a:prstGeom prst="arc">
            <a:avLst>
              <a:gd name="adj1" fmla="val 16200000"/>
              <a:gd name="adj2" fmla="val 5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5" name="Дуга 164"/>
          <p:cNvSpPr/>
          <p:nvPr/>
        </p:nvSpPr>
        <p:spPr>
          <a:xfrm rot="13064291" flipH="1">
            <a:off x="10675236" y="4219837"/>
            <a:ext cx="369461" cy="309145"/>
          </a:xfrm>
          <a:prstGeom prst="arc">
            <a:avLst>
              <a:gd name="adj1" fmla="val 16200000"/>
              <a:gd name="adj2" fmla="val 394786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6" name="Дуга 165"/>
          <p:cNvSpPr/>
          <p:nvPr/>
        </p:nvSpPr>
        <p:spPr>
          <a:xfrm rot="1724867" flipH="1">
            <a:off x="11069592" y="4305219"/>
            <a:ext cx="369461" cy="309145"/>
          </a:xfrm>
          <a:prstGeom prst="arc">
            <a:avLst>
              <a:gd name="adj1" fmla="val 16200000"/>
              <a:gd name="adj2" fmla="val 394786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7" name="Овал 166"/>
          <p:cNvSpPr/>
          <p:nvPr/>
        </p:nvSpPr>
        <p:spPr>
          <a:xfrm>
            <a:off x="1890448" y="5721154"/>
            <a:ext cx="389202" cy="378576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8" name="Дуга 167"/>
          <p:cNvSpPr/>
          <p:nvPr/>
        </p:nvSpPr>
        <p:spPr>
          <a:xfrm rot="9082603" flipH="1">
            <a:off x="10940940" y="4391485"/>
            <a:ext cx="504137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9" name="Дуга 168"/>
          <p:cNvSpPr/>
          <p:nvPr/>
        </p:nvSpPr>
        <p:spPr>
          <a:xfrm rot="20130318" flipH="1">
            <a:off x="10991062" y="4724042"/>
            <a:ext cx="442124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0" name="Дуга 169"/>
          <p:cNvSpPr/>
          <p:nvPr/>
        </p:nvSpPr>
        <p:spPr>
          <a:xfrm rot="10102996" flipH="1">
            <a:off x="10636679" y="4963891"/>
            <a:ext cx="442124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1" name="Овал 170"/>
          <p:cNvSpPr/>
          <p:nvPr/>
        </p:nvSpPr>
        <p:spPr>
          <a:xfrm>
            <a:off x="6693745" y="5721154"/>
            <a:ext cx="389202" cy="378576"/>
          </a:xfrm>
          <a:prstGeom prst="ellips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" name="Дуга 171"/>
          <p:cNvSpPr/>
          <p:nvPr/>
        </p:nvSpPr>
        <p:spPr>
          <a:xfrm rot="237295" flipH="1">
            <a:off x="6898439" y="5496067"/>
            <a:ext cx="465809" cy="308754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3" name="Дуга 172"/>
          <p:cNvSpPr/>
          <p:nvPr/>
        </p:nvSpPr>
        <p:spPr>
          <a:xfrm rot="10622712" flipH="1">
            <a:off x="6971869" y="5185961"/>
            <a:ext cx="442124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4" name="Дуга 173"/>
          <p:cNvSpPr/>
          <p:nvPr/>
        </p:nvSpPr>
        <p:spPr>
          <a:xfrm rot="20514261" flipH="1">
            <a:off x="7423188" y="5091343"/>
            <a:ext cx="440349" cy="208708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5" name="Дуга 174"/>
          <p:cNvSpPr/>
          <p:nvPr/>
        </p:nvSpPr>
        <p:spPr>
          <a:xfrm rot="4861823" flipH="1">
            <a:off x="7490034" y="5162337"/>
            <a:ext cx="442124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6" name="Дуга 175"/>
          <p:cNvSpPr/>
          <p:nvPr/>
        </p:nvSpPr>
        <p:spPr>
          <a:xfrm rot="3921902" flipH="1">
            <a:off x="8666691" y="5937906"/>
            <a:ext cx="441817" cy="258003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8" name="Дуга 177"/>
          <p:cNvSpPr/>
          <p:nvPr/>
        </p:nvSpPr>
        <p:spPr>
          <a:xfrm rot="14065572" flipH="1">
            <a:off x="8221229" y="6036546"/>
            <a:ext cx="659915" cy="355214"/>
          </a:xfrm>
          <a:prstGeom prst="arc">
            <a:avLst>
              <a:gd name="adj1" fmla="val 16200000"/>
              <a:gd name="adj2" fmla="val 21548788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3" name="Дуга 182"/>
          <p:cNvSpPr/>
          <p:nvPr/>
        </p:nvSpPr>
        <p:spPr>
          <a:xfrm rot="8797674" flipH="1">
            <a:off x="8433869" y="6113264"/>
            <a:ext cx="659915" cy="355214"/>
          </a:xfrm>
          <a:prstGeom prst="arc">
            <a:avLst>
              <a:gd name="adj1" fmla="val 16200000"/>
              <a:gd name="adj2" fmla="val 21548788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4" name="Дуга 183"/>
          <p:cNvSpPr/>
          <p:nvPr/>
        </p:nvSpPr>
        <p:spPr>
          <a:xfrm rot="15110627" flipH="1">
            <a:off x="8409414" y="5508334"/>
            <a:ext cx="442124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5" name="Дуга 184"/>
          <p:cNvSpPr/>
          <p:nvPr/>
        </p:nvSpPr>
        <p:spPr>
          <a:xfrm rot="20217480" flipH="1">
            <a:off x="8421292" y="5371309"/>
            <a:ext cx="442124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8" name="Дуга 187"/>
          <p:cNvSpPr/>
          <p:nvPr/>
        </p:nvSpPr>
        <p:spPr>
          <a:xfrm rot="20217480" flipH="1">
            <a:off x="10058704" y="5345281"/>
            <a:ext cx="442124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9" name="Дуга 188"/>
          <p:cNvSpPr/>
          <p:nvPr/>
        </p:nvSpPr>
        <p:spPr>
          <a:xfrm rot="6520140" flipH="1">
            <a:off x="9720988" y="5690787"/>
            <a:ext cx="585929" cy="473497"/>
          </a:xfrm>
          <a:prstGeom prst="arc">
            <a:avLst>
              <a:gd name="adj1" fmla="val 16675068"/>
              <a:gd name="adj2" fmla="val 21189454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0" name="Дуга 189"/>
          <p:cNvSpPr/>
          <p:nvPr/>
        </p:nvSpPr>
        <p:spPr>
          <a:xfrm rot="13136033" flipH="1">
            <a:off x="9773583" y="5791358"/>
            <a:ext cx="464622" cy="272179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1" name="Дуга 190"/>
          <p:cNvSpPr/>
          <p:nvPr/>
        </p:nvSpPr>
        <p:spPr>
          <a:xfrm rot="5051232" flipH="1">
            <a:off x="9134824" y="5229360"/>
            <a:ext cx="442124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92" name="Прямая соединительная линия 191"/>
          <p:cNvCxnSpPr/>
          <p:nvPr/>
        </p:nvCxnSpPr>
        <p:spPr>
          <a:xfrm flipV="1">
            <a:off x="8660742" y="5271472"/>
            <a:ext cx="244966" cy="7589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Прямая соединительная линия 193"/>
          <p:cNvCxnSpPr/>
          <p:nvPr/>
        </p:nvCxnSpPr>
        <p:spPr>
          <a:xfrm flipV="1">
            <a:off x="8990294" y="5183099"/>
            <a:ext cx="244966" cy="7589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Дуга 194"/>
          <p:cNvSpPr/>
          <p:nvPr/>
        </p:nvSpPr>
        <p:spPr>
          <a:xfrm rot="9824584" flipH="1">
            <a:off x="9086116" y="5349665"/>
            <a:ext cx="442124" cy="318781"/>
          </a:xfrm>
          <a:prstGeom prst="arc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6" name="Дуга 195"/>
          <p:cNvSpPr/>
          <p:nvPr/>
        </p:nvSpPr>
        <p:spPr>
          <a:xfrm rot="18021851" flipH="1">
            <a:off x="9210667" y="5637723"/>
            <a:ext cx="442124" cy="318781"/>
          </a:xfrm>
          <a:prstGeom prst="arc">
            <a:avLst>
              <a:gd name="adj1" fmla="val 16200000"/>
              <a:gd name="adj2" fmla="val 20867308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9" name="Дуга 198"/>
          <p:cNvSpPr/>
          <p:nvPr/>
        </p:nvSpPr>
        <p:spPr>
          <a:xfrm rot="12257756" flipH="1">
            <a:off x="9158571" y="5713282"/>
            <a:ext cx="442124" cy="318781"/>
          </a:xfrm>
          <a:prstGeom prst="arc">
            <a:avLst>
              <a:gd name="adj1" fmla="val 16200000"/>
              <a:gd name="adj2" fmla="val 20867308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0" name="Дуга 199"/>
          <p:cNvSpPr/>
          <p:nvPr/>
        </p:nvSpPr>
        <p:spPr>
          <a:xfrm rot="1703199" flipH="1">
            <a:off x="9553398" y="5953469"/>
            <a:ext cx="442124" cy="318781"/>
          </a:xfrm>
          <a:prstGeom prst="arc">
            <a:avLst>
              <a:gd name="adj1" fmla="val 16200000"/>
              <a:gd name="adj2" fmla="val 20867308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1230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0"/>
            <a:ext cx="6565900" cy="5529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61985"/>
            <a:ext cx="12192000" cy="1801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229" t="4209" r="26254" b="2999"/>
          <a:stretch/>
        </p:blipFill>
        <p:spPr>
          <a:xfrm>
            <a:off x="9626600" y="63500"/>
            <a:ext cx="2527300" cy="499848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738" y="63500"/>
            <a:ext cx="6138862" cy="3289300"/>
          </a:xfrm>
          <a:prstGeom prst="ellipse">
            <a:avLst/>
          </a:prstGeom>
          <a:ln w="63500" cap="rnd">
            <a:solidFill>
              <a:schemeClr val="bg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601" y="2358864"/>
            <a:ext cx="2954338" cy="334279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57" t="1433" r="2968" b="22450"/>
          <a:stretch/>
        </p:blipFill>
        <p:spPr>
          <a:xfrm>
            <a:off x="6273800" y="2358864"/>
            <a:ext cx="3906839" cy="370388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bg1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5" name="Прямоугольник 14"/>
          <p:cNvSpPr/>
          <p:nvPr/>
        </p:nvSpPr>
        <p:spPr>
          <a:xfrm>
            <a:off x="1282700" y="0"/>
            <a:ext cx="83439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Comic Sans MS" panose="030F0702030302020204" pitchFamily="66" charset="0"/>
              </a:rPr>
              <a:t>1. Станция   </a:t>
            </a:r>
            <a:r>
              <a:rPr lang="en-US" sz="3200" dirty="0" smtClean="0">
                <a:latin typeface="Comic Sans MS" panose="030F0702030302020204" pitchFamily="66" charset="0"/>
              </a:rPr>
              <a:t>“</a:t>
            </a:r>
            <a:r>
              <a:rPr lang="ru-RU" sz="3200" u="sng" dirty="0">
                <a:latin typeface="Comic Sans MS" panose="030F0702030302020204" pitchFamily="66" charset="0"/>
              </a:rPr>
              <a:t>Символическая</a:t>
            </a:r>
            <a:r>
              <a:rPr lang="en-US" sz="3200" u="sng" dirty="0">
                <a:latin typeface="Comic Sans MS" panose="030F0702030302020204" pitchFamily="66" charset="0"/>
              </a:rPr>
              <a:t>”</a:t>
            </a:r>
            <a:endParaRPr lang="ru-RU" sz="3200" u="sng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902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06600" y="139700"/>
            <a:ext cx="8216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Comic Sans MS" panose="030F0702030302020204" pitchFamily="66" charset="0"/>
              </a:rPr>
              <a:t>2.Станция </a:t>
            </a:r>
            <a:r>
              <a:rPr lang="en-US" sz="2800" b="1" dirty="0">
                <a:latin typeface="Comic Sans MS" panose="030F0702030302020204" pitchFamily="66" charset="0"/>
              </a:rPr>
              <a:t>“</a:t>
            </a:r>
            <a:r>
              <a:rPr lang="ru-RU" sz="2800" b="1" u="sng" dirty="0">
                <a:latin typeface="Comic Sans MS" panose="030F0702030302020204" pitchFamily="66" charset="0"/>
              </a:rPr>
              <a:t>Историческая</a:t>
            </a:r>
            <a:r>
              <a:rPr lang="en-US" sz="2800" b="1" u="sng" dirty="0">
                <a:latin typeface="Comic Sans MS" panose="030F0702030302020204" pitchFamily="66" charset="0"/>
              </a:rPr>
              <a:t>”</a:t>
            </a:r>
            <a:r>
              <a:rPr lang="ru-RU" sz="2800" b="1" u="sng" dirty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56574" y="1505942"/>
            <a:ext cx="3352800" cy="614640"/>
          </a:xfrm>
          <a:prstGeom prst="roundRect">
            <a:avLst/>
          </a:prstGeom>
          <a:solidFill>
            <a:srgbClr val="D898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Кудиново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768546"/>
            <a:ext cx="929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 Как назывался районный посёлок Вознесенское раньше</a:t>
            </a:r>
            <a:r>
              <a:rPr lang="en-US" sz="2800" dirty="0" smtClean="0"/>
              <a:t>?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378037"/>
            <a:ext cx="8445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2. В каком году его переименовали в Вознесенское</a:t>
            </a:r>
            <a:r>
              <a:rPr lang="en-US" sz="2800" dirty="0" smtClean="0"/>
              <a:t>?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399158" y="3055025"/>
            <a:ext cx="3873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поле не воин</a:t>
            </a:r>
            <a:r>
              <a:rPr lang="en-US" sz="2400" dirty="0"/>
              <a:t>;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60842" y="2993469"/>
            <a:ext cx="6383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“</a:t>
            </a:r>
            <a:r>
              <a:rPr lang="ru-RU" sz="3200" dirty="0">
                <a:solidFill>
                  <a:srgbClr val="FF0000"/>
                </a:solidFill>
              </a:rPr>
              <a:t>1</a:t>
            </a:r>
            <a:r>
              <a:rPr lang="en-US" dirty="0"/>
              <a:t>”</a:t>
            </a:r>
            <a:r>
              <a:rPr lang="ru-RU" dirty="0"/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255227" y="2776135"/>
            <a:ext cx="22335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Подсказки: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99158" y="3578244"/>
            <a:ext cx="57133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/>
              <a:t>человек-всё равно, что десяток</a:t>
            </a:r>
            <a:r>
              <a:rPr lang="en-US" sz="2400" dirty="0" smtClean="0"/>
              <a:t>;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760842" y="3482132"/>
            <a:ext cx="6383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“</a:t>
            </a:r>
            <a:r>
              <a:rPr lang="ru-RU" sz="3200" dirty="0" smtClean="0">
                <a:solidFill>
                  <a:srgbClr val="FF0000"/>
                </a:solidFill>
              </a:rPr>
              <a:t>9</a:t>
            </a:r>
            <a:r>
              <a:rPr lang="en-US" dirty="0" smtClean="0"/>
              <a:t>”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99158" y="4066597"/>
            <a:ext cx="20896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/>
              <a:t>сапога - пара</a:t>
            </a:r>
            <a:r>
              <a:rPr lang="en-US" sz="2400" dirty="0" smtClean="0"/>
              <a:t>;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760842" y="3937039"/>
            <a:ext cx="6383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“</a:t>
            </a:r>
            <a:r>
              <a:rPr lang="ru-RU" sz="3200" dirty="0" smtClean="0">
                <a:solidFill>
                  <a:srgbClr val="FF0000"/>
                </a:solidFill>
              </a:rPr>
              <a:t>2</a:t>
            </a:r>
            <a:r>
              <a:rPr lang="en-US" dirty="0" smtClean="0"/>
              <a:t>”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971801" y="4528262"/>
            <a:ext cx="41639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Обещанного           года ждут</a:t>
            </a:r>
            <a:r>
              <a:rPr lang="en-US" sz="2400" dirty="0" smtClean="0"/>
              <a:t>;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60842" y="4460258"/>
            <a:ext cx="6518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“</a:t>
            </a:r>
            <a:r>
              <a:rPr lang="ru-RU" sz="3200" dirty="0" smtClean="0">
                <a:solidFill>
                  <a:srgbClr val="FF0000"/>
                </a:solidFill>
              </a:rPr>
              <a:t>3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63792" y="5037313"/>
            <a:ext cx="101828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3. В каком населённом пункте района был построен первый железоделательный завод</a:t>
            </a:r>
            <a:r>
              <a:rPr lang="en-US" sz="2800" dirty="0" smtClean="0"/>
              <a:t>?</a:t>
            </a:r>
            <a:endParaRPr lang="ru-RU" sz="2800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856574" y="6019067"/>
            <a:ext cx="3352800" cy="614640"/>
          </a:xfrm>
          <a:prstGeom prst="roundRect">
            <a:avLst/>
          </a:prstGeom>
          <a:solidFill>
            <a:srgbClr val="D898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с. </a:t>
            </a:r>
            <a:r>
              <a:rPr lang="ru-RU" sz="5400" dirty="0" err="1" smtClean="0"/>
              <a:t>Илёв</a:t>
            </a:r>
            <a:endParaRPr lang="ru-RU" sz="5400" dirty="0"/>
          </a:p>
        </p:txBody>
      </p:sp>
    </p:spTree>
    <p:extLst>
      <p:ext uri="{BB962C8B-B14F-4D97-AF65-F5344CB8AC3E}">
        <p14:creationId xmlns="" xmlns:p14="http://schemas.microsoft.com/office/powerpoint/2010/main" val="3546460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  <p:bldP spid="14" grpId="0"/>
      <p:bldP spid="15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46900"/>
          </a:xfrm>
        </p:spPr>
      </p:pic>
      <p:sp>
        <p:nvSpPr>
          <p:cNvPr id="5" name="TextBox 4"/>
          <p:cNvSpPr txBox="1"/>
          <p:nvPr/>
        </p:nvSpPr>
        <p:spPr>
          <a:xfrm>
            <a:off x="2743200" y="-118568"/>
            <a:ext cx="8750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3. Станция “Знаменательные цифры”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38200" y="545647"/>
            <a:ext cx="10553700" cy="5878032"/>
          </a:xfrm>
          <a:prstGeom prst="rect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9900" y="589317"/>
            <a:ext cx="10473900" cy="579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971550" y="750692"/>
            <a:ext cx="1038225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Сколько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населенных пунктов в Вознесенском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районе ?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971550" y="1269369"/>
            <a:ext cx="1038225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 областного значения проходит через Вознесенск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933450" y="1853444"/>
            <a:ext cx="1042035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Сколько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какие реки протекают в Вознесенском  районе?</a:t>
            </a:r>
          </a:p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933450" y="2915995"/>
            <a:ext cx="1042035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Сколько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учреждений в районе?</a:t>
            </a:r>
          </a:p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933450" y="3876816"/>
            <a:ext cx="766445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Сколько храмов в районе?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933450" y="4588746"/>
            <a:ext cx="709295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Кто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первым партийным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руководителем в районе?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8700" y="3573214"/>
            <a:ext cx="4114800" cy="283128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0096500" y="810780"/>
            <a:ext cx="1066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“</a:t>
            </a:r>
            <a:r>
              <a:rPr lang="ru-RU" sz="3000" dirty="0" smtClean="0">
                <a:solidFill>
                  <a:srgbClr val="FF0000"/>
                </a:solidFill>
              </a:rPr>
              <a:t>59</a:t>
            </a:r>
            <a:r>
              <a:rPr lang="en-US" sz="3000" dirty="0" smtClean="0">
                <a:solidFill>
                  <a:srgbClr val="FF0000"/>
                </a:solidFill>
              </a:rPr>
              <a:t>”</a:t>
            </a:r>
            <a:endParaRPr lang="ru-RU" sz="30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750550" y="1276544"/>
            <a:ext cx="762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“</a:t>
            </a:r>
            <a:r>
              <a:rPr lang="ru-RU" sz="3200" dirty="0">
                <a:solidFill>
                  <a:srgbClr val="FF0000"/>
                </a:solidFill>
              </a:rPr>
              <a:t>2</a:t>
            </a:r>
            <a:r>
              <a:rPr lang="en-US" sz="3200" dirty="0" smtClean="0">
                <a:solidFill>
                  <a:srgbClr val="FF0000"/>
                </a:solidFill>
              </a:rPr>
              <a:t>”</a:t>
            </a:r>
            <a:endParaRPr lang="ru-RU" sz="3200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1838750" y="2298920"/>
            <a:ext cx="891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3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рек : Мокша, Сарма, Варнава, Ведяжа, Луктос</a:t>
            </a:r>
            <a:r>
              <a:rPr lang="en-US" sz="3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3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524375" y="3402741"/>
            <a:ext cx="4073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“</a:t>
            </a:r>
            <a:r>
              <a:rPr lang="ru-RU" sz="3000" dirty="0" smtClean="0">
                <a:solidFill>
                  <a:srgbClr val="FF0000"/>
                </a:solidFill>
              </a:rPr>
              <a:t>10 садов и 9 школ</a:t>
            </a:r>
            <a:r>
              <a:rPr lang="en-US" sz="3000" dirty="0" smtClean="0">
                <a:solidFill>
                  <a:srgbClr val="FF0000"/>
                </a:solidFill>
              </a:rPr>
              <a:t>”</a:t>
            </a:r>
            <a:endParaRPr lang="ru-RU" sz="3000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5397500" y="3913578"/>
            <a:ext cx="1181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“</a:t>
            </a:r>
            <a:r>
              <a:rPr lang="ru-RU" sz="3000" dirty="0" smtClean="0">
                <a:solidFill>
                  <a:srgbClr val="FF0000"/>
                </a:solidFill>
              </a:rPr>
              <a:t>14</a:t>
            </a:r>
            <a:r>
              <a:rPr lang="en-US" sz="3000" dirty="0" smtClean="0">
                <a:solidFill>
                  <a:srgbClr val="FF0000"/>
                </a:solidFill>
              </a:rPr>
              <a:t>”</a:t>
            </a:r>
            <a:endParaRPr lang="ru-RU" sz="3000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1470875" y="5538186"/>
            <a:ext cx="4267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 Фёдорович </a:t>
            </a:r>
            <a:r>
              <a:rPr lang="ru-RU" sz="3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еплов</a:t>
            </a:r>
            <a:endParaRPr lang="ru-RU" sz="3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792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Горизонтальный свиток 5"/>
          <p:cNvSpPr/>
          <p:nvPr/>
        </p:nvSpPr>
        <p:spPr>
          <a:xfrm>
            <a:off x="2520950" y="685800"/>
            <a:ext cx="6508750" cy="1600200"/>
          </a:xfrm>
          <a:prstGeom prst="horizontalScroll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4.Аллея  почета</a:t>
            </a:r>
            <a:endParaRPr lang="ru-RU" sz="600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026" y="3766982"/>
            <a:ext cx="1923535" cy="25467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25" y="176552"/>
            <a:ext cx="2209800" cy="26893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9779" y="146812"/>
            <a:ext cx="2072651" cy="2881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662" y="3658417"/>
            <a:ext cx="2460626" cy="276385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2" name="Горизонтальный свиток 11"/>
          <p:cNvSpPr/>
          <p:nvPr/>
        </p:nvSpPr>
        <p:spPr>
          <a:xfrm>
            <a:off x="185737" y="2490017"/>
            <a:ext cx="2079625" cy="1168400"/>
          </a:xfrm>
          <a:prstGeom prst="horizontalScroll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Лёвочкин Андрей Ефимович</a:t>
            </a:r>
            <a:endParaRPr lang="ru-RU" sz="2000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7932356" y="5705289"/>
            <a:ext cx="2428874" cy="1168400"/>
          </a:xfrm>
          <a:prstGeom prst="horizontalScroll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Пономарёва</a:t>
            </a:r>
            <a:r>
              <a:rPr lang="ru-RU" sz="20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 Валентина Анатольевна</a:t>
            </a:r>
            <a:endParaRPr lang="ru-RU" sz="2000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1268222" y="5689600"/>
            <a:ext cx="2333625" cy="1168400"/>
          </a:xfrm>
          <a:prstGeom prst="horizontalScroll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Шемяков</a:t>
            </a:r>
            <a:r>
              <a:rPr lang="ru-RU" sz="20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 Николай Алексеевич</a:t>
            </a:r>
            <a:endParaRPr lang="ru-RU" sz="2000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9426575" y="2443987"/>
            <a:ext cx="2318957" cy="1168400"/>
          </a:xfrm>
          <a:prstGeom prst="horizontalScroll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Пешехонов Василий </a:t>
            </a:r>
            <a:r>
              <a:rPr lang="ru-RU" sz="2000" dirty="0">
                <a:solidFill>
                  <a:schemeClr val="tx1"/>
                </a:solidFill>
                <a:latin typeface="Monotype Corsiva" panose="03010101010201010101" pitchFamily="66" charset="0"/>
              </a:rPr>
              <a:t>И</a:t>
            </a:r>
            <a:r>
              <a:rPr lang="ru-RU" sz="20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ванович</a:t>
            </a:r>
            <a:endParaRPr lang="ru-RU" sz="2000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797" t="-463" r="8132" b="33939"/>
          <a:stretch/>
        </p:blipFill>
        <p:spPr>
          <a:xfrm>
            <a:off x="4888092" y="2799413"/>
            <a:ext cx="2068958" cy="243850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6" name="Горизонтальный свиток 15"/>
          <p:cNvSpPr/>
          <p:nvPr/>
        </p:nvSpPr>
        <p:spPr>
          <a:xfrm>
            <a:off x="4734720" y="4978767"/>
            <a:ext cx="2428874" cy="1168400"/>
          </a:xfrm>
          <a:prstGeom prst="horizontalScroll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Боченков</a:t>
            </a:r>
            <a:endParaRPr lang="ru-RU" sz="2000" dirty="0" smtClean="0">
              <a:solidFill>
                <a:schemeClr val="tx1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Василий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Тимофеевич</a:t>
            </a:r>
            <a:endParaRPr lang="ru-RU" sz="2000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574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636" y="0"/>
            <a:ext cx="1232987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65544" y="1092908"/>
            <a:ext cx="64315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Comic Sans MS" panose="030F0702030302020204" pitchFamily="66" charset="0"/>
              </a:rPr>
              <a:t>5</a:t>
            </a:r>
            <a:r>
              <a:rPr lang="ru-RU" sz="3600" dirty="0" smtClean="0">
                <a:latin typeface="Comic Sans MS" panose="030F0702030302020204" pitchFamily="66" charset="0"/>
              </a:rPr>
              <a:t>.Станция </a:t>
            </a:r>
            <a:r>
              <a:rPr lang="ru-RU" sz="3600" dirty="0" smtClean="0">
                <a:latin typeface="Comic Sans MS" panose="030F0702030302020204" pitchFamily="66" charset="0"/>
              </a:rPr>
              <a:t>Этнографическая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94060" y="2243368"/>
            <a:ext cx="109476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1.Какие национальности проживают в Вознесенском районе?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          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339546" y="2692834"/>
            <a:ext cx="1203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русские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339546" y="3116289"/>
            <a:ext cx="1479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украинцы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339546" y="3537631"/>
            <a:ext cx="1175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мордва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581328" y="2720421"/>
            <a:ext cx="1083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татары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567903" y="3181651"/>
            <a:ext cx="1154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чуваши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22315" y="4089159"/>
            <a:ext cx="104942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2.Один из национальных  символов России, который является продуктом</a:t>
            </a:r>
          </a:p>
          <a:p>
            <a:r>
              <a:rPr lang="ru-RU" sz="2400" dirty="0" smtClean="0"/>
              <a:t>художественного промысла и конечно  же является гордостью нашего района?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9773392" y="4839541"/>
            <a:ext cx="1724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(Матрешка)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298238" y="5110665"/>
            <a:ext cx="3278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3.Родина «Матрешки»?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464064" y="5070373"/>
            <a:ext cx="3117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(Полховский  Майдан)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668949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</TotalTime>
  <Words>526</Words>
  <Application>Microsoft Office PowerPoint</Application>
  <PresentationFormat>Произвольный</PresentationFormat>
  <Paragraphs>101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home</dc:creator>
  <cp:lastModifiedBy>WORK</cp:lastModifiedBy>
  <cp:revision>103</cp:revision>
  <dcterms:created xsi:type="dcterms:W3CDTF">2018-04-20T12:40:25Z</dcterms:created>
  <dcterms:modified xsi:type="dcterms:W3CDTF">2018-08-14T09:08:05Z</dcterms:modified>
</cp:coreProperties>
</file>