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7" r:id="rId6"/>
    <p:sldId id="264" r:id="rId7"/>
    <p:sldId id="259" r:id="rId8"/>
    <p:sldId id="261" r:id="rId9"/>
    <p:sldId id="260" r:id="rId10"/>
    <p:sldId id="271" r:id="rId11"/>
    <p:sldId id="262" r:id="rId12"/>
    <p:sldId id="268" r:id="rId13"/>
    <p:sldId id="269" r:id="rId14"/>
    <p:sldId id="270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93123"/>
            <a:ext cx="7766936" cy="4456671"/>
          </a:xfrm>
        </p:spPr>
        <p:txBody>
          <a:bodyPr/>
          <a:lstStyle/>
          <a:p>
            <a:pPr algn="ctr"/>
            <a:r>
              <a:rPr lang="ru-RU" sz="7200" dirty="0" smtClean="0"/>
              <a:t>Работа </a:t>
            </a:r>
            <a:r>
              <a:rPr lang="ru-RU" sz="7200" dirty="0" smtClean="0"/>
              <a:t>со </a:t>
            </a:r>
            <a:r>
              <a:rPr lang="ru-RU" sz="7200" smtClean="0"/>
              <a:t>слабоуспевающи-ми</a:t>
            </a:r>
            <a:r>
              <a:rPr lang="ru-RU" sz="7200" dirty="0" smtClean="0"/>
              <a:t> </a:t>
            </a:r>
            <a:r>
              <a:rPr lang="ru-RU" sz="7200" dirty="0" smtClean="0"/>
              <a:t>учащимися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13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3700"/>
            <a:ext cx="8596668" cy="15367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анкетирования  учителей  МКОУ СОШ п. …«Работа с неуспевающими учащимися»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866901"/>
            <a:ext cx="8596668" cy="452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Меры по предупреждению неуспеваемости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Работа с родителями через дневники, дополнительные, дифференцированные задания, дополнительные домашние задания, постоянный контроль , индивидуальный подход, индивидуальные консультации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Индивидуальная работа с неуспевающими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Постоянное включение в работу на уроке, дополнительное объяснение материала урока, больше времени на осмысление и ответ, исправление неудовлетворительных оценок, задания с упрощенным уровнем сложности, уменьшение объемов контролируемого материала , анализ ошибок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6383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Оказание помощи неуспевающему ученику на уроке по результатам посещенных уроков в 2017-2018 учебном году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77862" y="1841500"/>
          <a:ext cx="8948737" cy="483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1285"/>
                <a:gridCol w="1237452"/>
              </a:tblGrid>
              <a:tr h="677418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помощи  </a:t>
                      </a:r>
                      <a:r>
                        <a:rPr lang="ru-RU" sz="1800" dirty="0" smtClean="0"/>
                        <a:t>(этап контроля)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9677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атмосферы особой доброжелательности при опросе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9677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Снижение темпа опроса, разрешение дольше готовиться у доски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67741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Предложение учащимся примерного плана ответа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154838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Указания на наглядные пособия и разрешение  пользоваться наглядными пособиями, помогающими излагать суть явления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Стимулирование оценкой, подбадриванием, похвалой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222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4" y="635000"/>
            <a:ext cx="8596668" cy="876300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6263" y="635001"/>
          <a:ext cx="8596312" cy="5673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4937"/>
                <a:gridCol w="841375"/>
              </a:tblGrid>
              <a:tr h="129883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помощи (</a:t>
                      </a:r>
                      <a:r>
                        <a:rPr lang="ru-RU" sz="1800" dirty="0" smtClean="0"/>
                        <a:t>этап изложения нового материала)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12988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Поддержание интереса слабоуспевающих учеников с помощью вопросов, выявляющих степень понимания ими учебного материала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12988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их в качестве помощников при подготовке приборов, опытов и т. д.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177732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к высказыванию предложений при проблемном обучении, к выводам и обобщениям или объяснению сути проблемы, высказанной сильным учеником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Опора на наглядность (планы, схемы, формулы , модели, рисунки и т.д.)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Оказание помощи неуспевающему ученику на уроке (этап с/</a:t>
            </a:r>
            <a:r>
              <a:rPr lang="ru-RU" sz="2800" dirty="0" err="1" smtClean="0"/>
              <a:t>р</a:t>
            </a:r>
            <a:r>
              <a:rPr lang="ru-RU" sz="2800" dirty="0" smtClean="0"/>
              <a:t> в классе)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8800" y="274320"/>
          <a:ext cx="9067800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9474"/>
                <a:gridCol w="1168326"/>
              </a:tblGrid>
              <a:tr h="539574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помощи        (этап с/</a:t>
                      </a:r>
                      <a:r>
                        <a:rPr lang="ru-RU" dirty="0" err="1" smtClean="0"/>
                        <a:t>р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Разбивка заданий на дозы, этапы, выделение в сложных заданиях ряда простых, ссылка на аналогичное задание, выполненное ранее 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Предложение заданий на выбор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5395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Напоминание приема и способа выполнения задания 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5395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Указание на необходимость актуализировать то или иное правило 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53957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Ссылка на правила и свойства, которые необходимы для решения задач, упражнений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7708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Инструктирование о рациональных путях выполнения заданий, требованиях к их оформлению 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7708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Стимулирование самостоятельных действий слабоуспевающих в т. ч. самопроверка, взаимопроверка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53957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Более тщательный контроль их деятельности, указание на ошибки, проверка, исправления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77863" y="1155700"/>
          <a:ext cx="8596312" cy="4508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7737"/>
                <a:gridCol w="1298575"/>
              </a:tblGrid>
              <a:tr h="112712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помощи (этап </a:t>
                      </a:r>
                      <a:r>
                        <a:rPr lang="ru-RU" dirty="0" err="1" smtClean="0"/>
                        <a:t>д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з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11271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 для групп слабоуспевающих наиболее рациональной системы упражнений, а не механическое увеличение их числа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11271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Более подробное объяснение последовательности выполнения задания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112712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Предупреждение о возможных затруднениях, использование карточек-консультаций, карточек с направляющим планом действий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P.S.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422401"/>
            <a:ext cx="8596668" cy="46189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Человек только тогда прилагает усилия, когда его побуждают к этому его желания. Когда они дремлют и ничто их не возбуждает, его превосходные качества и способности никогда не будут раскрыты. 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Б.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Мандевиль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НЕУСПЕВАЕМОСТЬ-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о</a:t>
            </a:r>
            <a:r>
              <a:rPr lang="ru-RU" sz="3200" dirty="0" smtClean="0"/>
              <a:t>тставание в учении, при котором за отведенное время учащийся не овладевает знаниями, предусмотренными учебной программой, </a:t>
            </a:r>
          </a:p>
          <a:p>
            <a:pPr algn="ctr"/>
            <a:r>
              <a:rPr lang="ru-RU" sz="3200" dirty="0" smtClean="0"/>
              <a:t> комплекс проблем, который складывается  у учащегося в связи с систематическим обучением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2978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208089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Причины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0189"/>
            <a:ext cx="8596668" cy="4951411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u="sng" dirty="0" smtClean="0"/>
              <a:t> </a:t>
            </a:r>
            <a:r>
              <a:rPr lang="ru-RU" sz="2400" b="1" u="sng" dirty="0" smtClean="0"/>
              <a:t>Внешние    (социальные)         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нижение ценности образования в обществе, нестабильность образовательной системы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есовершенство организации учебного процесса</a:t>
            </a:r>
          </a:p>
          <a:p>
            <a:r>
              <a:rPr lang="ru-RU" sz="2400" dirty="0" smtClean="0"/>
              <a:t> отрицательное влияние извне  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pPr marL="0" indent="0">
              <a:buNone/>
            </a:pPr>
            <a:r>
              <a:rPr lang="ru-RU" sz="2400" u="sng" dirty="0" smtClean="0"/>
              <a:t>  </a:t>
            </a:r>
            <a:r>
              <a:rPr lang="ru-RU" sz="2400" b="1" u="sng" dirty="0" smtClean="0"/>
              <a:t>внутренние </a:t>
            </a:r>
            <a:r>
              <a:rPr lang="ru-RU" sz="2400" u="sng" dirty="0" smtClean="0"/>
              <a:t> </a:t>
            </a:r>
          </a:p>
          <a:p>
            <a:pPr marL="0" indent="0">
              <a:buNone/>
            </a:pPr>
            <a:r>
              <a:rPr lang="ru-RU" sz="2400" dirty="0"/>
              <a:t>д</a:t>
            </a:r>
            <a:r>
              <a:rPr lang="ru-RU" sz="2400" dirty="0" smtClean="0"/>
              <a:t>ефекты здоровья школьника</a:t>
            </a:r>
          </a:p>
          <a:p>
            <a:pPr marL="0" indent="0">
              <a:buNone/>
            </a:pPr>
            <a:r>
              <a:rPr lang="ru-RU" sz="2400" dirty="0"/>
              <a:t>н</a:t>
            </a:r>
            <a:r>
              <a:rPr lang="ru-RU" sz="2400" dirty="0" smtClean="0"/>
              <a:t>изкое развитие интеллекта</a:t>
            </a:r>
          </a:p>
          <a:p>
            <a:pPr marL="0" indent="0">
              <a:buNone/>
            </a:pPr>
            <a:r>
              <a:rPr lang="ru-RU" sz="2400" dirty="0"/>
              <a:t>о</a:t>
            </a:r>
            <a:r>
              <a:rPr lang="ru-RU" sz="2400" dirty="0" smtClean="0"/>
              <a:t>тсутствие мотивации учения</a:t>
            </a:r>
          </a:p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лабое развитие волевой сферы</a:t>
            </a:r>
            <a:r>
              <a:rPr lang="ru-RU" dirty="0" smtClean="0"/>
              <a:t>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314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Причины неуспеваемости по данным анкетирования 20….-20… участников обр. процесса МКОУ СОШ п…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(результаты анкетирования  детей</a:t>
            </a:r>
            <a:r>
              <a:rPr lang="ru-RU" sz="2700" dirty="0" smtClean="0"/>
              <a:t>)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438400"/>
            <a:ext cx="8596668" cy="36029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Я очень эмоционален, эмоции захлестывают,  и это не позволяет мне думать об учебе -…человек</a:t>
            </a:r>
          </a:p>
          <a:p>
            <a:r>
              <a:rPr lang="ru-RU" sz="2400" dirty="0" smtClean="0"/>
              <a:t> из-за того, что я сильно нервничаю, не могу хорошо ответить- </a:t>
            </a:r>
          </a:p>
          <a:p>
            <a:r>
              <a:rPr lang="ru-RU" sz="2400" dirty="0" smtClean="0"/>
              <a:t>много пробелов в знаниях - </a:t>
            </a:r>
          </a:p>
          <a:p>
            <a:r>
              <a:rPr lang="ru-RU" sz="2400" dirty="0" smtClean="0"/>
              <a:t>не успеваю делать то, что нужно -</a:t>
            </a:r>
          </a:p>
          <a:p>
            <a:r>
              <a:rPr lang="ru-RU" sz="2400" dirty="0" smtClean="0"/>
              <a:t>не могу вспомнить, о чем говорилось на уроке </a:t>
            </a:r>
          </a:p>
          <a:p>
            <a:r>
              <a:rPr lang="ru-RU" sz="2400" dirty="0" smtClean="0"/>
              <a:t> не могу получить от учителя дополнительных  объяснений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Причины неуспеваемости (результаты анкетирования учителей)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679700"/>
            <a:ext cx="8596668" cy="336166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/>
              <a:t>-Отставание в развитии </a:t>
            </a:r>
          </a:p>
          <a:p>
            <a:pPr algn="ctr">
              <a:buNone/>
            </a:pPr>
            <a:r>
              <a:rPr lang="ru-RU" sz="3200" dirty="0" smtClean="0"/>
              <a:t>-систематическая недостаточная самоподготовка </a:t>
            </a:r>
          </a:p>
          <a:p>
            <a:pPr algn="ctr">
              <a:buNone/>
            </a:pPr>
            <a:r>
              <a:rPr lang="ru-RU" sz="3200" dirty="0" smtClean="0"/>
              <a:t>-пропуски уроков (по разным причинам)</a:t>
            </a:r>
          </a:p>
          <a:p>
            <a:pPr algn="ctr">
              <a:buNone/>
            </a:pPr>
            <a:r>
              <a:rPr lang="ru-RU" sz="3200" dirty="0" smtClean="0"/>
              <a:t>-низкие познавательные возможности  </a:t>
            </a:r>
          </a:p>
          <a:p>
            <a:pPr algn="ctr">
              <a:buNone/>
            </a:pPr>
            <a:r>
              <a:rPr lang="ru-RU" sz="3200" dirty="0" smtClean="0"/>
              <a:t>-нежелание учиться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Причины неуспеваемости (результаты анкетирования  родителей)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311399"/>
            <a:ext cx="8596668" cy="3729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200" dirty="0" smtClean="0"/>
              <a:t>текущая запущенность материала (2) </a:t>
            </a:r>
          </a:p>
          <a:p>
            <a:pPr algn="ctr"/>
            <a:r>
              <a:rPr lang="ru-RU" sz="3200" dirty="0" smtClean="0"/>
              <a:t>непонимание текущего материала (2)</a:t>
            </a:r>
          </a:p>
          <a:p>
            <a:pPr algn="ctr"/>
            <a:r>
              <a:rPr lang="ru-RU" sz="3200" dirty="0" smtClean="0"/>
              <a:t> плохая память</a:t>
            </a:r>
          </a:p>
          <a:p>
            <a:pPr algn="ctr"/>
            <a:r>
              <a:rPr lang="ru-RU" sz="3200" dirty="0" smtClean="0"/>
              <a:t> непонимание объяснений учителя </a:t>
            </a:r>
          </a:p>
          <a:p>
            <a:pPr algn="ctr"/>
            <a:r>
              <a:rPr lang="ru-RU" sz="3200" dirty="0" smtClean="0"/>
              <a:t>ЗПР, плохое здоровье </a:t>
            </a:r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группы неуспевающих (</a:t>
            </a:r>
            <a:r>
              <a:rPr lang="ru-RU" sz="2800" dirty="0" smtClean="0"/>
              <a:t>условно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4800"/>
            <a:ext cx="8596668" cy="4466563"/>
          </a:xfrm>
        </p:spPr>
        <p:txBody>
          <a:bodyPr/>
          <a:lstStyle/>
          <a:p>
            <a:r>
              <a:rPr lang="ru-RU" sz="2800" dirty="0" smtClean="0"/>
              <a:t>1) низкое качество мыслительной деятельности + положительное отношение к учебе</a:t>
            </a:r>
          </a:p>
          <a:p>
            <a:r>
              <a:rPr lang="ru-RU" sz="2800" dirty="0" smtClean="0"/>
              <a:t>2) высокое </a:t>
            </a:r>
            <a:r>
              <a:rPr lang="ru-RU" sz="2800" dirty="0"/>
              <a:t>качество мыслительной деятельности + </a:t>
            </a:r>
            <a:r>
              <a:rPr lang="ru-RU" sz="2800" dirty="0" smtClean="0"/>
              <a:t>отрицательное </a:t>
            </a:r>
            <a:r>
              <a:rPr lang="ru-RU" sz="2800" dirty="0"/>
              <a:t>отношение к </a:t>
            </a:r>
            <a:r>
              <a:rPr lang="ru-RU" sz="2800" dirty="0" smtClean="0"/>
              <a:t>учебе</a:t>
            </a:r>
          </a:p>
          <a:p>
            <a:r>
              <a:rPr lang="ru-RU" sz="2800" dirty="0" smtClean="0"/>
              <a:t>3)  низкое </a:t>
            </a:r>
            <a:r>
              <a:rPr lang="ru-RU" sz="2800" dirty="0"/>
              <a:t>качество мыслительной деятельности + отрицательное отношение к учебе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703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учащимися, не желающими учиться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76400"/>
            <a:ext cx="8816802" cy="48005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Помощь в осознании необходимости получения  знаний</a:t>
            </a:r>
          </a:p>
          <a:p>
            <a:r>
              <a:rPr lang="ru-RU" sz="2400" dirty="0" smtClean="0"/>
              <a:t>Развитие ответственности</a:t>
            </a:r>
          </a:p>
          <a:p>
            <a:r>
              <a:rPr lang="ru-RU" sz="2400" dirty="0" smtClean="0"/>
              <a:t>Поддержка в вере  учащимися в собственные силы</a:t>
            </a:r>
          </a:p>
          <a:p>
            <a:r>
              <a:rPr lang="ru-RU" sz="2400" dirty="0" smtClean="0"/>
              <a:t>Повышение познавательного интереса</a:t>
            </a:r>
          </a:p>
          <a:p>
            <a:pPr algn="ctr">
              <a:buNone/>
            </a:pPr>
            <a:r>
              <a:rPr lang="ru-RU" sz="2400" dirty="0" smtClean="0"/>
              <a:t>-  решение проблемных ситуаций</a:t>
            </a:r>
          </a:p>
          <a:p>
            <a:pPr algn="ctr">
              <a:buNone/>
            </a:pPr>
            <a:r>
              <a:rPr lang="ru-RU" sz="2400" dirty="0" smtClean="0"/>
              <a:t>- исследовательский подход при изучении нового</a:t>
            </a:r>
          </a:p>
          <a:p>
            <a:pPr algn="ctr">
              <a:buNone/>
            </a:pPr>
            <a:r>
              <a:rPr lang="ru-RU" sz="2400" dirty="0" smtClean="0"/>
              <a:t>- связь материала с жизненным опытом </a:t>
            </a:r>
          </a:p>
          <a:p>
            <a:pPr algn="ctr">
              <a:buNone/>
            </a:pPr>
            <a:r>
              <a:rPr lang="ru-RU" sz="2400" dirty="0" smtClean="0"/>
              <a:t>- организация сотрудничества</a:t>
            </a:r>
          </a:p>
          <a:p>
            <a:pPr algn="ctr">
              <a:buNone/>
            </a:pPr>
            <a:r>
              <a:rPr lang="ru-RU" sz="2400" dirty="0" smtClean="0"/>
              <a:t>-соревновательный момент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405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9400"/>
            <a:ext cx="8596668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 учащимися со слабым развитием мыслительной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500" y="1435100"/>
            <a:ext cx="8829502" cy="5041899"/>
          </a:xfrm>
        </p:spPr>
        <p:txBody>
          <a:bodyPr>
            <a:normAutofit/>
          </a:bodyPr>
          <a:lstStyle/>
          <a:p>
            <a:r>
              <a:rPr lang="ru-RU" sz="2400" u="sng" dirty="0" smtClean="0"/>
              <a:t>Специальные занятия </a:t>
            </a:r>
            <a:r>
              <a:rPr lang="ru-RU" sz="2400" dirty="0" smtClean="0"/>
              <a:t>по формированию познавательных процессов- внимания, памяти, мыслительных операций (</a:t>
            </a:r>
            <a:r>
              <a:rPr lang="ru-RU" sz="2400" dirty="0" err="1" smtClean="0"/>
              <a:t>внеурочки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Возможности учебного материала (</a:t>
            </a:r>
            <a:r>
              <a:rPr lang="ru-RU" sz="2400" u="sng" dirty="0" smtClean="0"/>
              <a:t>уроки</a:t>
            </a:r>
            <a:r>
              <a:rPr lang="ru-RU" sz="2400" dirty="0" smtClean="0"/>
              <a:t>)</a:t>
            </a:r>
          </a:p>
          <a:p>
            <a:pPr algn="ctr">
              <a:buNone/>
            </a:pPr>
            <a:r>
              <a:rPr lang="ru-RU" sz="2400" dirty="0" smtClean="0"/>
              <a:t>- создание проблемных ситуаций</a:t>
            </a:r>
          </a:p>
          <a:p>
            <a:pPr algn="ctr">
              <a:buNone/>
            </a:pPr>
            <a:r>
              <a:rPr lang="ru-RU" sz="2400" dirty="0" smtClean="0"/>
              <a:t>- активизация самостоятельного мышления (эвристическая беседа)</a:t>
            </a:r>
          </a:p>
          <a:p>
            <a:pPr algn="ctr">
              <a:buNone/>
            </a:pPr>
            <a:r>
              <a:rPr lang="ru-RU" sz="2400" dirty="0" smtClean="0"/>
              <a:t>- сотрудничество учащихся</a:t>
            </a:r>
          </a:p>
          <a:p>
            <a:pPr algn="ctr">
              <a:buNone/>
            </a:pPr>
            <a:r>
              <a:rPr lang="ru-RU" sz="2400" dirty="0" smtClean="0"/>
              <a:t>- выстраивание положительных отношений с группой</a:t>
            </a:r>
          </a:p>
          <a:p>
            <a:pPr algn="ctr">
              <a:buNone/>
            </a:pPr>
            <a:r>
              <a:rPr lang="ru-RU" sz="2400" dirty="0" smtClean="0"/>
              <a:t>- проявление заинтересованности в успехах ученика</a:t>
            </a:r>
          </a:p>
          <a:p>
            <a:pPr algn="ctr">
              <a:buNone/>
            </a:pPr>
            <a:r>
              <a:rPr lang="ru-RU" sz="2400" dirty="0" smtClean="0"/>
              <a:t>- ориентирование ученика на самооценку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47466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298</TotalTime>
  <Words>784</Words>
  <Application>Microsoft Office PowerPoint</Application>
  <PresentationFormat>Произвольный</PresentationFormat>
  <Paragraphs>125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Работа со слабоуспевающи-ми учащимися</vt:lpstr>
      <vt:lpstr>НЕУСПЕВАЕМОСТЬ-</vt:lpstr>
      <vt:lpstr>Причины</vt:lpstr>
      <vt:lpstr>Причины неуспеваемости по данным анкетирования 20….-20… участников обр. процесса МКОУ СОШ п… (результаты анкетирования  детей) </vt:lpstr>
      <vt:lpstr>Причины неуспеваемости (результаты анкетирования учителей) </vt:lpstr>
      <vt:lpstr>Причины неуспеваемости (результаты анкетирования  родителей)   </vt:lpstr>
      <vt:lpstr>3 группы неуспевающих (условно)</vt:lpstr>
      <vt:lpstr>Работа с учащимися, не желающими учиться</vt:lpstr>
      <vt:lpstr>Работа с учащимися со слабым развитием мыслительной деятельности</vt:lpstr>
      <vt:lpstr>Результаты анкетирования  учителей  МКОУ СОШ п. …«Работа с неуспевающими учащимися»</vt:lpstr>
      <vt:lpstr>Оказание помощи неуспевающему ученику на уроке по результатам посещенных уроков в 2017-2018 учебном году</vt:lpstr>
      <vt:lpstr>Слайд 12</vt:lpstr>
      <vt:lpstr>Оказание помощи неуспевающему ученику на уроке (этап с/р в классе)</vt:lpstr>
      <vt:lpstr>Слайд 14</vt:lpstr>
      <vt:lpstr>P.S.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неуспевающими учащимися</dc:title>
  <dc:creator>Надежда</dc:creator>
  <cp:lastModifiedBy>user-ovr</cp:lastModifiedBy>
  <cp:revision>34</cp:revision>
  <dcterms:created xsi:type="dcterms:W3CDTF">2017-11-20T15:28:25Z</dcterms:created>
  <dcterms:modified xsi:type="dcterms:W3CDTF">2018-03-14T05:39:50Z</dcterms:modified>
</cp:coreProperties>
</file>