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8"/>
  </p:notesMasterIdLst>
  <p:sldIdLst>
    <p:sldId id="256" r:id="rId3"/>
    <p:sldId id="257" r:id="rId4"/>
    <p:sldId id="258" r:id="rId5"/>
    <p:sldId id="279" r:id="rId6"/>
    <p:sldId id="267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1A200"/>
    <a:srgbClr val="0C3226"/>
    <a:srgbClr val="00133A"/>
    <a:srgbClr val="1040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7" autoAdjust="0"/>
    <p:restoredTop sz="94737" autoAdjust="0"/>
  </p:normalViewPr>
  <p:slideViewPr>
    <p:cSldViewPr showGuides="1">
      <p:cViewPr>
        <p:scale>
          <a:sx n="59" d="100"/>
          <a:sy n="59" d="100"/>
        </p:scale>
        <p:origin x="-1003" y="86"/>
      </p:cViewPr>
      <p:guideLst>
        <p:guide orient="horz"/>
        <p:guide pos="575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78" d="100"/>
          <a:sy n="78" d="100"/>
        </p:scale>
        <p:origin x="-2052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7EE92F-F45C-4030-A3BE-C231C70E2C26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95060C-BB14-4667-A58B-79D527DE3A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04363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95060C-BB14-4667-A58B-79D527DE3A7C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gray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4282" y="357166"/>
            <a:ext cx="8715436" cy="1470025"/>
          </a:xfrm>
        </p:spPr>
        <p:txBody>
          <a:bodyPr/>
          <a:lstStyle>
            <a:lvl1pPr>
              <a:defRPr b="1" baseline="0">
                <a:ln w="19050" cmpd="sng">
                  <a:solidFill>
                    <a:schemeClr val="bg1"/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/>
                <a:latin typeface="+mj-lt"/>
                <a:ea typeface="+mj-ea"/>
                <a:cs typeface="Tahoma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928802"/>
            <a:ext cx="6400800" cy="1428760"/>
          </a:xfrm>
        </p:spPr>
        <p:txBody>
          <a:bodyPr/>
          <a:lstStyle>
            <a:lvl1pPr marL="0" indent="0" algn="ctr">
              <a:buNone/>
              <a:defRPr b="1" cap="none" spc="0">
                <a:ln w="19050">
                  <a:solidFill>
                    <a:srgbClr val="0C3226"/>
                  </a:solidFill>
                </a:ln>
                <a:solidFill>
                  <a:schemeClr val="bg1"/>
                </a:solidFill>
                <a:effectLst/>
                <a:latin typeface="+mn-lt"/>
                <a:cs typeface="Microsoft Sans Serif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2102A-6B4D-4072-A37F-9B400926AD4E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0D8A8-B859-4C5B-B442-5FAB2CCC19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 bwMode="gray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buFontTx/>
              <a:buBlip>
                <a:blip r:embed="rId3"/>
              </a:buBlip>
              <a:defRPr/>
            </a:lvl1pPr>
            <a:lvl2pPr>
              <a:buFontTx/>
              <a:buBlip>
                <a:blip r:embed="rId4"/>
              </a:buBlip>
              <a:defRPr/>
            </a:lvl2pPr>
            <a:lvl3pPr>
              <a:buFontTx/>
              <a:buBlip>
                <a:blip r:embed="rId3"/>
              </a:buBlip>
              <a:defRPr/>
            </a:lvl3pPr>
            <a:lvl4pPr>
              <a:buFontTx/>
              <a:buBlip>
                <a:blip r:embed="rId4"/>
              </a:buBlip>
              <a:defRPr/>
            </a:lvl4pPr>
            <a:lvl5pPr>
              <a:buFontTx/>
              <a:buBlip>
                <a:blip r:embed="rId3"/>
              </a:buBlip>
              <a:defRPr/>
            </a:lvl5pPr>
            <a:lvl6pPr>
              <a:buFontTx/>
              <a:buBlip>
                <a:blip r:embed="rId4"/>
              </a:buBlip>
              <a:defRPr/>
            </a:lvl6pPr>
            <a:lvl7pPr>
              <a:buFontTx/>
              <a:buBlip>
                <a:blip r:embed="rId3"/>
              </a:buBlip>
              <a:defRPr/>
            </a:lvl7pPr>
            <a:lvl8pPr>
              <a:buFontTx/>
              <a:buBlip>
                <a:blip r:embed="rId4"/>
              </a:buBlip>
              <a:defRPr/>
            </a:lvl8pPr>
            <a:lvl9pPr>
              <a:buFontTx/>
              <a:buBlip>
                <a:blip r:embed="rId3"/>
              </a:buBlip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2102A-6B4D-4072-A37F-9B400926AD4E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0D8A8-B859-4C5B-B442-5FAB2CCC19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bg bwMode="gray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buFontTx/>
              <a:buBlip>
                <a:blip r:embed="rId3"/>
              </a:buBlip>
              <a:defRPr/>
            </a:lvl1pPr>
            <a:lvl2pPr>
              <a:buFontTx/>
              <a:buBlip>
                <a:blip r:embed="rId4"/>
              </a:buBlip>
              <a:defRPr/>
            </a:lvl2pPr>
            <a:lvl3pPr>
              <a:buFontTx/>
              <a:buBlip>
                <a:blip r:embed="rId3"/>
              </a:buBlip>
              <a:defRPr/>
            </a:lvl3pPr>
            <a:lvl4pPr>
              <a:buFontTx/>
              <a:buBlip>
                <a:blip r:embed="rId4"/>
              </a:buBlip>
              <a:defRPr/>
            </a:lvl4pPr>
            <a:lvl5pPr>
              <a:buFontTx/>
              <a:buBlip>
                <a:blip r:embed="rId3"/>
              </a:buBlip>
              <a:defRPr/>
            </a:lvl5pPr>
            <a:lvl6pPr>
              <a:buFontTx/>
              <a:buBlip>
                <a:blip r:embed="rId4"/>
              </a:buBlip>
              <a:defRPr/>
            </a:lvl6pPr>
            <a:lvl7pPr>
              <a:buFontTx/>
              <a:buBlip>
                <a:blip r:embed="rId3"/>
              </a:buBlip>
              <a:defRPr/>
            </a:lvl7pPr>
            <a:lvl8pPr>
              <a:buFontTx/>
              <a:buBlip>
                <a:blip r:embed="rId4"/>
              </a:buBlip>
              <a:defRPr/>
            </a:lvl8pPr>
            <a:lvl9pPr>
              <a:buFontTx/>
              <a:buBlip>
                <a:blip r:embed="rId3"/>
              </a:buBlip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2102A-6B4D-4072-A37F-9B400926AD4E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0D8A8-B859-4C5B-B442-5FAB2CCC19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 bwMode="gray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2102A-6B4D-4072-A37F-9B400926AD4E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0D8A8-B859-4C5B-B442-5FAB2CCC19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 bwMode="gray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10403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2102A-6B4D-4072-A37F-9B400926AD4E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0D8A8-B859-4C5B-B442-5FAB2CCC19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 bwMode="gray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2102A-6B4D-4072-A37F-9B400926AD4E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0D8A8-B859-4C5B-B442-5FAB2CCC19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bg bwMode="gray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2102A-6B4D-4072-A37F-9B400926AD4E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0D8A8-B859-4C5B-B442-5FAB2CCC19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 bwMode="gray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2102A-6B4D-4072-A37F-9B400926AD4E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0D8A8-B859-4C5B-B442-5FAB2CCC19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 bwMode="gray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2102A-6B4D-4072-A37F-9B400926AD4E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0D8A8-B859-4C5B-B442-5FAB2CCC19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bg bwMode="gray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2102A-6B4D-4072-A37F-9B400926AD4E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0D8A8-B859-4C5B-B442-5FAB2CCC19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 bwMode="gray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2102A-6B4D-4072-A37F-9B400926AD4E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0D8A8-B859-4C5B-B442-5FAB2CCC19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C3226"/>
                </a:solidFill>
              </a:defRPr>
            </a:lvl1pPr>
          </a:lstStyle>
          <a:p>
            <a:fld id="{8012102A-6B4D-4072-A37F-9B400926AD4E}" type="datetimeFigureOut">
              <a:rPr lang="ru-RU" smtClean="0"/>
              <a:pPr/>
              <a:t>03.04.2018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ctr">
              <a:defRPr sz="1200">
                <a:solidFill>
                  <a:srgbClr val="0C3226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C3226"/>
                </a:solidFill>
              </a:defRPr>
            </a:lvl1pPr>
          </a:lstStyle>
          <a:p>
            <a:fld id="{2C30D8A8-B859-4C5B-B442-5FAB2CCC192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 cap="none" spc="0" baseline="0">
          <a:ln w="19050">
            <a:solidFill>
              <a:schemeClr val="bg1"/>
            </a:solidFill>
          </a:ln>
          <a:solidFill>
            <a:srgbClr val="00133A"/>
          </a:solidFill>
          <a:effectLst/>
          <a:latin typeface="+mj-lt"/>
          <a:ea typeface="+mj-ea"/>
          <a:cs typeface="Tahoma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14"/>
        </a:buBlip>
        <a:defRPr sz="3200" kern="1200">
          <a:solidFill>
            <a:srgbClr val="10403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Tx/>
        <a:buBlip>
          <a:blip r:embed="rId15"/>
        </a:buBlip>
        <a:defRPr sz="2800" kern="1200">
          <a:solidFill>
            <a:srgbClr val="10403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sz="2400" kern="1200">
          <a:solidFill>
            <a:srgbClr val="10403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Tx/>
        <a:buBlip>
          <a:blip r:embed="rId15"/>
        </a:buBlip>
        <a:defRPr sz="2000" kern="1200">
          <a:solidFill>
            <a:srgbClr val="10403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sz="2000" kern="1200">
          <a:solidFill>
            <a:srgbClr val="10403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Tx/>
        <a:buBlip>
          <a:blip r:embed="rId15"/>
        </a:buBlip>
        <a:defRPr sz="1800" kern="1200">
          <a:solidFill>
            <a:srgbClr val="10403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sz="1800" kern="1200">
          <a:solidFill>
            <a:srgbClr val="10403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Tx/>
        <a:buBlip>
          <a:blip r:embed="rId15"/>
        </a:buBlip>
        <a:defRPr sz="1600" kern="1200">
          <a:solidFill>
            <a:srgbClr val="10403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sz="1600" kern="1200">
          <a:solidFill>
            <a:srgbClr val="10403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67544" y="357166"/>
            <a:ext cx="8462174" cy="2279746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/>
                  </a:outerShdw>
                  <a:reflection blurRad="6350" stA="55000" endA="300" endPos="45500" dir="5400000" sy="-100000" algn="bl" rotWithShape="0"/>
                </a:effectLst>
              </a:rPr>
              <a:t>«</a:t>
            </a:r>
            <a:r>
              <a:rPr lang="ru-RU" sz="3600" dirty="0">
                <a:solidFill>
                  <a:srgbClr val="FF0000"/>
                </a:solidFill>
              </a:rPr>
              <a:t>Ребёнок и взрослый: бесконфликтное </a:t>
            </a:r>
            <a:r>
              <a:rPr lang="ru-RU" sz="3600" dirty="0" smtClean="0">
                <a:solidFill>
                  <a:srgbClr val="FF0000"/>
                </a:solidFill>
              </a:rPr>
              <a:t>общение</a:t>
            </a:r>
            <a:r>
              <a:rPr lang="ru-RU" sz="3600" dirty="0" smtClean="0">
                <a:solidFill>
                  <a:srgbClr val="FF0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/>
                  </a:outerShdw>
                  <a:reflection blurRad="6350" stA="55000" endA="300" endPos="45500" dir="5400000" sy="-100000" algn="bl" rotWithShape="0"/>
                </a:effectLst>
              </a:rPr>
              <a:t>»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10" name="Подзаголовок 9"/>
          <p:cNvSpPr>
            <a:spLocks noGrp="1"/>
          </p:cNvSpPr>
          <p:nvPr>
            <p:ph type="subTitle" idx="1"/>
          </p:nvPr>
        </p:nvSpPr>
        <p:spPr>
          <a:xfrm>
            <a:off x="5868144" y="5589240"/>
            <a:ext cx="3275856" cy="1212736"/>
          </a:xfrm>
        </p:spPr>
        <p:txBody>
          <a:bodyPr>
            <a:normAutofit/>
          </a:bodyPr>
          <a:lstStyle/>
          <a:p>
            <a:pPr algn="l"/>
            <a:r>
              <a:rPr lang="ru-RU" sz="2000" dirty="0" smtClean="0"/>
              <a:t>Подготовила:</a:t>
            </a:r>
            <a:endParaRPr lang="ru-RU" sz="2000" dirty="0" smtClean="0"/>
          </a:p>
          <a:p>
            <a:pPr algn="l"/>
            <a:r>
              <a:rPr lang="ru-RU" sz="2000" dirty="0" smtClean="0"/>
              <a:t>Левченко Ж.В.</a:t>
            </a:r>
          </a:p>
          <a:p>
            <a:pPr algn="r"/>
            <a:endParaRPr lang="ru-RU" sz="2000" dirty="0" smtClean="0"/>
          </a:p>
          <a:p>
            <a:endParaRPr lang="ru-RU" dirty="0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.ytimg.com/vi/gZZt7jXe58U/maxresdefaul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258"/>
            <a:ext cx="9144000" cy="6960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Вертикальный свиток 7"/>
          <p:cNvSpPr/>
          <p:nvPr/>
        </p:nvSpPr>
        <p:spPr>
          <a:xfrm>
            <a:off x="827584" y="1628800"/>
            <a:ext cx="7992888" cy="1152128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u="sng" dirty="0">
                <a:solidFill>
                  <a:srgbClr val="0070C0"/>
                </a:solidFill>
              </a:rPr>
              <a:t>эффективные методы воспитания</a:t>
            </a:r>
            <a:r>
              <a:rPr lang="ru-RU" sz="2800" dirty="0">
                <a:solidFill>
                  <a:srgbClr val="0070C0"/>
                </a:solidFill>
              </a:rPr>
              <a:t> 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9" name="Вертикальный свиток 8"/>
          <p:cNvSpPr/>
          <p:nvPr/>
        </p:nvSpPr>
        <p:spPr>
          <a:xfrm>
            <a:off x="611560" y="3068960"/>
            <a:ext cx="8244316" cy="3528392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u="sng" dirty="0" smtClean="0">
                <a:solidFill>
                  <a:srgbClr val="0070C0"/>
                </a:solidFill>
              </a:rPr>
              <a:t>-</a:t>
            </a:r>
            <a:r>
              <a:rPr lang="ru-RU" sz="2400" b="1" u="sng" dirty="0" smtClean="0">
                <a:solidFill>
                  <a:srgbClr val="0070C0"/>
                </a:solidFill>
              </a:rPr>
              <a:t>стараться </a:t>
            </a:r>
            <a:r>
              <a:rPr lang="ru-RU" sz="2400" b="1" u="sng" dirty="0">
                <a:solidFill>
                  <a:srgbClr val="0070C0"/>
                </a:solidFill>
              </a:rPr>
              <a:t>объяснить, уговорить</a:t>
            </a:r>
            <a:endParaRPr lang="ru-RU" sz="2400" dirty="0">
              <a:solidFill>
                <a:srgbClr val="0070C0"/>
              </a:solidFill>
            </a:endParaRPr>
          </a:p>
          <a:p>
            <a:r>
              <a:rPr lang="ru-RU" sz="2400" b="1" u="sng" dirty="0">
                <a:solidFill>
                  <a:srgbClr val="0070C0"/>
                </a:solidFill>
              </a:rPr>
              <a:t>- переключить внимание</a:t>
            </a:r>
            <a:endParaRPr lang="ru-RU" sz="2400" dirty="0">
              <a:solidFill>
                <a:srgbClr val="0070C0"/>
              </a:solidFill>
            </a:endParaRPr>
          </a:p>
          <a:p>
            <a:r>
              <a:rPr lang="ru-RU" sz="2400" b="1" u="sng" dirty="0">
                <a:solidFill>
                  <a:srgbClr val="0070C0"/>
                </a:solidFill>
              </a:rPr>
              <a:t>- использовать игровые приёмы</a:t>
            </a:r>
            <a:endParaRPr lang="ru-RU" sz="2400" dirty="0">
              <a:solidFill>
                <a:srgbClr val="0070C0"/>
              </a:solidFill>
            </a:endParaRPr>
          </a:p>
          <a:p>
            <a:r>
              <a:rPr lang="ru-RU" sz="2400" b="1" u="sng" dirty="0">
                <a:solidFill>
                  <a:srgbClr val="0070C0"/>
                </a:solidFill>
              </a:rPr>
              <a:t>-не обращать внимание на капризы ребёнка, отойти в сторону, что бы он видел, что его поведение на вас не оказывает влияния.</a:t>
            </a:r>
            <a:endParaRPr lang="ru-RU" sz="24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Вертикальный свиток 8"/>
          <p:cNvSpPr/>
          <p:nvPr/>
        </p:nvSpPr>
        <p:spPr>
          <a:xfrm>
            <a:off x="0" y="0"/>
            <a:ext cx="9144000" cy="6597352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u="sng" dirty="0">
                <a:solidFill>
                  <a:schemeClr val="accent4">
                    <a:lumMod val="50000"/>
                  </a:schemeClr>
                </a:solidFill>
              </a:rPr>
              <a:t>В общении с детьми мы должны помнить о том, что: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Тон голоса и выражение лица должны быть доброжелательными!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Как можно меньше употреблять слово «нельзя» и частицу «не»!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Всегда стараться выслушивать и понимать детей!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Стараться объяснить, а не просто предъявлять требования!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Предлагать ребёнку варианты и обозначать перспективу!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Как можно чаще высказывать эмоциональное одобрение, хвалить!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Оценивать поступки ребёнка. А не его самого!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Помнить о том, что от нас ребёнку просто нужно как можно больше телесных контактов: обнять, погладить, прижать, приласкать, посадить на колени.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Проявлять к ребёнку как можно больше терпимости и любви!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174770075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3d-galleru.ru/cards/4/49/1bos376cgihyq603/otkrytka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7907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S010362649">
  <a:themeElements>
    <a:clrScheme name="Wrapper">
      <a:dk1>
        <a:sysClr val="windowText" lastClr="000000"/>
      </a:dk1>
      <a:lt1>
        <a:sysClr val="window" lastClr="FFFFFF"/>
      </a:lt1>
      <a:dk2>
        <a:srgbClr val="006270"/>
      </a:dk2>
      <a:lt2>
        <a:srgbClr val="FBFEC6"/>
      </a:lt2>
      <a:accent1>
        <a:srgbClr val="A0C435"/>
      </a:accent1>
      <a:accent2>
        <a:srgbClr val="F29F26"/>
      </a:accent2>
      <a:accent3>
        <a:srgbClr val="08BBDB"/>
      </a:accent3>
      <a:accent4>
        <a:srgbClr val="687CDD"/>
      </a:accent4>
      <a:accent5>
        <a:srgbClr val="28C874"/>
      </a:accent5>
      <a:accent6>
        <a:srgbClr val="E47963"/>
      </a:accent6>
      <a:hlink>
        <a:srgbClr val="64C143"/>
      </a:hlink>
      <a:folHlink>
        <a:srgbClr val="9A9A9A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EDA432B2-95E8-4AFB-A408-2EFCC0E842B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168</Words>
  <Application>Microsoft Office PowerPoint</Application>
  <PresentationFormat>Экран (4:3)</PresentationFormat>
  <Paragraphs>19</Paragraphs>
  <Slides>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TS010362649</vt:lpstr>
      <vt:lpstr>«Ребёнок и взрослый: бесконфликтное общение»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2012-03-26T11:47:55Z</dcterms:created>
  <dcterms:modified xsi:type="dcterms:W3CDTF">2018-04-03T10:32:03Z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TC103626499990</vt:lpwstr>
  </property>
</Properties>
</file>