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72" r:id="rId4"/>
    <p:sldId id="273" r:id="rId5"/>
    <p:sldId id="274" r:id="rId6"/>
    <p:sldId id="275" r:id="rId7"/>
    <p:sldId id="258" r:id="rId8"/>
    <p:sldId id="259" r:id="rId9"/>
    <p:sldId id="260" r:id="rId10"/>
    <p:sldId id="261" r:id="rId11"/>
    <p:sldId id="263" r:id="rId12"/>
    <p:sldId id="268" r:id="rId13"/>
    <p:sldId id="269" r:id="rId14"/>
    <p:sldId id="270" r:id="rId15"/>
    <p:sldId id="276" r:id="rId16"/>
    <p:sldId id="277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7" autoAdjust="0"/>
    <p:restoredTop sz="94840" autoAdjust="0"/>
  </p:normalViewPr>
  <p:slideViewPr>
    <p:cSldViewPr>
      <p:cViewPr varScale="1">
        <p:scale>
          <a:sx n="70" d="100"/>
          <a:sy n="70" d="100"/>
        </p:scale>
        <p:origin x="-115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E6D50BA-6F41-48A9-B243-9D6D68E921D4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D1DB7B5-8732-489E-B5CC-04AB70567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50BA-6F41-48A9-B243-9D6D68E921D4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DB7B5-8732-489E-B5CC-04AB70567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50BA-6F41-48A9-B243-9D6D68E921D4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DB7B5-8732-489E-B5CC-04AB70567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50BA-6F41-48A9-B243-9D6D68E921D4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DB7B5-8732-489E-B5CC-04AB70567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50BA-6F41-48A9-B243-9D6D68E921D4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DB7B5-8732-489E-B5CC-04AB70567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50BA-6F41-48A9-B243-9D6D68E921D4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DB7B5-8732-489E-B5CC-04AB70567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E6D50BA-6F41-48A9-B243-9D6D68E921D4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D1DB7B5-8732-489E-B5CC-04AB705676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E6D50BA-6F41-48A9-B243-9D6D68E921D4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D1DB7B5-8732-489E-B5CC-04AB70567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50BA-6F41-48A9-B243-9D6D68E921D4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DB7B5-8732-489E-B5CC-04AB70567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50BA-6F41-48A9-B243-9D6D68E921D4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DB7B5-8732-489E-B5CC-04AB70567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D50BA-6F41-48A9-B243-9D6D68E921D4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DB7B5-8732-489E-B5CC-04AB70567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E6D50BA-6F41-48A9-B243-9D6D68E921D4}" type="datetimeFigureOut">
              <a:rPr lang="ru-RU" smtClean="0"/>
              <a:pPr/>
              <a:t>09.04.2014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D1DB7B5-8732-489E-B5CC-04AB70567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000108"/>
            <a:ext cx="7406640" cy="2472316"/>
          </a:xfrm>
        </p:spPr>
        <p:txBody>
          <a:bodyPr>
            <a:noAutofit/>
          </a:bodyPr>
          <a:lstStyle/>
          <a:p>
            <a:r>
              <a:rPr lang="ru-RU" sz="5400" i="1" dirty="0" smtClean="0"/>
              <a:t>Центральные углы и углы, вписанные в окружность </a:t>
            </a:r>
            <a:endParaRPr lang="ru-RU" sz="5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atiana P\Desktop\Безымянный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8143932" cy="5793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Tatiana P\Desktop\Безымянный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835453"/>
            <a:ext cx="8786874" cy="5552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atiana P\Desktop\Безымянный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485" y="857232"/>
            <a:ext cx="8765541" cy="55388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Tatiana P\Desktop\Безымянный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704494"/>
            <a:ext cx="8858281" cy="5597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atiana P\Desktop\Безымянный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42918"/>
            <a:ext cx="8487188" cy="60372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extBox 1"/>
          <p:cNvSpPr txBox="1"/>
          <p:nvPr/>
        </p:nvSpPr>
        <p:spPr>
          <a:xfrm>
            <a:off x="785786" y="2428868"/>
            <a:ext cx="7505581" cy="144655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chemeClr val="accent6">
                    <a:lumMod val="50000"/>
                  </a:schemeClr>
                </a:solidFill>
              </a:rPr>
              <a:t>Углы,</a:t>
            </a:r>
            <a:endParaRPr lang="en-US" sz="4400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4400" i="1" dirty="0" smtClean="0">
                <a:solidFill>
                  <a:schemeClr val="accent6">
                    <a:lumMod val="50000"/>
                  </a:schemeClr>
                </a:solidFill>
              </a:rPr>
              <a:t> связанные с окружностью</a:t>
            </a:r>
            <a:endParaRPr lang="ru-RU" sz="44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71480"/>
            <a:ext cx="8786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Угол, образованный двумя секущими, выходящими из одной точки, измеряется </a:t>
            </a:r>
            <a:r>
              <a:rPr lang="ru-RU" sz="2400" i="1" dirty="0" err="1" smtClean="0"/>
              <a:t>полуразностью</a:t>
            </a:r>
            <a:r>
              <a:rPr lang="ru-RU" sz="2400" i="1" dirty="0" smtClean="0"/>
              <a:t> дуг, заключённых внутри угла.</a:t>
            </a:r>
            <a:endParaRPr lang="ru-RU" sz="2400" i="1" dirty="0"/>
          </a:p>
        </p:txBody>
      </p:sp>
      <p:sp>
        <p:nvSpPr>
          <p:cNvPr id="3" name="Овал 2"/>
          <p:cNvSpPr/>
          <p:nvPr/>
        </p:nvSpPr>
        <p:spPr>
          <a:xfrm>
            <a:off x="1142976" y="2143116"/>
            <a:ext cx="4643470" cy="4500570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0800000" flipV="1">
            <a:off x="642910" y="1571612"/>
            <a:ext cx="5572164" cy="378621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 flipH="1" flipV="1">
            <a:off x="1714492" y="2357418"/>
            <a:ext cx="5286388" cy="371477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215074" y="1357298"/>
            <a:ext cx="425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714348" y="4500570"/>
            <a:ext cx="418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2071670" y="6334780"/>
            <a:ext cx="415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</a:t>
            </a:r>
            <a:endParaRPr lang="ru-RU" sz="2800" dirty="0"/>
          </a:p>
        </p:txBody>
      </p:sp>
      <p:sp>
        <p:nvSpPr>
          <p:cNvPr id="13" name="Овал 12"/>
          <p:cNvSpPr/>
          <p:nvPr/>
        </p:nvSpPr>
        <p:spPr>
          <a:xfrm>
            <a:off x="3428992" y="4286256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500430" y="3857628"/>
            <a:ext cx="4523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O</a:t>
            </a:r>
            <a:endParaRPr lang="ru-RU" sz="28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10800000" flipV="1">
            <a:off x="5214942" y="6286520"/>
            <a:ext cx="214314" cy="142876"/>
          </a:xfrm>
          <a:prstGeom prst="line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>
            <a:off x="5214942" y="6429396"/>
            <a:ext cx="214314" cy="1588"/>
          </a:xfrm>
          <a:prstGeom prst="line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429256" y="6143644"/>
            <a:ext cx="854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BAC=</a:t>
            </a:r>
            <a:endParaRPr lang="ru-RU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6215074" y="5929330"/>
            <a:ext cx="317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</a:t>
            </a:r>
            <a:endParaRPr lang="ru-RU" sz="2400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10800000">
            <a:off x="6215074" y="6357958"/>
            <a:ext cx="285754" cy="2"/>
          </a:xfrm>
          <a:prstGeom prst="line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215074" y="6215082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</a:t>
            </a:r>
            <a:endParaRPr lang="ru-RU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6572264" y="6072206"/>
            <a:ext cx="300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</a:t>
            </a:r>
            <a:endParaRPr lang="ru-RU" sz="2400" dirty="0"/>
          </a:p>
        </p:txBody>
      </p:sp>
      <p:sp>
        <p:nvSpPr>
          <p:cNvPr id="35" name="Полилиния 34"/>
          <p:cNvSpPr/>
          <p:nvPr/>
        </p:nvSpPr>
        <p:spPr>
          <a:xfrm>
            <a:off x="6858016" y="6215082"/>
            <a:ext cx="142876" cy="214314"/>
          </a:xfrm>
          <a:custGeom>
            <a:avLst/>
            <a:gdLst>
              <a:gd name="connsiteX0" fmla="*/ 0 w 191069"/>
              <a:gd name="connsiteY0" fmla="*/ 13648 h 313899"/>
              <a:gd name="connsiteX1" fmla="*/ 40944 w 191069"/>
              <a:gd name="connsiteY1" fmla="*/ 245660 h 313899"/>
              <a:gd name="connsiteX2" fmla="*/ 136478 w 191069"/>
              <a:gd name="connsiteY2" fmla="*/ 272956 h 313899"/>
              <a:gd name="connsiteX3" fmla="*/ 191069 w 191069"/>
              <a:gd name="connsiteY3" fmla="*/ 0 h 313899"/>
              <a:gd name="connsiteX4" fmla="*/ 191069 w 191069"/>
              <a:gd name="connsiteY4" fmla="*/ 0 h 313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069" h="313899">
                <a:moveTo>
                  <a:pt x="0" y="13648"/>
                </a:moveTo>
                <a:cubicBezTo>
                  <a:pt x="9099" y="108045"/>
                  <a:pt x="18198" y="202442"/>
                  <a:pt x="40944" y="245660"/>
                </a:cubicBezTo>
                <a:cubicBezTo>
                  <a:pt x="63690" y="288878"/>
                  <a:pt x="111457" y="313899"/>
                  <a:pt x="136478" y="272956"/>
                </a:cubicBezTo>
                <a:cubicBezTo>
                  <a:pt x="161499" y="232013"/>
                  <a:pt x="191069" y="0"/>
                  <a:pt x="191069" y="0"/>
                </a:cubicBezTo>
                <a:lnTo>
                  <a:pt x="191069" y="0"/>
                </a:lnTo>
              </a:path>
            </a:pathLst>
          </a:custGeom>
          <a:ln w="254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7000892" y="6072206"/>
            <a:ext cx="583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BC</a:t>
            </a:r>
            <a:endParaRPr lang="ru-RU" sz="2400" dirty="0"/>
          </a:p>
        </p:txBody>
      </p:sp>
      <p:sp>
        <p:nvSpPr>
          <p:cNvPr id="37" name="TextBox 36"/>
          <p:cNvSpPr txBox="1"/>
          <p:nvPr/>
        </p:nvSpPr>
        <p:spPr>
          <a:xfrm>
            <a:off x="7500958" y="6072206"/>
            <a:ext cx="300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</a:t>
            </a:r>
            <a:endParaRPr lang="ru-RU" sz="2400" dirty="0"/>
          </a:p>
        </p:txBody>
      </p:sp>
      <p:sp>
        <p:nvSpPr>
          <p:cNvPr id="38" name="Полилиния 37"/>
          <p:cNvSpPr/>
          <p:nvPr/>
        </p:nvSpPr>
        <p:spPr>
          <a:xfrm>
            <a:off x="7786710" y="6215082"/>
            <a:ext cx="142876" cy="214314"/>
          </a:xfrm>
          <a:custGeom>
            <a:avLst/>
            <a:gdLst>
              <a:gd name="connsiteX0" fmla="*/ 0 w 191069"/>
              <a:gd name="connsiteY0" fmla="*/ 13648 h 313899"/>
              <a:gd name="connsiteX1" fmla="*/ 40944 w 191069"/>
              <a:gd name="connsiteY1" fmla="*/ 245660 h 313899"/>
              <a:gd name="connsiteX2" fmla="*/ 136478 w 191069"/>
              <a:gd name="connsiteY2" fmla="*/ 272956 h 313899"/>
              <a:gd name="connsiteX3" fmla="*/ 191069 w 191069"/>
              <a:gd name="connsiteY3" fmla="*/ 0 h 313899"/>
              <a:gd name="connsiteX4" fmla="*/ 191069 w 191069"/>
              <a:gd name="connsiteY4" fmla="*/ 0 h 313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069" h="313899">
                <a:moveTo>
                  <a:pt x="0" y="13648"/>
                </a:moveTo>
                <a:cubicBezTo>
                  <a:pt x="9099" y="108045"/>
                  <a:pt x="18198" y="202442"/>
                  <a:pt x="40944" y="245660"/>
                </a:cubicBezTo>
                <a:cubicBezTo>
                  <a:pt x="63690" y="288878"/>
                  <a:pt x="111457" y="313899"/>
                  <a:pt x="136478" y="272956"/>
                </a:cubicBezTo>
                <a:cubicBezTo>
                  <a:pt x="161499" y="232013"/>
                  <a:pt x="191069" y="0"/>
                  <a:pt x="191069" y="0"/>
                </a:cubicBezTo>
                <a:lnTo>
                  <a:pt x="191069" y="0"/>
                </a:lnTo>
              </a:path>
            </a:pathLst>
          </a:custGeom>
          <a:ln w="254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8001024" y="6072206"/>
            <a:ext cx="894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MN )</a:t>
            </a:r>
            <a:endParaRPr lang="ru-RU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4643438" y="1785926"/>
            <a:ext cx="5180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</a:t>
            </a:r>
            <a:endParaRPr lang="ru-RU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5429256" y="2714620"/>
            <a:ext cx="460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148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Угол между двумя пересекающимися хордами равен </a:t>
            </a:r>
            <a:r>
              <a:rPr lang="ru-RU" sz="2400" i="1" dirty="0" err="1" smtClean="0"/>
              <a:t>полусумме</a:t>
            </a:r>
            <a:r>
              <a:rPr lang="ru-RU" sz="2400" i="1" dirty="0" smtClean="0"/>
              <a:t> двух дуг, заключённых между этими хордами</a:t>
            </a:r>
            <a:endParaRPr lang="ru-RU" sz="2400" i="1" dirty="0"/>
          </a:p>
        </p:txBody>
      </p:sp>
      <p:sp>
        <p:nvSpPr>
          <p:cNvPr id="3" name="Овал 2"/>
          <p:cNvSpPr/>
          <p:nvPr/>
        </p:nvSpPr>
        <p:spPr>
          <a:xfrm>
            <a:off x="571472" y="1643050"/>
            <a:ext cx="4857784" cy="4786346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1142182" y="4071942"/>
            <a:ext cx="4715702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0800000" flipV="1">
            <a:off x="857224" y="2500306"/>
            <a:ext cx="4071966" cy="264320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3071802" y="3929066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3071802" y="4000504"/>
            <a:ext cx="4138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</a:t>
            </a:r>
            <a:endParaRPr lang="ru-RU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5000628" y="2071678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</a:t>
            </a:r>
            <a:endParaRPr lang="ru-RU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3214678" y="1214422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</a:t>
            </a:r>
            <a:endParaRPr lang="ru-RU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357158" y="5000636"/>
            <a:ext cx="381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</a:t>
            </a:r>
            <a:endParaRPr lang="ru-RU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3571868" y="6396335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</a:t>
            </a:r>
            <a:endParaRPr lang="ru-RU" sz="2400" dirty="0"/>
          </a:p>
        </p:txBody>
      </p:sp>
      <p:sp>
        <p:nvSpPr>
          <p:cNvPr id="26" name="Овал 25"/>
          <p:cNvSpPr/>
          <p:nvPr/>
        </p:nvSpPr>
        <p:spPr>
          <a:xfrm>
            <a:off x="3428992" y="342900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3500430" y="3214686"/>
            <a:ext cx="3850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</a:t>
            </a:r>
            <a:endParaRPr lang="ru-RU" sz="2400" dirty="0"/>
          </a:p>
        </p:txBody>
      </p:sp>
      <p:sp>
        <p:nvSpPr>
          <p:cNvPr id="30" name="Полилиния 29"/>
          <p:cNvSpPr/>
          <p:nvPr/>
        </p:nvSpPr>
        <p:spPr>
          <a:xfrm>
            <a:off x="3307308" y="3548418"/>
            <a:ext cx="172871" cy="195618"/>
          </a:xfrm>
          <a:custGeom>
            <a:avLst/>
            <a:gdLst>
              <a:gd name="connsiteX0" fmla="*/ 9098 w 172871"/>
              <a:gd name="connsiteY0" fmla="*/ 0 h 195618"/>
              <a:gd name="connsiteX1" fmla="*/ 9098 w 172871"/>
              <a:gd name="connsiteY1" fmla="*/ 81886 h 195618"/>
              <a:gd name="connsiteX2" fmla="*/ 63689 w 172871"/>
              <a:gd name="connsiteY2" fmla="*/ 177421 h 195618"/>
              <a:gd name="connsiteX3" fmla="*/ 172871 w 172871"/>
              <a:gd name="connsiteY3" fmla="*/ 191069 h 19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871" h="195618">
                <a:moveTo>
                  <a:pt x="9098" y="0"/>
                </a:moveTo>
                <a:cubicBezTo>
                  <a:pt x="4549" y="26158"/>
                  <a:pt x="0" y="52316"/>
                  <a:pt x="9098" y="81886"/>
                </a:cubicBezTo>
                <a:cubicBezTo>
                  <a:pt x="18196" y="111456"/>
                  <a:pt x="36394" y="159224"/>
                  <a:pt x="63689" y="177421"/>
                </a:cubicBezTo>
                <a:cubicBezTo>
                  <a:pt x="90984" y="195618"/>
                  <a:pt x="131927" y="193343"/>
                  <a:pt x="172871" y="191069"/>
                </a:cubicBez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rot="10800000" flipV="1">
            <a:off x="5214942" y="6286520"/>
            <a:ext cx="214314" cy="142876"/>
          </a:xfrm>
          <a:prstGeom prst="line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0800000">
            <a:off x="5214942" y="6429396"/>
            <a:ext cx="214314" cy="1588"/>
          </a:xfrm>
          <a:prstGeom prst="line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429256" y="6143644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BEC</a:t>
            </a:r>
            <a:endParaRPr lang="ru-RU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6357950" y="5929330"/>
            <a:ext cx="317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</a:t>
            </a:r>
            <a:endParaRPr lang="ru-RU" sz="2400" dirty="0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10800000">
            <a:off x="6357950" y="6357958"/>
            <a:ext cx="285754" cy="2"/>
          </a:xfrm>
          <a:prstGeom prst="line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357950" y="6215082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</a:t>
            </a:r>
            <a:endParaRPr lang="ru-RU" sz="2400" dirty="0"/>
          </a:p>
        </p:txBody>
      </p:sp>
      <p:sp>
        <p:nvSpPr>
          <p:cNvPr id="37" name="TextBox 36"/>
          <p:cNvSpPr txBox="1"/>
          <p:nvPr/>
        </p:nvSpPr>
        <p:spPr>
          <a:xfrm>
            <a:off x="6072198" y="6143644"/>
            <a:ext cx="333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=</a:t>
            </a:r>
            <a:endParaRPr lang="ru-RU" sz="2400" dirty="0"/>
          </a:p>
        </p:txBody>
      </p:sp>
      <p:sp>
        <p:nvSpPr>
          <p:cNvPr id="38" name="TextBox 37"/>
          <p:cNvSpPr txBox="1"/>
          <p:nvPr/>
        </p:nvSpPr>
        <p:spPr>
          <a:xfrm>
            <a:off x="6572264" y="6072206"/>
            <a:ext cx="300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</a:t>
            </a:r>
            <a:endParaRPr lang="ru-RU" sz="2400" dirty="0"/>
          </a:p>
        </p:txBody>
      </p:sp>
      <p:sp>
        <p:nvSpPr>
          <p:cNvPr id="39" name="Полилиния 38"/>
          <p:cNvSpPr/>
          <p:nvPr/>
        </p:nvSpPr>
        <p:spPr>
          <a:xfrm>
            <a:off x="6858016" y="6215082"/>
            <a:ext cx="142876" cy="214314"/>
          </a:xfrm>
          <a:custGeom>
            <a:avLst/>
            <a:gdLst>
              <a:gd name="connsiteX0" fmla="*/ 0 w 191069"/>
              <a:gd name="connsiteY0" fmla="*/ 13648 h 313899"/>
              <a:gd name="connsiteX1" fmla="*/ 40944 w 191069"/>
              <a:gd name="connsiteY1" fmla="*/ 245660 h 313899"/>
              <a:gd name="connsiteX2" fmla="*/ 136478 w 191069"/>
              <a:gd name="connsiteY2" fmla="*/ 272956 h 313899"/>
              <a:gd name="connsiteX3" fmla="*/ 191069 w 191069"/>
              <a:gd name="connsiteY3" fmla="*/ 0 h 313899"/>
              <a:gd name="connsiteX4" fmla="*/ 191069 w 191069"/>
              <a:gd name="connsiteY4" fmla="*/ 0 h 313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069" h="313899">
                <a:moveTo>
                  <a:pt x="0" y="13648"/>
                </a:moveTo>
                <a:cubicBezTo>
                  <a:pt x="9099" y="108045"/>
                  <a:pt x="18198" y="202442"/>
                  <a:pt x="40944" y="245660"/>
                </a:cubicBezTo>
                <a:cubicBezTo>
                  <a:pt x="63690" y="288878"/>
                  <a:pt x="111457" y="313899"/>
                  <a:pt x="136478" y="272956"/>
                </a:cubicBezTo>
                <a:cubicBezTo>
                  <a:pt x="161499" y="232013"/>
                  <a:pt x="191069" y="0"/>
                  <a:pt x="191069" y="0"/>
                </a:cubicBezTo>
                <a:lnTo>
                  <a:pt x="191069" y="0"/>
                </a:lnTo>
              </a:path>
            </a:pathLst>
          </a:custGeom>
          <a:ln w="254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7000892" y="6072206"/>
            <a:ext cx="583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BC</a:t>
            </a:r>
            <a:endParaRPr lang="ru-RU" sz="2400" dirty="0"/>
          </a:p>
        </p:txBody>
      </p:sp>
      <p:sp>
        <p:nvSpPr>
          <p:cNvPr id="41" name="TextBox 40"/>
          <p:cNvSpPr txBox="1"/>
          <p:nvPr/>
        </p:nvSpPr>
        <p:spPr>
          <a:xfrm>
            <a:off x="7500958" y="6072206"/>
            <a:ext cx="381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+</a:t>
            </a:r>
            <a:endParaRPr lang="ru-RU" sz="2400" dirty="0"/>
          </a:p>
        </p:txBody>
      </p:sp>
      <p:sp>
        <p:nvSpPr>
          <p:cNvPr id="42" name="Полилиния 41"/>
          <p:cNvSpPr/>
          <p:nvPr/>
        </p:nvSpPr>
        <p:spPr>
          <a:xfrm>
            <a:off x="7786710" y="6215082"/>
            <a:ext cx="142876" cy="214314"/>
          </a:xfrm>
          <a:custGeom>
            <a:avLst/>
            <a:gdLst>
              <a:gd name="connsiteX0" fmla="*/ 0 w 191069"/>
              <a:gd name="connsiteY0" fmla="*/ 13648 h 313899"/>
              <a:gd name="connsiteX1" fmla="*/ 40944 w 191069"/>
              <a:gd name="connsiteY1" fmla="*/ 245660 h 313899"/>
              <a:gd name="connsiteX2" fmla="*/ 136478 w 191069"/>
              <a:gd name="connsiteY2" fmla="*/ 272956 h 313899"/>
              <a:gd name="connsiteX3" fmla="*/ 191069 w 191069"/>
              <a:gd name="connsiteY3" fmla="*/ 0 h 313899"/>
              <a:gd name="connsiteX4" fmla="*/ 191069 w 191069"/>
              <a:gd name="connsiteY4" fmla="*/ 0 h 313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069" h="313899">
                <a:moveTo>
                  <a:pt x="0" y="13648"/>
                </a:moveTo>
                <a:cubicBezTo>
                  <a:pt x="9099" y="108045"/>
                  <a:pt x="18198" y="202442"/>
                  <a:pt x="40944" y="245660"/>
                </a:cubicBezTo>
                <a:cubicBezTo>
                  <a:pt x="63690" y="288878"/>
                  <a:pt x="111457" y="313899"/>
                  <a:pt x="136478" y="272956"/>
                </a:cubicBezTo>
                <a:cubicBezTo>
                  <a:pt x="161499" y="232013"/>
                  <a:pt x="191069" y="0"/>
                  <a:pt x="191069" y="0"/>
                </a:cubicBezTo>
                <a:lnTo>
                  <a:pt x="191069" y="0"/>
                </a:lnTo>
              </a:path>
            </a:pathLst>
          </a:custGeom>
          <a:ln w="254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8001024" y="6072206"/>
            <a:ext cx="811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AD 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Безымянны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785794"/>
            <a:ext cx="8206183" cy="58373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785918" y="928670"/>
            <a:ext cx="5572164" cy="550072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393009" y="1678769"/>
            <a:ext cx="4071966" cy="257176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0800000">
            <a:off x="4714876" y="928670"/>
            <a:ext cx="2428892" cy="164307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2143108" y="2500306"/>
            <a:ext cx="4929222" cy="250033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2000" y="357166"/>
            <a:ext cx="47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7072330" y="2071678"/>
            <a:ext cx="418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1571604" y="4786322"/>
            <a:ext cx="425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</a:t>
            </a:r>
            <a:endParaRPr lang="ru-RU" sz="2800" dirty="0"/>
          </a:p>
        </p:txBody>
      </p:sp>
      <p:sp>
        <p:nvSpPr>
          <p:cNvPr id="15" name="Овал 14"/>
          <p:cNvSpPr/>
          <p:nvPr/>
        </p:nvSpPr>
        <p:spPr>
          <a:xfrm flipH="1" flipV="1">
            <a:off x="4572000" y="364331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572000" y="3714752"/>
            <a:ext cx="4523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O</a:t>
            </a:r>
            <a:endParaRPr lang="ru-RU" sz="2800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572000" y="1142984"/>
            <a:ext cx="214314" cy="14287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4750595" y="1107265"/>
            <a:ext cx="214314" cy="14287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857356" y="2143092"/>
            <a:ext cx="4714908" cy="4714908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</p:cNvCxnSpPr>
          <p:nvPr/>
        </p:nvCxnSpPr>
        <p:spPr>
          <a:xfrm rot="16200000" flipH="1" flipV="1">
            <a:off x="1464435" y="2750327"/>
            <a:ext cx="3357610" cy="21431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0800000">
            <a:off x="4286248" y="2143116"/>
            <a:ext cx="2000264" cy="1143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2071670" y="3286124"/>
            <a:ext cx="4214842" cy="21431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000496" y="1643050"/>
            <a:ext cx="47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6357950" y="2857496"/>
            <a:ext cx="418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1643042" y="5143512"/>
            <a:ext cx="425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</a:t>
            </a:r>
            <a:endParaRPr lang="ru-RU" sz="2800" dirty="0"/>
          </a:p>
        </p:txBody>
      </p:sp>
      <p:sp>
        <p:nvSpPr>
          <p:cNvPr id="15" name="Овал 14"/>
          <p:cNvSpPr/>
          <p:nvPr/>
        </p:nvSpPr>
        <p:spPr>
          <a:xfrm flipH="1" flipV="1">
            <a:off x="4071934" y="428625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214810" y="4214818"/>
            <a:ext cx="4523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O</a:t>
            </a:r>
            <a:endParaRPr lang="ru-RU" sz="2800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071934" y="2357430"/>
            <a:ext cx="214314" cy="14287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4214810" y="2285992"/>
            <a:ext cx="285752" cy="14287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1035823" y="1750207"/>
            <a:ext cx="4786343" cy="2571771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V="1">
            <a:off x="4148614" y="1209180"/>
            <a:ext cx="2691490" cy="1558966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786314" y="214290"/>
            <a:ext cx="453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</a:t>
            </a:r>
            <a:endParaRPr lang="ru-RU" sz="2800" dirty="0"/>
          </a:p>
        </p:txBody>
      </p:sp>
      <p:sp>
        <p:nvSpPr>
          <p:cNvPr id="63" name="Овал 62"/>
          <p:cNvSpPr/>
          <p:nvPr/>
        </p:nvSpPr>
        <p:spPr>
          <a:xfrm flipH="1" flipV="1">
            <a:off x="2000232" y="535782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 flipH="1" flipV="1">
            <a:off x="6143636" y="321468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 flipH="1" flipV="1">
            <a:off x="4143372" y="207167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 flipH="1" flipV="1">
            <a:off x="4643438" y="571480"/>
            <a:ext cx="142876" cy="14287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857356" y="2143092"/>
            <a:ext cx="4714908" cy="4714908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</p:cNvCxnSpPr>
          <p:nvPr/>
        </p:nvCxnSpPr>
        <p:spPr>
          <a:xfrm rot="16200000" flipH="1" flipV="1">
            <a:off x="1464435" y="2750327"/>
            <a:ext cx="3357610" cy="21431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0800000">
            <a:off x="4286248" y="2143116"/>
            <a:ext cx="2000264" cy="1143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2071670" y="3286124"/>
            <a:ext cx="4214842" cy="21431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000496" y="1643050"/>
            <a:ext cx="47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6286512" y="2714620"/>
            <a:ext cx="418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1571604" y="5214950"/>
            <a:ext cx="425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</a:t>
            </a:r>
            <a:endParaRPr lang="ru-RU" sz="2800" dirty="0"/>
          </a:p>
        </p:txBody>
      </p:sp>
      <p:sp>
        <p:nvSpPr>
          <p:cNvPr id="15" name="Овал 14"/>
          <p:cNvSpPr/>
          <p:nvPr/>
        </p:nvSpPr>
        <p:spPr>
          <a:xfrm flipH="1" flipV="1">
            <a:off x="4071934" y="428625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214810" y="4214818"/>
            <a:ext cx="4523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O</a:t>
            </a:r>
            <a:endParaRPr lang="ru-RU" sz="2800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071934" y="2357430"/>
            <a:ext cx="214314" cy="14287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4214810" y="2285992"/>
            <a:ext cx="285752" cy="14287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Овал 62"/>
          <p:cNvSpPr/>
          <p:nvPr/>
        </p:nvSpPr>
        <p:spPr>
          <a:xfrm flipH="1" flipV="1">
            <a:off x="2000232" y="535782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 flipH="1" flipV="1">
            <a:off x="6143636" y="321468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 flipH="1" flipV="1">
            <a:off x="4143372" y="207167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>
            <a:endCxn id="63" idx="3"/>
          </p:cNvCxnSpPr>
          <p:nvPr/>
        </p:nvCxnSpPr>
        <p:spPr>
          <a:xfrm rot="5400000">
            <a:off x="2015027" y="3178967"/>
            <a:ext cx="2306940" cy="209262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4214810" y="3071810"/>
            <a:ext cx="1979340" cy="264828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929058" y="2571744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K</a:t>
            </a:r>
            <a:endParaRPr lang="ru-RU" sz="2800" dirty="0"/>
          </a:p>
        </p:txBody>
      </p:sp>
      <p:sp>
        <p:nvSpPr>
          <p:cNvPr id="34" name="Овал 33"/>
          <p:cNvSpPr/>
          <p:nvPr/>
        </p:nvSpPr>
        <p:spPr>
          <a:xfrm flipH="1" flipV="1">
            <a:off x="4143372" y="3000372"/>
            <a:ext cx="142876" cy="14287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1"/>
          <p:cNvGrpSpPr/>
          <p:nvPr/>
        </p:nvGrpSpPr>
        <p:grpSpPr>
          <a:xfrm>
            <a:off x="2071670" y="1000108"/>
            <a:ext cx="5287501" cy="4829266"/>
            <a:chOff x="2071670" y="1214422"/>
            <a:chExt cx="5287501" cy="4829266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43108" y="1285860"/>
              <a:ext cx="4914156" cy="4572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Овал 4"/>
            <p:cNvSpPr/>
            <p:nvPr/>
          </p:nvSpPr>
          <p:spPr>
            <a:xfrm>
              <a:off x="2571736" y="3429000"/>
              <a:ext cx="142876" cy="142876"/>
            </a:xfrm>
            <a:prstGeom prst="ellipse">
              <a:avLst/>
            </a:prstGeom>
            <a:solidFill>
              <a:srgbClr val="FF0000"/>
            </a:solidFill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5572132" y="5357826"/>
              <a:ext cx="142876" cy="142876"/>
            </a:xfrm>
            <a:prstGeom prst="ellipse">
              <a:avLst/>
            </a:prstGeom>
            <a:solidFill>
              <a:srgbClr val="FF0000"/>
            </a:solidFill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" name="Прямая соединительная линия 7"/>
            <p:cNvCxnSpPr>
              <a:stCxn id="5" idx="6"/>
            </p:cNvCxnSpPr>
            <p:nvPr/>
          </p:nvCxnSpPr>
          <p:spPr>
            <a:xfrm>
              <a:off x="2714612" y="3500438"/>
              <a:ext cx="3929090" cy="1588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>
              <a:stCxn id="5" idx="7"/>
            </p:cNvCxnSpPr>
            <p:nvPr/>
          </p:nvCxnSpPr>
          <p:spPr>
            <a:xfrm rot="5400000" flipH="1" flipV="1">
              <a:off x="2729407" y="1607331"/>
              <a:ext cx="1806874" cy="187831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5400000">
              <a:off x="5179223" y="3964785"/>
              <a:ext cx="1928826" cy="1000132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Полилиния 18"/>
            <p:cNvSpPr/>
            <p:nvPr/>
          </p:nvSpPr>
          <p:spPr>
            <a:xfrm>
              <a:off x="4565177" y="3786189"/>
              <a:ext cx="1507021" cy="658431"/>
            </a:xfrm>
            <a:custGeom>
              <a:avLst/>
              <a:gdLst>
                <a:gd name="connsiteX0" fmla="*/ 1248769 w 1676399"/>
                <a:gd name="connsiteY0" fmla="*/ 106908 h 812042"/>
                <a:gd name="connsiteX1" fmla="*/ 1003110 w 1676399"/>
                <a:gd name="connsiteY1" fmla="*/ 11373 h 812042"/>
                <a:gd name="connsiteX2" fmla="*/ 757450 w 1676399"/>
                <a:gd name="connsiteY2" fmla="*/ 175146 h 812042"/>
                <a:gd name="connsiteX3" fmla="*/ 279778 w 1676399"/>
                <a:gd name="connsiteY3" fmla="*/ 284328 h 812042"/>
                <a:gd name="connsiteX4" fmla="*/ 34119 w 1676399"/>
                <a:gd name="connsiteY4" fmla="*/ 420806 h 812042"/>
                <a:gd name="connsiteX5" fmla="*/ 75062 w 1676399"/>
                <a:gd name="connsiteY5" fmla="*/ 529988 h 812042"/>
                <a:gd name="connsiteX6" fmla="*/ 443551 w 1676399"/>
                <a:gd name="connsiteY6" fmla="*/ 543636 h 812042"/>
                <a:gd name="connsiteX7" fmla="*/ 675563 w 1676399"/>
                <a:gd name="connsiteY7" fmla="*/ 557284 h 812042"/>
                <a:gd name="connsiteX8" fmla="*/ 1016757 w 1676399"/>
                <a:gd name="connsiteY8" fmla="*/ 666466 h 812042"/>
                <a:gd name="connsiteX9" fmla="*/ 1426190 w 1676399"/>
                <a:gd name="connsiteY9" fmla="*/ 748352 h 812042"/>
                <a:gd name="connsiteX10" fmla="*/ 1644554 w 1676399"/>
                <a:gd name="connsiteY10" fmla="*/ 284328 h 812042"/>
                <a:gd name="connsiteX11" fmla="*/ 1248769 w 1676399"/>
                <a:gd name="connsiteY11" fmla="*/ 106908 h 812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76399" h="812042">
                  <a:moveTo>
                    <a:pt x="1248769" y="106908"/>
                  </a:moveTo>
                  <a:cubicBezTo>
                    <a:pt x="1141862" y="61416"/>
                    <a:pt x="1084996" y="0"/>
                    <a:pt x="1003110" y="11373"/>
                  </a:cubicBezTo>
                  <a:cubicBezTo>
                    <a:pt x="921224" y="22746"/>
                    <a:pt x="878005" y="129654"/>
                    <a:pt x="757450" y="175146"/>
                  </a:cubicBezTo>
                  <a:cubicBezTo>
                    <a:pt x="636895" y="220638"/>
                    <a:pt x="400333" y="243385"/>
                    <a:pt x="279778" y="284328"/>
                  </a:cubicBezTo>
                  <a:cubicBezTo>
                    <a:pt x="159223" y="325271"/>
                    <a:pt x="68238" y="379863"/>
                    <a:pt x="34119" y="420806"/>
                  </a:cubicBezTo>
                  <a:cubicBezTo>
                    <a:pt x="0" y="461749"/>
                    <a:pt x="6823" y="509516"/>
                    <a:pt x="75062" y="529988"/>
                  </a:cubicBezTo>
                  <a:cubicBezTo>
                    <a:pt x="143301" y="550460"/>
                    <a:pt x="343468" y="539087"/>
                    <a:pt x="443551" y="543636"/>
                  </a:cubicBezTo>
                  <a:cubicBezTo>
                    <a:pt x="543634" y="548185"/>
                    <a:pt x="580029" y="536812"/>
                    <a:pt x="675563" y="557284"/>
                  </a:cubicBezTo>
                  <a:cubicBezTo>
                    <a:pt x="771097" y="577756"/>
                    <a:pt x="891653" y="634621"/>
                    <a:pt x="1016757" y="666466"/>
                  </a:cubicBezTo>
                  <a:cubicBezTo>
                    <a:pt x="1141861" y="698311"/>
                    <a:pt x="1321557" y="812042"/>
                    <a:pt x="1426190" y="748352"/>
                  </a:cubicBezTo>
                  <a:cubicBezTo>
                    <a:pt x="1530823" y="684662"/>
                    <a:pt x="1676399" y="391235"/>
                    <a:pt x="1644554" y="284328"/>
                  </a:cubicBezTo>
                  <a:cubicBezTo>
                    <a:pt x="1612709" y="177421"/>
                    <a:pt x="1355676" y="152400"/>
                    <a:pt x="1248769" y="106908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4929190" y="4578824"/>
              <a:ext cx="766475" cy="493250"/>
            </a:xfrm>
            <a:custGeom>
              <a:avLst/>
              <a:gdLst>
                <a:gd name="connsiteX0" fmla="*/ 477671 w 577754"/>
                <a:gd name="connsiteY0" fmla="*/ 116006 h 386686"/>
                <a:gd name="connsiteX1" fmla="*/ 232011 w 577754"/>
                <a:gd name="connsiteY1" fmla="*/ 34119 h 386686"/>
                <a:gd name="connsiteX2" fmla="*/ 27295 w 577754"/>
                <a:gd name="connsiteY2" fmla="*/ 34119 h 386686"/>
                <a:gd name="connsiteX3" fmla="*/ 68238 w 577754"/>
                <a:gd name="connsiteY3" fmla="*/ 238836 h 386686"/>
                <a:gd name="connsiteX4" fmla="*/ 286602 w 577754"/>
                <a:gd name="connsiteY4" fmla="*/ 375313 h 386686"/>
                <a:gd name="connsiteX5" fmla="*/ 504967 w 577754"/>
                <a:gd name="connsiteY5" fmla="*/ 307075 h 386686"/>
                <a:gd name="connsiteX6" fmla="*/ 573205 w 577754"/>
                <a:gd name="connsiteY6" fmla="*/ 156949 h 386686"/>
                <a:gd name="connsiteX7" fmla="*/ 477671 w 577754"/>
                <a:gd name="connsiteY7" fmla="*/ 116006 h 38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754" h="386686">
                  <a:moveTo>
                    <a:pt x="477671" y="116006"/>
                  </a:moveTo>
                  <a:cubicBezTo>
                    <a:pt x="420805" y="95534"/>
                    <a:pt x="307074" y="47767"/>
                    <a:pt x="232011" y="34119"/>
                  </a:cubicBezTo>
                  <a:cubicBezTo>
                    <a:pt x="156948" y="20471"/>
                    <a:pt x="54590" y="0"/>
                    <a:pt x="27295" y="34119"/>
                  </a:cubicBezTo>
                  <a:cubicBezTo>
                    <a:pt x="0" y="68238"/>
                    <a:pt x="25020" y="181970"/>
                    <a:pt x="68238" y="238836"/>
                  </a:cubicBezTo>
                  <a:cubicBezTo>
                    <a:pt x="111456" y="295702"/>
                    <a:pt x="213814" y="363940"/>
                    <a:pt x="286602" y="375313"/>
                  </a:cubicBezTo>
                  <a:cubicBezTo>
                    <a:pt x="359390" y="386686"/>
                    <a:pt x="457200" y="343469"/>
                    <a:pt x="504967" y="307075"/>
                  </a:cubicBezTo>
                  <a:cubicBezTo>
                    <a:pt x="552734" y="270681"/>
                    <a:pt x="577754" y="191069"/>
                    <a:pt x="573205" y="156949"/>
                  </a:cubicBezTo>
                  <a:cubicBezTo>
                    <a:pt x="568656" y="122830"/>
                    <a:pt x="534537" y="136478"/>
                    <a:pt x="477671" y="11600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3541594" y="2276901"/>
              <a:ext cx="1241947" cy="775648"/>
            </a:xfrm>
            <a:custGeom>
              <a:avLst/>
              <a:gdLst>
                <a:gd name="connsiteX0" fmla="*/ 348018 w 1241947"/>
                <a:gd name="connsiteY0" fmla="*/ 725606 h 775648"/>
                <a:gd name="connsiteX1" fmla="*/ 170597 w 1241947"/>
                <a:gd name="connsiteY1" fmla="*/ 684663 h 775648"/>
                <a:gd name="connsiteX2" fmla="*/ 20472 w 1241947"/>
                <a:gd name="connsiteY2" fmla="*/ 466299 h 775648"/>
                <a:gd name="connsiteX3" fmla="*/ 47767 w 1241947"/>
                <a:gd name="connsiteY3" fmla="*/ 329821 h 775648"/>
                <a:gd name="connsiteX4" fmla="*/ 307075 w 1241947"/>
                <a:gd name="connsiteY4" fmla="*/ 234287 h 775648"/>
                <a:gd name="connsiteX5" fmla="*/ 593678 w 1241947"/>
                <a:gd name="connsiteY5" fmla="*/ 275230 h 775648"/>
                <a:gd name="connsiteX6" fmla="*/ 798394 w 1241947"/>
                <a:gd name="connsiteY6" fmla="*/ 125105 h 775648"/>
                <a:gd name="connsiteX7" fmla="*/ 1016758 w 1241947"/>
                <a:gd name="connsiteY7" fmla="*/ 2275 h 775648"/>
                <a:gd name="connsiteX8" fmla="*/ 1221475 w 1241947"/>
                <a:gd name="connsiteY8" fmla="*/ 138753 h 775648"/>
                <a:gd name="connsiteX9" fmla="*/ 1139588 w 1241947"/>
                <a:gd name="connsiteY9" fmla="*/ 561833 h 775648"/>
                <a:gd name="connsiteX10" fmla="*/ 607325 w 1241947"/>
                <a:gd name="connsiteY10" fmla="*/ 752902 h 775648"/>
                <a:gd name="connsiteX11" fmla="*/ 348018 w 1241947"/>
                <a:gd name="connsiteY11" fmla="*/ 725606 h 775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947" h="775648">
                  <a:moveTo>
                    <a:pt x="348018" y="725606"/>
                  </a:moveTo>
                  <a:cubicBezTo>
                    <a:pt x="275230" y="714233"/>
                    <a:pt x="225188" y="727881"/>
                    <a:pt x="170597" y="684663"/>
                  </a:cubicBezTo>
                  <a:cubicBezTo>
                    <a:pt x="116006" y="641445"/>
                    <a:pt x="40944" y="525439"/>
                    <a:pt x="20472" y="466299"/>
                  </a:cubicBezTo>
                  <a:cubicBezTo>
                    <a:pt x="0" y="407159"/>
                    <a:pt x="0" y="368490"/>
                    <a:pt x="47767" y="329821"/>
                  </a:cubicBezTo>
                  <a:cubicBezTo>
                    <a:pt x="95534" y="291152"/>
                    <a:pt x="216090" y="243385"/>
                    <a:pt x="307075" y="234287"/>
                  </a:cubicBezTo>
                  <a:cubicBezTo>
                    <a:pt x="398060" y="225189"/>
                    <a:pt x="511792" y="293427"/>
                    <a:pt x="593678" y="275230"/>
                  </a:cubicBezTo>
                  <a:cubicBezTo>
                    <a:pt x="675564" y="257033"/>
                    <a:pt x="727881" y="170598"/>
                    <a:pt x="798394" y="125105"/>
                  </a:cubicBezTo>
                  <a:cubicBezTo>
                    <a:pt x="868907" y="79613"/>
                    <a:pt x="946245" y="0"/>
                    <a:pt x="1016758" y="2275"/>
                  </a:cubicBezTo>
                  <a:cubicBezTo>
                    <a:pt x="1087271" y="4550"/>
                    <a:pt x="1201003" y="45493"/>
                    <a:pt x="1221475" y="138753"/>
                  </a:cubicBezTo>
                  <a:cubicBezTo>
                    <a:pt x="1241947" y="232013"/>
                    <a:pt x="1241946" y="459475"/>
                    <a:pt x="1139588" y="561833"/>
                  </a:cubicBezTo>
                  <a:cubicBezTo>
                    <a:pt x="1037230" y="664191"/>
                    <a:pt x="743802" y="730156"/>
                    <a:pt x="607325" y="752902"/>
                  </a:cubicBezTo>
                  <a:cubicBezTo>
                    <a:pt x="470848" y="775648"/>
                    <a:pt x="420806" y="736979"/>
                    <a:pt x="348018" y="72560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" name="Прямая соединительная линия 11"/>
            <p:cNvCxnSpPr>
              <a:stCxn id="6" idx="7"/>
            </p:cNvCxnSpPr>
            <p:nvPr/>
          </p:nvCxnSpPr>
          <p:spPr>
            <a:xfrm rot="16200000" flipV="1">
              <a:off x="3300911" y="2985577"/>
              <a:ext cx="3664262" cy="1122084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2071670" y="3571876"/>
              <a:ext cx="6440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M</a:t>
              </a:r>
              <a:r>
                <a:rPr lang="ru-RU" sz="2000" b="1" dirty="0" smtClean="0"/>
                <a:t>1</a:t>
              </a:r>
              <a:endParaRPr lang="ru-RU" sz="20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715140" y="3286124"/>
              <a:ext cx="6440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N</a:t>
              </a:r>
              <a:endParaRPr lang="ru-RU" sz="20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715008" y="5643578"/>
              <a:ext cx="6440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M2</a:t>
              </a:r>
              <a:endParaRPr lang="ru-RU" sz="20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929058" y="2571744"/>
              <a:ext cx="6440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A</a:t>
              </a:r>
              <a:endParaRPr lang="ru-RU" sz="20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357818" y="3929066"/>
              <a:ext cx="6440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B</a:t>
              </a:r>
              <a:endParaRPr lang="ru-RU" sz="20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929190" y="4643446"/>
              <a:ext cx="6440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C</a:t>
              </a:r>
              <a:endParaRPr lang="ru-RU" sz="20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429124" y="1214422"/>
              <a:ext cx="6440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O</a:t>
              </a:r>
              <a:endParaRPr lang="ru-RU" sz="2000" b="1" dirty="0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86380" y="2071678"/>
              <a:ext cx="790569" cy="855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tiana P\Desktop\Безымянный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594" y="1142984"/>
            <a:ext cx="9044406" cy="5715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atiana P\Desktop\Безымянный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829" y="928670"/>
            <a:ext cx="8606013" cy="5438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atiana P\Desktop\Безымянный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653" y="857232"/>
            <a:ext cx="8828347" cy="5578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527</TotalTime>
  <Words>99</Words>
  <Application>Microsoft Office PowerPoint</Application>
  <PresentationFormat>Экран (4:3)</PresentationFormat>
  <Paragraphs>53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Городская</vt:lpstr>
      <vt:lpstr>Центральные углы и углы, вписанные в окружность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Центральные углы и углы, вписанные в окружность</dc:title>
  <dc:creator>Tatiana P</dc:creator>
  <cp:lastModifiedBy>АдмайкинаЕБ</cp:lastModifiedBy>
  <cp:revision>21</cp:revision>
  <dcterms:created xsi:type="dcterms:W3CDTF">2014-04-03T15:18:00Z</dcterms:created>
  <dcterms:modified xsi:type="dcterms:W3CDTF">2014-04-09T05:29:41Z</dcterms:modified>
</cp:coreProperties>
</file>