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85" r:id="rId3"/>
    <p:sldId id="286" r:id="rId4"/>
    <p:sldId id="287" r:id="rId5"/>
    <p:sldId id="288" r:id="rId6"/>
    <p:sldId id="289" r:id="rId7"/>
    <p:sldId id="290" r:id="rId8"/>
    <p:sldId id="291" r:id="rId9"/>
    <p:sldId id="292" r:id="rId10"/>
    <p:sldId id="293" r:id="rId11"/>
    <p:sldId id="294" r:id="rId12"/>
    <p:sldId id="295" r:id="rId13"/>
    <p:sldId id="268" r:id="rId14"/>
    <p:sldId id="270" r:id="rId15"/>
    <p:sldId id="271" r:id="rId16"/>
    <p:sldId id="281" r:id="rId17"/>
    <p:sldId id="272" r:id="rId18"/>
    <p:sldId id="296" r:id="rId19"/>
    <p:sldId id="297" r:id="rId20"/>
    <p:sldId id="298" r:id="rId21"/>
    <p:sldId id="300" r:id="rId22"/>
    <p:sldId id="299" r:id="rId23"/>
    <p:sldId id="302" r:id="rId24"/>
    <p:sldId id="305" r:id="rId25"/>
    <p:sldId id="304" r:id="rId26"/>
    <p:sldId id="306" r:id="rId27"/>
    <p:sldId id="307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F3F"/>
    <a:srgbClr val="D60093"/>
    <a:srgbClr val="339933"/>
    <a:srgbClr val="009900"/>
    <a:srgbClr val="6600FF"/>
    <a:srgbClr val="00CC99"/>
    <a:srgbClr val="FF33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974" y="-4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B21CB-FF47-4E68-A1F5-21510453A608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2708920"/>
            <a:ext cx="675377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Активные методы обучения</a:t>
            </a:r>
            <a:br>
              <a:rPr lang="ru-RU" sz="3200" dirty="0" smtClean="0"/>
            </a:br>
            <a:r>
              <a:rPr lang="ru-RU" sz="3200" dirty="0" smtClean="0"/>
              <a:t> на уроках литературного чтения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03163" y="908719"/>
            <a:ext cx="72026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Муниципальное бюджетное общеобразовательное учреждение </a:t>
            </a:r>
            <a:br>
              <a:rPr lang="ru-RU" dirty="0" smtClean="0"/>
            </a:br>
            <a:r>
              <a:rPr lang="ru-RU" dirty="0" smtClean="0"/>
              <a:t>                   средняя школа №7 г. Ярцева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627784" y="5286198"/>
            <a:ext cx="34451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Мотурняк</a:t>
            </a:r>
            <a:r>
              <a:rPr lang="ru-RU" dirty="0" smtClean="0"/>
              <a:t> Алла Геннадьевна</a:t>
            </a:r>
            <a:br>
              <a:rPr lang="ru-RU" dirty="0" smtClean="0"/>
            </a:br>
            <a:r>
              <a:rPr lang="ru-RU" dirty="0" smtClean="0"/>
              <a:t>учитель начальных классов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7425" y="689356"/>
            <a:ext cx="777648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7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. Активные методы обучения на этапе </a:t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обобщения, систематизации знаний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68893" y="1721495"/>
            <a:ext cx="2952328" cy="143340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/>
              <a:t>алерТворческая</a:t>
            </a:r>
            <a:r>
              <a:rPr lang="ru-RU" sz="2400" dirty="0" smtClean="0"/>
              <a:t> </a:t>
            </a:r>
            <a:r>
              <a:rPr lang="ru-RU" sz="2400" dirty="0" err="1" smtClean="0"/>
              <a:t>мастерскаяея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95767" y="1954639"/>
            <a:ext cx="2592288" cy="914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/>
              <a:t>Г</a:t>
            </a:r>
            <a:r>
              <a:rPr lang="ru-RU" sz="2400" b="1" dirty="0" err="1">
                <a:solidFill>
                  <a:srgbClr val="C00000"/>
                </a:solidFill>
              </a:rPr>
              <a:t>М</a:t>
            </a:r>
            <a:r>
              <a:rPr lang="ru-RU" sz="2400" b="1" dirty="0" err="1" smtClean="0">
                <a:solidFill>
                  <a:srgbClr val="C00000"/>
                </a:solidFill>
              </a:rPr>
              <a:t>удрый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err="1" smtClean="0">
                <a:solidFill>
                  <a:srgbClr val="C00000"/>
                </a:solidFill>
              </a:rPr>
              <a:t>совет</a:t>
            </a:r>
            <a:r>
              <a:rPr lang="ru-RU" sz="2400" dirty="0" err="1" smtClean="0"/>
              <a:t>алерея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35194" y="3520033"/>
            <a:ext cx="3086983" cy="92482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Гитоговый</a:t>
            </a:r>
            <a:r>
              <a:rPr lang="ru-RU" dirty="0" smtClean="0"/>
              <a:t> </a:t>
            </a:r>
            <a:r>
              <a:rPr lang="ru-RU" dirty="0" err="1" smtClean="0"/>
              <a:t>кругППоздорова</a:t>
            </a:r>
            <a:endParaRPr lang="ru-RU" b="1" dirty="0">
              <a:solidFill>
                <a:srgbClr val="C00000"/>
              </a:solidFill>
            </a:endParaRPr>
          </a:p>
          <a:p>
            <a:pPr algn="ctr"/>
            <a:r>
              <a:rPr lang="ru-RU" dirty="0" err="1" smtClean="0"/>
              <a:t>алерея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286600" y="3531729"/>
            <a:ext cx="3235787" cy="92482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ГППоздорова</a:t>
            </a:r>
            <a:endParaRPr lang="ru-RU" b="1" dirty="0">
              <a:solidFill>
                <a:srgbClr val="C00000"/>
              </a:solidFill>
            </a:endParaRPr>
          </a:p>
          <a:p>
            <a:pPr algn="ctr"/>
            <a:r>
              <a:rPr lang="ru-RU" dirty="0" err="1" smtClean="0"/>
              <a:t>алерея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409004" y="3751614"/>
            <a:ext cx="17043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Ромашка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4917" y="1976532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>
                <a:solidFill>
                  <a:srgbClr val="C00000"/>
                </a:solidFill>
              </a:rPr>
              <a:t>Синквейн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0055" y="3751613"/>
            <a:ext cx="26372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Итоговый круг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104364" y="5013176"/>
            <a:ext cx="3086983" cy="92482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Гитоговый</a:t>
            </a:r>
            <a:r>
              <a:rPr lang="ru-RU" dirty="0" smtClean="0"/>
              <a:t> </a:t>
            </a:r>
            <a:r>
              <a:rPr lang="ru-RU" dirty="0" err="1" smtClean="0"/>
              <a:t>кругППоздорова</a:t>
            </a:r>
            <a:endParaRPr lang="ru-RU" b="1" dirty="0">
              <a:solidFill>
                <a:srgbClr val="C00000"/>
              </a:solidFill>
            </a:endParaRPr>
          </a:p>
          <a:p>
            <a:pPr algn="ctr"/>
            <a:r>
              <a:rPr lang="ru-RU" dirty="0" err="1" smtClean="0"/>
              <a:t>алерея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40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7425" y="689356"/>
            <a:ext cx="604364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8. Активные методы обучения </a:t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на этапе рефлексии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331640" y="1858588"/>
            <a:ext cx="2952328" cy="143340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/>
              <a:t>алерТворческая</a:t>
            </a:r>
            <a:r>
              <a:rPr lang="ru-RU" sz="2400" dirty="0" smtClean="0"/>
              <a:t> </a:t>
            </a:r>
            <a:r>
              <a:rPr lang="ru-RU" sz="2400" dirty="0" err="1" smtClean="0"/>
              <a:t>мастерскаяея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932040" y="1401388"/>
            <a:ext cx="2592288" cy="914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Г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err="1" smtClean="0">
                <a:solidFill>
                  <a:srgbClr val="C00000"/>
                </a:solidFill>
              </a:rPr>
              <a:t>Дартс</a:t>
            </a:r>
            <a:r>
              <a:rPr lang="ru-RU" sz="2400" dirty="0" err="1" smtClean="0"/>
              <a:t>алерея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37892" y="3523441"/>
            <a:ext cx="3086983" cy="92482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Гитоговый</a:t>
            </a:r>
            <a:r>
              <a:rPr lang="ru-RU" dirty="0" smtClean="0"/>
              <a:t> </a:t>
            </a:r>
            <a:r>
              <a:rPr lang="ru-RU" dirty="0" err="1" smtClean="0"/>
              <a:t>кругППоздорова</a:t>
            </a:r>
            <a:endParaRPr lang="ru-RU" b="1" dirty="0">
              <a:solidFill>
                <a:srgbClr val="C00000"/>
              </a:solidFill>
            </a:endParaRPr>
          </a:p>
          <a:p>
            <a:pPr algn="ctr"/>
            <a:r>
              <a:rPr lang="ru-RU" dirty="0" err="1" smtClean="0"/>
              <a:t>алерея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652733" y="2575290"/>
            <a:ext cx="3235787" cy="112811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ГППоздорова</a:t>
            </a:r>
            <a:endParaRPr lang="ru-RU" b="1" dirty="0">
              <a:solidFill>
                <a:srgbClr val="C00000"/>
              </a:solidFill>
            </a:endParaRPr>
          </a:p>
          <a:p>
            <a:pPr algn="ctr"/>
            <a:r>
              <a:rPr lang="ru-RU" dirty="0" err="1" smtClean="0"/>
              <a:t>алерея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174850" y="2692444"/>
            <a:ext cx="21066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Корзинка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настроения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00639" y="2159791"/>
            <a:ext cx="28143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Незаконченное предложение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0055" y="3751613"/>
            <a:ext cx="21771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Телеграмма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241251" y="3982445"/>
            <a:ext cx="3086983" cy="92482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Гитоговый</a:t>
            </a:r>
            <a:r>
              <a:rPr lang="ru-RU" dirty="0" smtClean="0"/>
              <a:t> </a:t>
            </a:r>
            <a:r>
              <a:rPr lang="ru-RU" dirty="0" err="1" smtClean="0"/>
              <a:t>кругППоздорова</a:t>
            </a:r>
            <a:endParaRPr lang="ru-RU" b="1" dirty="0">
              <a:solidFill>
                <a:srgbClr val="C00000"/>
              </a:solidFill>
            </a:endParaRPr>
          </a:p>
          <a:p>
            <a:pPr algn="ctr"/>
            <a:r>
              <a:rPr lang="ru-RU" dirty="0" err="1" smtClean="0"/>
              <a:t>алерея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746077" y="4217434"/>
            <a:ext cx="14494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Буриме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8022" y="5157192"/>
            <a:ext cx="3114675" cy="104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639252" y="5177234"/>
            <a:ext cx="29322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Продолжение 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известных строк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86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772816"/>
            <a:ext cx="35247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Сундучок знаний.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C:\Users\admin\Desktop\фотопдд\P_20180122_13561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2017" y="3688075"/>
            <a:ext cx="2352675" cy="2428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F:\Новая папкасентрябрь\IMG_605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340768"/>
            <a:ext cx="3024336" cy="1944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F:\Новая папкасентрябрь\IMG_606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552019"/>
            <a:ext cx="3038475" cy="20243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06706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 flipH="1">
            <a:off x="683568" y="764704"/>
            <a:ext cx="648072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Стал дед очень стар. Ноги у него не ходили, глаза не видели, уши не слышали, зубов не было. И когда он ел, у него текло назад изо рта. Сын и невестка перестали его за стол сажать, а давали ему обедать за печкой.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6600FF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3645024"/>
            <a:ext cx="520206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       Л.Н.Толстой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«Старый дед и внучек»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899592" y="405244"/>
            <a:ext cx="676875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Был мальчик, звали его Филипп. Пошли раз все ребята в школу. Филипп взял шапку и хотел тоже идти. Но мать сказала ему: «Куда ты собрался?»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«В школу».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«Ты еще мал, не ходи», - и мать оставила его дома. Ребята ушли в школу. Отец с утра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yeхал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лес, а мать ушла на поденную работу.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6600FF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4437112"/>
            <a:ext cx="31683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Л.Н.Толстой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«Филиппок»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539552" y="692696"/>
            <a:ext cx="7128792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Были брат и сестра — Вася и Катя; у них была кошка. Весной кошка пропала. Дети искали ее везде, но не могли найти.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6600FF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Один раз они играли подле амбара и услыхали — над головой что-то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66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мяучит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тонкими голосами. Вася влез по лестнице под крышу амбара.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6600FF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7704" y="3933056"/>
            <a:ext cx="258115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Л.Н.Толстой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«Котёнок»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539552" y="980147"/>
            <a:ext cx="734481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Когда в товарищах согласья нет,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6600FF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лад их дело не пойдет,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6600FF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выйдет из него не дело, только мука.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6600FF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2924944"/>
            <a:ext cx="451598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И.А.Крылов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 «Лебедь, Рак и Щука»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971600" y="746120"/>
            <a:ext cx="633670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лукоморья дуб зеленый;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6600FF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Златая цепь на дубе том: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6600FF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днем и ночью кот ученый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6600FF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 ходит по цепи кругом;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6600FF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Идет направо — песнь заводит,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6600FF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Налево — сказку говорит.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6600FF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3861048"/>
            <a:ext cx="622317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А.С.Пушкин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«Руслан и Людмила» (отрывок)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273296"/>
            <a:ext cx="4983865" cy="60016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«МОЗАИКА»</a:t>
            </a:r>
            <a:b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«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</a:rPr>
              <a:t>Вот пошел он к синему морю;</a:t>
            </a:r>
            <a:br>
              <a:rPr lang="ru-RU" sz="2400" dirty="0">
                <a:solidFill>
                  <a:srgbClr val="000000"/>
                </a:solidFill>
                <a:latin typeface="Times New Roman"/>
                <a:ea typeface="Calibri"/>
              </a:rPr>
            </a:b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</a:rPr>
              <a:t>Видит, — море слегка разыгралось.</a:t>
            </a:r>
            <a:br>
              <a:rPr lang="ru-RU" sz="2400" dirty="0">
                <a:solidFill>
                  <a:srgbClr val="000000"/>
                </a:solidFill>
                <a:latin typeface="Times New Roman"/>
                <a:ea typeface="Calibri"/>
              </a:rPr>
            </a:b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</a:rPr>
              <a:t>Стал он кликать золотую рыбку,</a:t>
            </a:r>
            <a:br>
              <a:rPr lang="ru-RU" sz="2400" dirty="0">
                <a:solidFill>
                  <a:srgbClr val="000000"/>
                </a:solidFill>
                <a:latin typeface="Times New Roman"/>
                <a:ea typeface="Calibri"/>
              </a:rPr>
            </a:b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</a:rPr>
              <a:t>Приплыла к нему рыбка и спросила:</a:t>
            </a:r>
            <a:br>
              <a:rPr lang="ru-RU" sz="2400" dirty="0">
                <a:solidFill>
                  <a:srgbClr val="000000"/>
                </a:solidFill>
                <a:latin typeface="Times New Roman"/>
                <a:ea typeface="Calibri"/>
              </a:rPr>
            </a:b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</a:rPr>
              <a:t>«Чего тебе надобно, старче?»</a:t>
            </a:r>
            <a:br>
              <a:rPr lang="ru-RU" sz="2400" dirty="0">
                <a:solidFill>
                  <a:srgbClr val="000000"/>
                </a:solidFill>
                <a:latin typeface="Times New Roman"/>
                <a:ea typeface="Calibri"/>
              </a:rPr>
            </a:br>
            <a:r>
              <a:rPr lang="ru-RU" sz="24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24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</a:br>
            <a:r>
              <a:rPr lang="ru-RU" sz="24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24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</a:br>
            <a:r>
              <a:rPr lang="ru-RU" sz="24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«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Ей с поклоном старик отвечает: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</a:rPr>
              <a:t/>
            </a:r>
            <a:br>
              <a:rPr lang="ru-RU" sz="2400" dirty="0">
                <a:solidFill>
                  <a:srgbClr val="000000"/>
                </a:solidFill>
                <a:latin typeface="Times New Roman"/>
                <a:ea typeface="Calibri"/>
              </a:rPr>
            </a:b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</a:rPr>
              <a:t>«Смилуйся, государыня рыбка,</a:t>
            </a:r>
            <a:br>
              <a:rPr lang="ru-RU" sz="2400" dirty="0">
                <a:solidFill>
                  <a:srgbClr val="000000"/>
                </a:solidFill>
                <a:latin typeface="Times New Roman"/>
                <a:ea typeface="Calibri"/>
              </a:rPr>
            </a:b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</a:rPr>
              <a:t>Разбранила меня моя старуха,</a:t>
            </a:r>
            <a:br>
              <a:rPr lang="ru-RU" sz="2400" dirty="0">
                <a:solidFill>
                  <a:srgbClr val="000000"/>
                </a:solidFill>
                <a:latin typeface="Times New Roman"/>
                <a:ea typeface="Calibri"/>
              </a:rPr>
            </a:b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</a:rPr>
              <a:t>Не дает старику мне покою:</a:t>
            </a:r>
            <a:br>
              <a:rPr lang="ru-RU" sz="2400" dirty="0">
                <a:solidFill>
                  <a:srgbClr val="000000"/>
                </a:solidFill>
                <a:latin typeface="Times New Roman"/>
                <a:ea typeface="Calibri"/>
              </a:rPr>
            </a:b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</a:rPr>
              <a:t>Надобно ей новое корыто…</a:t>
            </a:r>
            <a:r>
              <a:rPr lang="ru-RU" sz="24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»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</a:rPr>
              <a:t/>
            </a:r>
            <a:br>
              <a:rPr lang="ru-RU" sz="2400" dirty="0">
                <a:solidFill>
                  <a:srgbClr val="000000"/>
                </a:solidFill>
                <a:latin typeface="Times New Roman"/>
                <a:ea typeface="Calibri"/>
              </a:rPr>
            </a:br>
            <a:r>
              <a:rPr lang="ru-RU" sz="24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24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</a:b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939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462025"/>
            <a:ext cx="8049426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ru-RU" sz="2000" b="1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</a:t>
            </a:r>
            <a:r>
              <a:rPr lang="ru-RU" sz="20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(от фр. </a:t>
            </a:r>
            <a:r>
              <a:rPr lang="ru-RU" sz="2000" b="1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cinquains</a:t>
            </a:r>
            <a:r>
              <a:rPr lang="ru-RU" sz="20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англ. </a:t>
            </a:r>
            <a:r>
              <a:rPr lang="ru-RU" sz="2000" b="1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cinquain</a:t>
            </a:r>
            <a:r>
              <a:rPr lang="ru-RU" sz="20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— это творческая работа, которая имеет короткую форму стихотворения, состоящего из пяти нерифмованных строк.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ru-RU" sz="2000" b="1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</a:t>
            </a:r>
            <a:r>
              <a:rPr lang="ru-RU" sz="20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не простое стихотворение, а стихотворение, написанное по следующим правилам: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ru-RU" sz="20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строка – одно существительное, выражающее главную тему </a:t>
            </a:r>
            <a:r>
              <a:rPr lang="ru-RU" sz="2000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cинквейна</a:t>
            </a:r>
            <a:r>
              <a:rPr lang="ru-RU" sz="20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ru-RU" sz="20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строка – два прилагательных, выражающих главную мысль.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ru-RU" sz="20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строка – три глагола, описывающие действия в рамках темы.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ru-RU" sz="20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строка – фраза, несущая определенный смысл.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ru-RU" sz="20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строка – заключение в форме существительного (ассоциация с первым словом).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ru-RU" sz="20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Составлять </a:t>
            </a:r>
            <a:r>
              <a:rPr lang="ru-RU" sz="2000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cинквейн</a:t>
            </a:r>
            <a:r>
              <a:rPr lang="ru-RU" sz="20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очень просто и интересно. И к тому же, работа над созданием </a:t>
            </a:r>
            <a:r>
              <a:rPr lang="ru-RU" sz="2000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синквейна</a:t>
            </a:r>
            <a:r>
              <a:rPr lang="ru-RU" sz="20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развивает образное мышление.</a:t>
            </a:r>
          </a:p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endParaRPr lang="ru-RU" sz="2000" kern="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3346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:\Новая папкасентрябрь\IMG_606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638178"/>
            <a:ext cx="2160240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539552" y="2235055"/>
            <a:ext cx="763284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3F3F"/>
                </a:solidFill>
              </a:rPr>
              <a:t>«Деятельность –</a:t>
            </a:r>
            <a:br>
              <a:rPr lang="ru-RU" sz="3600" dirty="0" smtClean="0">
                <a:solidFill>
                  <a:srgbClr val="FF3F3F"/>
                </a:solidFill>
              </a:rPr>
            </a:br>
            <a:r>
              <a:rPr lang="ru-RU" sz="3600" dirty="0" smtClean="0">
                <a:solidFill>
                  <a:srgbClr val="FF3F3F"/>
                </a:solidFill>
              </a:rPr>
              <a:t> единственный путь к познанию…»</a:t>
            </a:r>
            <a:br>
              <a:rPr lang="ru-RU" sz="3600" dirty="0" smtClean="0">
                <a:solidFill>
                  <a:srgbClr val="FF3F3F"/>
                </a:solidFill>
              </a:rPr>
            </a:br>
            <a:r>
              <a:rPr lang="ru-RU" sz="3600" dirty="0" smtClean="0">
                <a:solidFill>
                  <a:srgbClr val="FF3F3F"/>
                </a:solidFill>
              </a:rPr>
              <a:t>                                   Бернард Шоу</a:t>
            </a:r>
            <a:br>
              <a:rPr lang="ru-RU" sz="3600" dirty="0" smtClean="0">
                <a:solidFill>
                  <a:srgbClr val="FF3F3F"/>
                </a:solidFill>
              </a:rPr>
            </a:br>
            <a:r>
              <a:rPr lang="ru-RU" sz="3600" dirty="0" smtClean="0"/>
              <a:t> </a:t>
            </a:r>
            <a:endParaRPr lang="ru-RU" sz="3600" dirty="0"/>
          </a:p>
        </p:txBody>
      </p:sp>
      <p:pic>
        <p:nvPicPr>
          <p:cNvPr id="4" name="Picture 4" descr="http://muftiyat.kg/sites/default/files/photo/tavola_rotond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4052439"/>
            <a:ext cx="2786082" cy="20898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89232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59632" y="404664"/>
            <a:ext cx="37363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Русские народные сказки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1659649"/>
            <a:ext cx="379943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Колобок.</a:t>
            </a:r>
            <a:br>
              <a:rPr lang="ru-RU" b="1" dirty="0" smtClean="0"/>
            </a:br>
            <a:r>
              <a:rPr lang="ru-RU" b="1" dirty="0" smtClean="0"/>
              <a:t>Круглый, жёлтый.</a:t>
            </a:r>
            <a:br>
              <a:rPr lang="ru-RU" b="1" dirty="0" smtClean="0"/>
            </a:br>
            <a:r>
              <a:rPr lang="ru-RU" b="1" dirty="0" smtClean="0"/>
              <a:t>Катится, веселится, смеётся.</a:t>
            </a:r>
            <a:br>
              <a:rPr lang="ru-RU" b="1" dirty="0" smtClean="0"/>
            </a:br>
            <a:r>
              <a:rPr lang="ru-RU" b="1" dirty="0" smtClean="0"/>
              <a:t>Он сдобный и вкусно пахнет.</a:t>
            </a:r>
            <a:br>
              <a:rPr lang="ru-RU" b="1" dirty="0" smtClean="0"/>
            </a:br>
            <a:r>
              <a:rPr lang="ru-RU" b="1" dirty="0" smtClean="0"/>
              <a:t>Еда.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514195" y="1196752"/>
            <a:ext cx="427796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Кащей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Бессмертный, костлявый.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Царствует, злится, разрушает.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Непобедимый, но очень боится смерти.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Игла.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3410416"/>
            <a:ext cx="346203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Мышь.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Мелкая, вредная.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Бегает, пищит, портит.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Слишком у неё длинный хвост.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Проблема!...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3968" y="3112182"/>
            <a:ext cx="389286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Курочка Ряба.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Добрая, глупая.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Снесла она золотое яйцо и разбила.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Курица!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51720" y="4653136"/>
            <a:ext cx="360528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Репка.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Жёлтая, большая.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Растёт, вытаскивают, едят.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Репка очень вкусная и полезная.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Овощ.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99592" y="868070"/>
            <a:ext cx="72344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Синквейны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составлены  обучающимися 4 класса.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6740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548680"/>
            <a:ext cx="7072642" cy="5809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активные.</a:t>
            </a:r>
            <a:b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Позитивные, коммуникативные.</a:t>
            </a:r>
            <a:b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Учат, развивают, бодрят.</a:t>
            </a:r>
            <a:b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Увлекают и приносят результат.</a:t>
            </a:r>
            <a:b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Новые подходы эффективные.</a:t>
            </a:r>
            <a:b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3549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548680"/>
            <a:ext cx="7128792" cy="6130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latin typeface="Times New Roman"/>
                <a:ea typeface="Times New Roman"/>
                <a:cs typeface="Times New Roman"/>
              </a:rPr>
              <a:t>Игра «Буриме». </a:t>
            </a:r>
            <a:r>
              <a:rPr lang="ru-RU" sz="2400" b="1" i="1" dirty="0">
                <a:latin typeface="Calibri"/>
                <a:ea typeface="Calibri"/>
                <a:cs typeface="Times New Roman"/>
              </a:rPr>
              <a:t>Буриме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 (фр. </a:t>
            </a:r>
            <a:r>
              <a:rPr lang="ru-RU" sz="2400" dirty="0" err="1">
                <a:latin typeface="Times New Roman"/>
                <a:ea typeface="Calibri"/>
                <a:cs typeface="Times New Roman"/>
              </a:rPr>
              <a:t>bouts-rimés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 — «рифмованные концы») — литературная игра, заключающаяся в сочинении стихов, чаще шуточных, на заданные рифмы,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На </a:t>
            </a:r>
            <a:r>
              <a:rPr lang="ru-RU" sz="2400" dirty="0">
                <a:latin typeface="Times New Roman"/>
                <a:ea typeface="Times New Roman"/>
                <a:cs typeface="Times New Roman"/>
              </a:rPr>
              <a:t>заданную рифму надо придумать двустишие, четверостишие (ералаш – репортаж, апрель – капель, весна – тишина, злится – стучится, дворец – скворец , пень –лень и др.)</a:t>
            </a:r>
            <a:br>
              <a:rPr lang="ru-RU" sz="2400" dirty="0">
                <a:latin typeface="Times New Roman"/>
                <a:ea typeface="Times New Roman"/>
                <a:cs typeface="Times New Roman"/>
              </a:rPr>
            </a:br>
            <a:r>
              <a:rPr lang="ru-RU" sz="2400" b="1" dirty="0">
                <a:latin typeface="Times New Roman"/>
                <a:ea typeface="Times New Roman"/>
                <a:cs typeface="Times New Roman"/>
              </a:rPr>
              <a:t>Расцветает старый пень,</a:t>
            </a:r>
            <a:br>
              <a:rPr lang="ru-RU" sz="2400" b="1" dirty="0">
                <a:latin typeface="Times New Roman"/>
                <a:ea typeface="Times New Roman"/>
                <a:cs typeface="Times New Roman"/>
              </a:rPr>
            </a:br>
            <a:r>
              <a:rPr lang="ru-RU" sz="2400" b="1" dirty="0">
                <a:latin typeface="Times New Roman"/>
                <a:ea typeface="Times New Roman"/>
                <a:cs typeface="Times New Roman"/>
              </a:rPr>
              <a:t>Значит, на дворе весна.</a:t>
            </a:r>
            <a:br>
              <a:rPr lang="ru-RU" sz="2400" b="1" dirty="0">
                <a:latin typeface="Times New Roman"/>
                <a:ea typeface="Times New Roman"/>
                <a:cs typeface="Times New Roman"/>
              </a:rPr>
            </a:br>
            <a:r>
              <a:rPr lang="ru-RU" sz="2400" b="1" dirty="0">
                <a:latin typeface="Times New Roman"/>
                <a:ea typeface="Times New Roman"/>
                <a:cs typeface="Times New Roman"/>
              </a:rPr>
              <a:t>И учиться стало лень-</a:t>
            </a:r>
            <a:br>
              <a:rPr lang="ru-RU" sz="2400" b="1" dirty="0">
                <a:latin typeface="Times New Roman"/>
                <a:ea typeface="Times New Roman"/>
                <a:cs typeface="Times New Roman"/>
              </a:rPr>
            </a:br>
            <a:r>
              <a:rPr lang="ru-RU" sz="2400" b="1" dirty="0">
                <a:latin typeface="Times New Roman"/>
                <a:ea typeface="Times New Roman"/>
                <a:cs typeface="Times New Roman"/>
              </a:rPr>
              <a:t>В классе- тишина!</a:t>
            </a:r>
            <a:br>
              <a:rPr lang="ru-RU" sz="2400" b="1" dirty="0">
                <a:latin typeface="Times New Roman"/>
                <a:ea typeface="Times New Roman"/>
                <a:cs typeface="Times New Roman"/>
              </a:rPr>
            </a:br>
            <a:endParaRPr lang="ru-RU" sz="2400" b="1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27657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836712"/>
            <a:ext cx="573907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6600FF"/>
                </a:solidFill>
              </a:rPr>
              <a:t>Старик ловил неводом рыбу,</a:t>
            </a:r>
          </a:p>
          <a:p>
            <a:r>
              <a:rPr lang="ru-RU" sz="2800" b="1" dirty="0" smtClean="0">
                <a:solidFill>
                  <a:srgbClr val="6600FF"/>
                </a:solidFill>
              </a:rPr>
              <a:t>Старуха пряла свою…</a:t>
            </a:r>
            <a:endParaRPr lang="ru-RU" sz="2800" b="1" dirty="0">
              <a:solidFill>
                <a:srgbClr val="66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36096" y="1772816"/>
            <a:ext cx="13003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пряжу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043608" y="2492896"/>
            <a:ext cx="590465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66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Они жили в ветхой землянке  Ровно тридцать лет и … года.</a:t>
            </a:r>
            <a:endParaRPr lang="ru-RU" sz="2800" b="1" dirty="0" smtClean="0">
              <a:solidFill>
                <a:srgbClr val="66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56176" y="3356992"/>
            <a:ext cx="7889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три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043608" y="4005064"/>
            <a:ext cx="648072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66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 рыбачил тридцать лет и три года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66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не слыхивал, чтоб рыба … .</a:t>
            </a:r>
            <a:endParaRPr lang="ru-RU" sz="2800" b="1" dirty="0" smtClean="0">
              <a:solidFill>
                <a:srgbClr val="66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39952" y="5085184"/>
            <a:ext cx="17524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говорила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13582" y="375047"/>
            <a:ext cx="41787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Незаконченное предложение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1093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052736"/>
            <a:ext cx="64087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6600FF"/>
                </a:solidFill>
              </a:rPr>
              <a:t>Впредь тебе, невежа, наука: </a:t>
            </a:r>
          </a:p>
          <a:p>
            <a:r>
              <a:rPr lang="ru-RU" sz="2800" b="1" dirty="0" smtClean="0">
                <a:solidFill>
                  <a:srgbClr val="6600FF"/>
                </a:solidFill>
              </a:rPr>
              <a:t>Не </a:t>
            </a:r>
            <a:r>
              <a:rPr lang="ru-RU" sz="2800" b="1" dirty="0" err="1" smtClean="0">
                <a:solidFill>
                  <a:srgbClr val="6600FF"/>
                </a:solidFill>
              </a:rPr>
              <a:t>садися</a:t>
            </a:r>
            <a:r>
              <a:rPr lang="ru-RU" sz="2800" b="1" dirty="0" smtClean="0">
                <a:solidFill>
                  <a:srgbClr val="6600FF"/>
                </a:solidFill>
              </a:rPr>
              <a:t> </a:t>
            </a:r>
            <a:r>
              <a:rPr lang="ru-RU" sz="2800" b="1" dirty="0" err="1" smtClean="0">
                <a:solidFill>
                  <a:srgbClr val="6600FF"/>
                </a:solidFill>
              </a:rPr>
              <a:t>не</a:t>
            </a:r>
            <a:r>
              <a:rPr lang="ru-RU" sz="2800" b="1" dirty="0" smtClean="0">
                <a:solidFill>
                  <a:srgbClr val="6600FF"/>
                </a:solidFill>
              </a:rPr>
              <a:t> в свои ….</a:t>
            </a:r>
            <a:endParaRPr lang="ru-RU" sz="2800" b="1" dirty="0">
              <a:solidFill>
                <a:srgbClr val="66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92080" y="1988840"/>
            <a:ext cx="10999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3F3F"/>
                </a:solidFill>
              </a:rPr>
              <a:t>сани</a:t>
            </a:r>
            <a:endParaRPr lang="ru-RU" sz="2800" b="1" dirty="0">
              <a:solidFill>
                <a:srgbClr val="FF3F3F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2924944"/>
            <a:ext cx="62646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6600FF"/>
                </a:solidFill>
              </a:rPr>
              <a:t>Не посмел я взять с нее выкуп; Так пустил ее в синее … .</a:t>
            </a:r>
            <a:endParaRPr lang="ru-RU" sz="2800" b="1" dirty="0">
              <a:solidFill>
                <a:srgbClr val="66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92080" y="3933056"/>
            <a:ext cx="11304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3F3F"/>
                </a:solidFill>
              </a:rPr>
              <a:t>море</a:t>
            </a:r>
            <a:endParaRPr lang="ru-RU" sz="2800" b="1" dirty="0">
              <a:solidFill>
                <a:srgbClr val="FF3F3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4653136"/>
            <a:ext cx="79928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6600FF"/>
                </a:solidFill>
              </a:rPr>
              <a:t>Не хочу быть черной крестьянкой,</a:t>
            </a:r>
          </a:p>
          <a:p>
            <a:r>
              <a:rPr lang="ru-RU" sz="2800" b="1" dirty="0" smtClean="0">
                <a:solidFill>
                  <a:srgbClr val="6600FF"/>
                </a:solidFill>
              </a:rPr>
              <a:t> Хочу быть столбовою … !</a:t>
            </a:r>
            <a:endParaRPr lang="ru-RU" sz="2800" b="1" dirty="0">
              <a:solidFill>
                <a:srgbClr val="66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79912" y="5733256"/>
            <a:ext cx="22413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дворянкой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662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908720"/>
            <a:ext cx="67687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6600FF"/>
                </a:solidFill>
              </a:rPr>
              <a:t>Отпусти ты, старче, меня в море! Дорогой за себя дам… .</a:t>
            </a:r>
            <a:endParaRPr lang="ru-RU" sz="2800" b="1" dirty="0">
              <a:solidFill>
                <a:srgbClr val="66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4048" y="1916832"/>
            <a:ext cx="12891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3F3F"/>
                </a:solidFill>
              </a:rPr>
              <a:t>откуп</a:t>
            </a:r>
            <a:endParaRPr lang="ru-RU" sz="2800" b="1" dirty="0">
              <a:solidFill>
                <a:srgbClr val="FF3F3F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2636912"/>
            <a:ext cx="75608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6600FF"/>
                </a:solidFill>
              </a:rPr>
              <a:t>Приплыла к нему рыбка и спросила: «Чего тебе надобно, … !»</a:t>
            </a:r>
            <a:endParaRPr lang="ru-RU" sz="2800" b="1" dirty="0">
              <a:solidFill>
                <a:srgbClr val="66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48064" y="3645024"/>
            <a:ext cx="14622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3F3F"/>
                </a:solidFill>
              </a:rPr>
              <a:t>старче</a:t>
            </a:r>
            <a:endParaRPr lang="ru-RU" sz="2800" b="1" dirty="0">
              <a:solidFill>
                <a:srgbClr val="FF3F3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4365104"/>
            <a:ext cx="72728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6600FF"/>
                </a:solidFill>
              </a:rPr>
              <a:t>Воротился старик ко старухе,</a:t>
            </a:r>
          </a:p>
          <a:p>
            <a:r>
              <a:rPr lang="ru-RU" sz="2800" b="1" dirty="0" smtClean="0">
                <a:solidFill>
                  <a:srgbClr val="6600FF"/>
                </a:solidFill>
              </a:rPr>
              <a:t> У старухи новое… </a:t>
            </a:r>
            <a:endParaRPr lang="ru-RU" sz="2800" b="1" dirty="0">
              <a:solidFill>
                <a:srgbClr val="66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99992" y="5373216"/>
            <a:ext cx="15921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3F3F"/>
                </a:solidFill>
              </a:rPr>
              <a:t>корыто</a:t>
            </a:r>
            <a:endParaRPr lang="ru-RU" sz="2800" b="1" dirty="0">
              <a:solidFill>
                <a:srgbClr val="FF3F3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020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mycdn.me/image?id=852310252648&amp;t=3&amp;plc=WEB&amp;tkn=*EDxB6lVMFYa7QTUVY0oWLgDvza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090321"/>
            <a:ext cx="3181350" cy="251841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539552" y="188640"/>
            <a:ext cx="741682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***</a:t>
            </a:r>
            <a:b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кажется. Что в лучшем из миров </a:t>
            </a:r>
          </a:p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Порхает бабочка над счастьем нежно,</a:t>
            </a:r>
          </a:p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говорим и говорим без слов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искренне, беспечно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безмятежно.</a:t>
            </a:r>
          </a:p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пусть улыбки детские вокруг</a:t>
            </a:r>
          </a:p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Почаще согревают наши души,</a:t>
            </a:r>
          </a:p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никогда не разомкнётся круг,</a:t>
            </a:r>
          </a:p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котором ты всегда кому-то нужен…</a:t>
            </a:r>
          </a:p>
        </p:txBody>
      </p:sp>
    </p:spTree>
    <p:extLst>
      <p:ext uri="{BB962C8B-B14F-4D97-AF65-F5344CB8AC3E}">
        <p14:creationId xmlns:p14="http://schemas.microsoft.com/office/powerpoint/2010/main" val="83564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generator-dobra.ru/images/668-otkrytka-s-dnem-uchitelia-krutaia-pesnia-pro-shkolu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916832"/>
            <a:ext cx="4786346" cy="433014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339178" y="125134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66349"/>
            <a:ext cx="7383463" cy="116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6729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2015" y="476672"/>
            <a:ext cx="7712393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« Активные методы обучения – это способы  активизации учебно-познавательной деятельности  учащихся, которые побуждают их к активной мыслительной и практической деятельности в процессе овладения материалом, когда активен не только учитель, но активны и ученики» </a:t>
            </a:r>
            <a:br>
              <a:rPr lang="ru-RU" sz="3200" dirty="0" smtClean="0"/>
            </a:br>
            <a:r>
              <a:rPr lang="ru-RU" sz="3200" dirty="0" smtClean="0"/>
              <a:t>                А. М. Смолкин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89611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f.ppt-online.org/files/slide/4/4y3S9OoWEasLmqIH5KgklAi0Zu2DCMFw1jfRdX/slide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8640"/>
            <a:ext cx="8064896" cy="4973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5472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689356"/>
            <a:ext cx="532709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1. Нетрадиционное начало</a:t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 традиционного урока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04302" y="2062326"/>
            <a:ext cx="2875609" cy="92482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/>
              <a:t>Г</a:t>
            </a:r>
            <a:r>
              <a:rPr lang="ru-RU" sz="2400" b="1" dirty="0" err="1">
                <a:solidFill>
                  <a:srgbClr val="C00000"/>
                </a:solidFill>
              </a:rPr>
              <a:t>Галерея</a:t>
            </a:r>
            <a:r>
              <a:rPr lang="ru-RU" sz="2400" b="1" dirty="0">
                <a:solidFill>
                  <a:srgbClr val="C00000"/>
                </a:solidFill>
              </a:rPr>
              <a:t> портретов</a:t>
            </a:r>
          </a:p>
          <a:p>
            <a:pPr algn="ctr"/>
            <a:r>
              <a:rPr lang="ru-RU" sz="2400" dirty="0" err="1" smtClean="0"/>
              <a:t>алерея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64088" y="1994087"/>
            <a:ext cx="3024336" cy="914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/>
              <a:t>Г</a:t>
            </a:r>
            <a:r>
              <a:rPr lang="ru-RU" sz="2400" b="1" dirty="0" err="1">
                <a:solidFill>
                  <a:srgbClr val="C00000"/>
                </a:solidFill>
              </a:rPr>
              <a:t>У</a:t>
            </a:r>
            <a:r>
              <a:rPr lang="ru-RU" sz="2400" b="1" dirty="0" err="1" smtClean="0">
                <a:solidFill>
                  <a:srgbClr val="C00000"/>
                </a:solidFill>
              </a:rPr>
              <a:t>лыбнёмся</a:t>
            </a:r>
            <a:r>
              <a:rPr lang="ru-RU" sz="2400" b="1" dirty="0" smtClean="0">
                <a:solidFill>
                  <a:srgbClr val="C00000"/>
                </a:solidFill>
              </a:rPr>
              <a:t> друг другу</a:t>
            </a:r>
            <a:endParaRPr lang="ru-RU" sz="2400" b="1" dirty="0">
              <a:solidFill>
                <a:srgbClr val="C00000"/>
              </a:solidFill>
            </a:endParaRPr>
          </a:p>
          <a:p>
            <a:pPr algn="ctr"/>
            <a:r>
              <a:rPr lang="ru-RU" sz="2400" dirty="0" err="1" smtClean="0"/>
              <a:t>алерея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01411" y="3556466"/>
            <a:ext cx="3024336" cy="92482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ГППоздорова</a:t>
            </a:r>
            <a:endParaRPr lang="ru-RU" b="1" dirty="0">
              <a:solidFill>
                <a:srgbClr val="C00000"/>
              </a:solidFill>
            </a:endParaRPr>
          </a:p>
          <a:p>
            <a:pPr algn="ctr"/>
            <a:r>
              <a:rPr lang="ru-RU" dirty="0" err="1" smtClean="0"/>
              <a:t>алерея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79778" y="3556466"/>
            <a:ext cx="27566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Поздоровайся локтями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113579" y="5085184"/>
            <a:ext cx="3692080" cy="95314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ГППоздорова</a:t>
            </a:r>
            <a:endParaRPr lang="ru-RU" b="1" dirty="0">
              <a:solidFill>
                <a:srgbClr val="C00000"/>
              </a:solidFill>
            </a:endParaRPr>
          </a:p>
          <a:p>
            <a:pPr algn="ctr"/>
            <a:r>
              <a:rPr lang="ru-RU" dirty="0" err="1" smtClean="0"/>
              <a:t>алерея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342106" y="5330923"/>
            <a:ext cx="31951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Добро в ладошках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293491" y="3462637"/>
            <a:ext cx="3024336" cy="92482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ГзЗд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b="1" dirty="0" smtClean="0">
                <a:solidFill>
                  <a:srgbClr val="C00000"/>
                </a:solidFill>
              </a:rPr>
              <a:t>Здороваемся </a:t>
            </a:r>
            <a:r>
              <a:rPr lang="ru-RU" sz="2400" b="1" dirty="0">
                <a:solidFill>
                  <a:srgbClr val="C00000"/>
                </a:solidFill>
              </a:rPr>
              <a:t>глазами</a:t>
            </a:r>
          </a:p>
          <a:p>
            <a:pPr algn="ctr"/>
            <a:r>
              <a:rPr lang="ru-RU" dirty="0" err="1" smtClean="0"/>
              <a:t>ороваеППоздорова</a:t>
            </a:r>
            <a:endParaRPr lang="ru-RU" b="1" dirty="0">
              <a:solidFill>
                <a:srgbClr val="C00000"/>
              </a:solidFill>
            </a:endParaRPr>
          </a:p>
          <a:p>
            <a:pPr algn="ctr"/>
            <a:r>
              <a:rPr lang="ru-RU" dirty="0" err="1" smtClean="0"/>
              <a:t>алерея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5499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7425" y="689356"/>
            <a:ext cx="625042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2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. Активные методы выяснения</a:t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 целей, ожидания,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о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пасений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94412" y="1800113"/>
            <a:ext cx="2371553" cy="92482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/>
              <a:t>Г</a:t>
            </a:r>
            <a:r>
              <a:rPr lang="ru-RU" sz="2400" b="1" dirty="0" err="1">
                <a:solidFill>
                  <a:srgbClr val="C00000"/>
                </a:solidFill>
              </a:rPr>
              <a:t>Д</a:t>
            </a:r>
            <a:r>
              <a:rPr lang="ru-RU" sz="2400" b="1" dirty="0" err="1" smtClean="0">
                <a:solidFill>
                  <a:srgbClr val="C00000"/>
                </a:solidFill>
              </a:rPr>
              <a:t>ерево</a:t>
            </a:r>
            <a:r>
              <a:rPr lang="ru-RU" sz="2400" b="1" dirty="0" smtClean="0">
                <a:solidFill>
                  <a:srgbClr val="C00000"/>
                </a:solidFill>
              </a:rPr>
              <a:t> ожиданий</a:t>
            </a:r>
            <a:endParaRPr lang="ru-RU" sz="2400" b="1" dirty="0">
              <a:solidFill>
                <a:srgbClr val="C00000"/>
              </a:solidFill>
            </a:endParaRPr>
          </a:p>
          <a:p>
            <a:pPr algn="ctr"/>
            <a:r>
              <a:rPr lang="ru-RU" sz="2400" dirty="0" err="1" smtClean="0"/>
              <a:t>алерея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64785" y="1643463"/>
            <a:ext cx="2448272" cy="914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/>
              <a:t>Г</a:t>
            </a:r>
            <a:r>
              <a:rPr lang="ru-RU" sz="2400" b="1" dirty="0" err="1">
                <a:solidFill>
                  <a:srgbClr val="C00000"/>
                </a:solidFill>
              </a:rPr>
              <a:t>П</a:t>
            </a:r>
            <a:r>
              <a:rPr lang="ru-RU" sz="2400" b="1" dirty="0" err="1" smtClean="0">
                <a:solidFill>
                  <a:srgbClr val="C00000"/>
                </a:solidFill>
              </a:rPr>
              <a:t>оляна</a:t>
            </a:r>
            <a:r>
              <a:rPr lang="ru-RU" sz="2400" b="1" smtClean="0">
                <a:solidFill>
                  <a:srgbClr val="C00000"/>
                </a:solidFill>
              </a:rPr>
              <a:t> </a:t>
            </a:r>
            <a:r>
              <a:rPr lang="ru-RU" sz="2400" b="1" smtClean="0">
                <a:solidFill>
                  <a:srgbClr val="C00000"/>
                </a:solidFill>
              </a:rPr>
              <a:t>снежинок</a:t>
            </a:r>
            <a:endParaRPr lang="ru-RU" sz="2400" b="1" dirty="0">
              <a:solidFill>
                <a:srgbClr val="C00000"/>
              </a:solidFill>
            </a:endParaRPr>
          </a:p>
          <a:p>
            <a:pPr algn="ctr"/>
            <a:r>
              <a:rPr lang="ru-RU" sz="2400" dirty="0" err="1" smtClean="0"/>
              <a:t>алерея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11560" y="3603381"/>
            <a:ext cx="2664295" cy="92482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ГППоздорова</a:t>
            </a:r>
            <a:endParaRPr lang="ru-RU" b="1" dirty="0">
              <a:solidFill>
                <a:srgbClr val="C00000"/>
              </a:solidFill>
            </a:endParaRPr>
          </a:p>
          <a:p>
            <a:pPr algn="ctr"/>
            <a:r>
              <a:rPr lang="ru-RU" dirty="0" err="1" smtClean="0"/>
              <a:t>алерея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71441" y="3705448"/>
            <a:ext cx="25405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Разноцветные листы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631819" y="3828368"/>
            <a:ext cx="2880320" cy="92482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ГППоздорова</a:t>
            </a:r>
            <a:endParaRPr lang="ru-RU" b="1" dirty="0">
              <a:solidFill>
                <a:srgbClr val="C00000"/>
              </a:solidFill>
            </a:endParaRPr>
          </a:p>
          <a:p>
            <a:pPr algn="ctr"/>
            <a:r>
              <a:rPr lang="ru-RU" dirty="0" err="1" smtClean="0"/>
              <a:t>алерея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631819" y="4059948"/>
            <a:ext cx="27142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Фруктовый сад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326844" y="5390612"/>
            <a:ext cx="3173155" cy="92482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ГППоздорова</a:t>
            </a:r>
            <a:endParaRPr lang="ru-RU" b="1" dirty="0">
              <a:solidFill>
                <a:srgbClr val="C00000"/>
              </a:solidFill>
            </a:endParaRPr>
          </a:p>
          <a:p>
            <a:pPr algn="ctr"/>
            <a:r>
              <a:rPr lang="ru-RU" dirty="0" err="1" smtClean="0"/>
              <a:t>алерея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375179" y="5679648"/>
            <a:ext cx="30764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Солнышко и туча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128446" y="2780622"/>
            <a:ext cx="2371553" cy="92482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/>
              <a:t>Г</a:t>
            </a:r>
            <a:r>
              <a:rPr lang="ru-RU" sz="2400" b="1" dirty="0" err="1">
                <a:solidFill>
                  <a:srgbClr val="C00000"/>
                </a:solidFill>
              </a:rPr>
              <a:t>Ч</a:t>
            </a:r>
            <a:r>
              <a:rPr lang="ru-RU" sz="2400" b="1" dirty="0" err="1" smtClean="0">
                <a:solidFill>
                  <a:srgbClr val="C00000"/>
                </a:solidFill>
              </a:rPr>
              <a:t>то</a:t>
            </a:r>
            <a:r>
              <a:rPr lang="ru-RU" sz="2400" b="1" dirty="0" smtClean="0">
                <a:solidFill>
                  <a:srgbClr val="C00000"/>
                </a:solidFill>
              </a:rPr>
              <a:t> у меня на сердце</a:t>
            </a:r>
            <a:endParaRPr lang="ru-RU" sz="2400" b="1" dirty="0">
              <a:solidFill>
                <a:srgbClr val="C00000"/>
              </a:solidFill>
            </a:endParaRPr>
          </a:p>
          <a:p>
            <a:pPr algn="ctr"/>
            <a:r>
              <a:rPr lang="ru-RU" sz="2400" dirty="0" err="1" smtClean="0"/>
              <a:t>алерея</a:t>
            </a:r>
            <a:r>
              <a:rPr lang="ru-RU" sz="2400" dirty="0" smtClean="0"/>
              <a:t>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40820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7425" y="689356"/>
            <a:ext cx="60099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4. Изучение нового материала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55576" y="2318209"/>
            <a:ext cx="1939505" cy="92482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/>
              <a:t>Г</a:t>
            </a:r>
            <a:r>
              <a:rPr lang="ru-RU" sz="2400" b="1" dirty="0" err="1" smtClean="0">
                <a:solidFill>
                  <a:srgbClr val="C00000"/>
                </a:solidFill>
              </a:rPr>
              <a:t>Мозаика</a:t>
            </a:r>
            <a:endParaRPr lang="ru-RU" sz="2400" b="1" dirty="0">
              <a:solidFill>
                <a:srgbClr val="C00000"/>
              </a:solidFill>
            </a:endParaRPr>
          </a:p>
          <a:p>
            <a:pPr algn="ctr"/>
            <a:r>
              <a:rPr lang="ru-RU" sz="2400" dirty="0" err="1" smtClean="0"/>
              <a:t>алерея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39952" y="1997493"/>
            <a:ext cx="2592288" cy="914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/>
              <a:t>Г</a:t>
            </a:r>
            <a:r>
              <a:rPr lang="ru-RU" sz="2400" b="1" dirty="0" err="1" smtClean="0">
                <a:solidFill>
                  <a:srgbClr val="C00000"/>
                </a:solidFill>
              </a:rPr>
              <a:t>Кластер</a:t>
            </a:r>
            <a:endParaRPr lang="ru-RU" sz="2400" b="1" dirty="0">
              <a:solidFill>
                <a:srgbClr val="C00000"/>
              </a:solidFill>
            </a:endParaRPr>
          </a:p>
          <a:p>
            <a:pPr algn="ctr"/>
            <a:r>
              <a:rPr lang="ru-RU" sz="2400" dirty="0" err="1" smtClean="0"/>
              <a:t>алерея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10976" y="3982446"/>
            <a:ext cx="2343599" cy="92482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ГППоздорова</a:t>
            </a:r>
            <a:endParaRPr lang="ru-RU" b="1" dirty="0">
              <a:solidFill>
                <a:srgbClr val="C00000"/>
              </a:solidFill>
            </a:endParaRPr>
          </a:p>
          <a:p>
            <a:pPr algn="ctr"/>
            <a:r>
              <a:rPr lang="ru-RU" dirty="0" err="1" smtClean="0"/>
              <a:t>алерея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39552" y="4030109"/>
            <a:ext cx="19578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Инфо-</a:t>
            </a:r>
            <a:r>
              <a:rPr lang="ru-RU" sz="2400" b="1" dirty="0" err="1" smtClean="0">
                <a:solidFill>
                  <a:srgbClr val="C00000"/>
                </a:solidFill>
              </a:rPr>
              <a:t>угадайка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151617" y="3520782"/>
            <a:ext cx="3235787" cy="92482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ГППоздорова</a:t>
            </a:r>
            <a:endParaRPr lang="ru-RU" b="1" dirty="0">
              <a:solidFill>
                <a:srgbClr val="C00000"/>
              </a:solidFill>
            </a:endParaRPr>
          </a:p>
          <a:p>
            <a:pPr algn="ctr"/>
            <a:r>
              <a:rPr lang="ru-RU" dirty="0" err="1" smtClean="0"/>
              <a:t>алерея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295623" y="3751614"/>
            <a:ext cx="29338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Мозговой штурм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259632" y="5211374"/>
            <a:ext cx="3670954" cy="92482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ГППоздорова</a:t>
            </a:r>
            <a:endParaRPr lang="ru-RU" b="1" dirty="0">
              <a:solidFill>
                <a:srgbClr val="C00000"/>
              </a:solidFill>
            </a:endParaRPr>
          </a:p>
          <a:p>
            <a:pPr algn="ctr"/>
            <a:r>
              <a:rPr lang="ru-RU" dirty="0" err="1" smtClean="0"/>
              <a:t>алерея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289967" y="5258287"/>
            <a:ext cx="36102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Игра –</a:t>
            </a:r>
            <a:r>
              <a:rPr lang="ru-RU" sz="2400" b="1" dirty="0" err="1" smtClean="0">
                <a:solidFill>
                  <a:srgbClr val="C00000"/>
                </a:solidFill>
              </a:rPr>
              <a:t>ассоциция</a:t>
            </a: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 «Словесная цепочка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92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7425" y="689356"/>
            <a:ext cx="54697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5.Самостоятельная работа  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55576" y="2318209"/>
            <a:ext cx="2952328" cy="92482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/>
              <a:t>алерТворческая</a:t>
            </a:r>
            <a:r>
              <a:rPr lang="ru-RU" sz="2400" dirty="0" smtClean="0"/>
              <a:t> </a:t>
            </a:r>
            <a:r>
              <a:rPr lang="ru-RU" sz="2400" dirty="0" err="1" smtClean="0"/>
              <a:t>мастерскаяея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009667" y="1954639"/>
            <a:ext cx="2592288" cy="914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/>
              <a:t>Г</a:t>
            </a:r>
            <a:r>
              <a:rPr lang="ru-RU" sz="2400" b="1" dirty="0" err="1" smtClean="0">
                <a:solidFill>
                  <a:srgbClr val="C00000"/>
                </a:solidFill>
              </a:rPr>
              <a:t>Светофор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2400" dirty="0" err="1" smtClean="0"/>
              <a:t>алерея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845057" y="4990620"/>
            <a:ext cx="2343599" cy="92482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ГППоздорова</a:t>
            </a:r>
            <a:endParaRPr lang="ru-RU" b="1" dirty="0">
              <a:solidFill>
                <a:srgbClr val="C00000"/>
              </a:solidFill>
            </a:endParaRPr>
          </a:p>
          <a:p>
            <a:pPr algn="ctr"/>
            <a:r>
              <a:rPr lang="ru-RU" dirty="0" err="1" smtClean="0"/>
              <a:t>алерея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037944" y="5067142"/>
            <a:ext cx="19578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Инфо-карусель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151617" y="3520782"/>
            <a:ext cx="3235787" cy="92482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ГППоздорова</a:t>
            </a:r>
            <a:endParaRPr lang="ru-RU" b="1" dirty="0">
              <a:solidFill>
                <a:srgbClr val="C00000"/>
              </a:solidFill>
            </a:endParaRPr>
          </a:p>
          <a:p>
            <a:pPr algn="ctr"/>
            <a:r>
              <a:rPr lang="ru-RU" dirty="0" err="1" smtClean="0"/>
              <a:t>алерея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295623" y="3751614"/>
            <a:ext cx="9909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Ульи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2318209"/>
            <a:ext cx="2520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Творческая мастерская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910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7425" y="689356"/>
            <a:ext cx="29899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6. Релаксация 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61780" y="1484968"/>
            <a:ext cx="2952328" cy="143340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/>
              <a:t>алерТворческая</a:t>
            </a:r>
            <a:r>
              <a:rPr lang="ru-RU" sz="2400" dirty="0" smtClean="0"/>
              <a:t> </a:t>
            </a:r>
            <a:r>
              <a:rPr lang="ru-RU" sz="2400" dirty="0" err="1" smtClean="0"/>
              <a:t>мастерскаяея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95767" y="1954639"/>
            <a:ext cx="2592288" cy="914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/>
              <a:t>Г</a:t>
            </a:r>
            <a:r>
              <a:rPr lang="ru-RU" sz="2400" b="1" dirty="0" err="1" smtClean="0">
                <a:solidFill>
                  <a:srgbClr val="C00000"/>
                </a:solidFill>
              </a:rPr>
              <a:t>Кулачки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2400" dirty="0" err="1" smtClean="0"/>
              <a:t>алерея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845057" y="4990620"/>
            <a:ext cx="2343599" cy="92482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ГППоздорова</a:t>
            </a:r>
            <a:endParaRPr lang="ru-RU" b="1" dirty="0">
              <a:solidFill>
                <a:srgbClr val="C00000"/>
              </a:solidFill>
            </a:endParaRPr>
          </a:p>
          <a:p>
            <a:pPr algn="ctr"/>
            <a:r>
              <a:rPr lang="ru-RU" dirty="0" err="1" smtClean="0"/>
              <a:t>алерея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286600" y="3531729"/>
            <a:ext cx="3235787" cy="92482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ГППоздорова</a:t>
            </a:r>
            <a:endParaRPr lang="ru-RU" b="1" dirty="0">
              <a:solidFill>
                <a:srgbClr val="C00000"/>
              </a:solidFill>
            </a:endParaRPr>
          </a:p>
          <a:p>
            <a:pPr algn="ctr"/>
            <a:r>
              <a:rPr lang="ru-RU" dirty="0" err="1" smtClean="0"/>
              <a:t>алерея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409004" y="3751614"/>
            <a:ext cx="16065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Зайчики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97884" y="1601505"/>
            <a:ext cx="2520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Земля, воздух. Огонь и вода»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61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E36C09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1222</TotalTime>
  <Words>749</Words>
  <Application>Microsoft Office PowerPoint</Application>
  <PresentationFormat>Экран (4:3)</PresentationFormat>
  <Paragraphs>173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admin</cp:lastModifiedBy>
  <cp:revision>47</cp:revision>
  <dcterms:created xsi:type="dcterms:W3CDTF">2014-06-15T09:49:01Z</dcterms:created>
  <dcterms:modified xsi:type="dcterms:W3CDTF">2018-04-22T22:09:01Z</dcterms:modified>
</cp:coreProperties>
</file>