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60" r:id="rId1"/>
  </p:sldMasterIdLst>
  <p:notesMasterIdLst>
    <p:notesMasterId r:id="rId2"/>
  </p:notesMasterIdLst>
  <p:sldIdLst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type="screen4x3" cy="6858000" cx="9144000"/>
  <p:notesSz cx="6858000" cy="9144000"/>
  <p:defaultTextStyle>
    <a:defPPr>
      <a:defRPr lang="ru-RU"/>
    </a:defPPr>
    <a:lvl1pPr algn="l" fontAlgn="base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algn="l" fontAlgn="base" marL="4572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algn="l" fontAlgn="base" marL="9144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algn="l" fontAlgn="base" marL="13716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algn="l" fontAlgn="base" marL="1828800" rtl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algn="l" defTabSz="914400" eaLnBrk="1" hangingPunct="1" latinLnBrk="0" marL="2286000" rtl="0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algn="l" defTabSz="914400" eaLnBrk="1" hangingPunct="1" latinLnBrk="0" marL="2743200" rtl="0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algn="l" defTabSz="914400" eaLnBrk="1" hangingPunct="1" latinLnBrk="0" marL="3200400" rtl="0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algn="l" defTabSz="914400" eaLnBrk="1" hangingPunct="1" latinLnBrk="0" marL="3657600" rtl="0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>
    <p:present/>
    <p:sldAll/>
    <p:penClr>
      <a:prstClr val="red"/>
    </p:penClr>
  </p:showPr>
  <p:clrMru>
    <a:srgbClr val="004620"/>
    <a:srgbClr val="9DDF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20030" autoAdjust="0"/>
    <p:restoredTop sz="89049" autoAdjust="0"/>
  </p:normalViewPr>
  <p:slideViewPr>
    <p:cSldViewPr>
      <p:cViewPr>
        <p:scale>
          <a:sx n="94" d="100"/>
          <a:sy n="94" d="100"/>
        </p:scale>
        <p:origin x="-115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6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7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8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E94F0595-6960-425F-8B2D-D34BC7C42C78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5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5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C2D238B-9C1A-4B00-8D0D-E5ED856F9823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9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4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9D89C6A-C46E-4AD7-84AD-18F121B60B7D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9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9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3C9CED3A-FC38-4634-825E-00E4B330DA3A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0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5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83547152-C38A-435D-8C04-951E8BE298DC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6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2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1962E61C-295B-43CB-87B2-FEE5B82CCF55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1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2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3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4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3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028C71DC-A3C6-4E09-9996-563CC9995BBB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0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D8D7C8B3-A706-4DCE-A2D0-12345CDEB825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0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3D327532-64C1-4839-8FCE-5C1E124C40C6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0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1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6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2FDCAD71-6F9E-4FC8-8F88-AD6098377459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4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1048645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4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p>
            <a:fld id="{5059BCFD-4A42-434F-A027-7C6D955973A6}" type="slidenum">
              <a:rPr altLang="ru-RU" lang="ru-RU"/>
              <a:t>‹#›</a:t>
            </a:fld>
            <a:endParaRPr altLang="ru-RU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2" cstate="print"/>
          <a:srcRect/>
          <a:stretch>
            <a:fillRect/>
          </a:stretch>
        </a:blipFill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/>
          <a:noFill/>
          <a:ln>
            <a:noFill/>
          </a:ln>
        </p:spPr>
        <p:txBody>
          <a:bodyPr anchor="ctr" anchorCtr="0" bIns="45720" compatLnSpc="1" lIns="91440" numCol="1" rIns="91440" tIns="45720" vert="horz" wrap="square">
            <a:prstTxWarp prst="textNoShape"/>
          </a:bodyPr>
          <a:p>
            <a:pPr lvl="0"/>
            <a:r>
              <a:rPr altLang="ru-RU" lang="ru-RU" smtClean="0"/>
              <a:t>Образец заголовка</a:t>
            </a:r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/>
          <a:noFill/>
          <a:ln>
            <a:noFill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</a:p>
        </p:txBody>
      </p:sp>
      <p:sp>
        <p:nvSpPr>
          <p:cNvPr id="104857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4857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4858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r">
              <a:defRPr sz="1400"/>
            </a:lvl1pPr>
          </a:lstStyle>
          <a:p>
            <a:fld id="{3253AB1F-E028-4740-830B-DAE0CB520730}" type="slidenum">
              <a:rPr altLang="ru-RU" lang="ru-RU"/>
              <a:t>‹#›</a:t>
            </a:fld>
            <a:endParaRPr altLang="ru-RU"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eaLnBrk="0" fontAlgn="base" hangingPunct="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algn="ctr" fontAlgn="base" marL="4572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algn="ctr" fontAlgn="base" marL="9144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algn="ctr" fontAlgn="base" marL="13716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algn="ctr" fontAlgn="base" marL="1828800" rtl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eaLnBrk="0" fontAlgn="base" hangingPunct="0" indent="-342900" marL="342900" rtl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algn="l" eaLnBrk="0" fontAlgn="base" hangingPunct="0" indent="-285750" marL="742950" rtl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algn="l" eaLnBrk="0" fontAlgn="base" hangingPunct="0" indent="-228600" marL="1143000" rtl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algn="l" eaLnBrk="0" fontAlgn="base" hangingPunct="0" indent="-228600" marL="1600200" rtl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algn="l" eaLnBrk="0" fontAlgn="base" hangingPunct="0" indent="-228600" marL="20574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algn="l" fontAlgn="base" indent="-228600" marL="25146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algn="l" fontAlgn="base" indent="-228600" marL="29718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algn="l" fontAlgn="base" indent="-228600" marL="34290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algn="l" fontAlgn="base" indent="-228600" marL="3886200" rtl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6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6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8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 dpi="0">
          <a:blip xmlns:r="http://schemas.openxmlformats.org/officeDocument/2006/relationships" r:embed="rId1" cstate="print"/>
          <a:srcRect/>
          <a:stretch>
            <a:fillRect/>
          </a:stretch>
        </a:blipFill>
      </p:bgPr>
    </p:bg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9792" y="88568"/>
            <a:ext cx="5976664" cy="3631584"/>
          </a:xfrm>
        </p:spPr>
        <p:txBody>
          <a:bodyPr/>
          <a:p>
            <a:pPr eaLnBrk="1" hangingPunct="1"/>
            <a:r>
              <a:rPr b="1" dirty="0" lang="ru-RU" smtClean="0">
                <a:solidFill>
                  <a:schemeClr val="accent3"/>
                </a:solidFill>
              </a:rPr>
              <a:t/>
            </a:r>
            <a:br>
              <a:rPr b="1" dirty="0" lang="ru-RU" smtClean="0">
                <a:solidFill>
                  <a:schemeClr val="accent3"/>
                </a:solidFill>
              </a:rPr>
            </a:br>
            <a:r>
              <a:rPr b="1" dirty="0" lang="ru-RU" smtClean="0">
                <a:solidFill>
                  <a:schemeClr val="accent3"/>
                </a:solidFill>
              </a:rPr>
              <a:t> </a:t>
            </a:r>
            <a:r>
              <a:rPr b="1" dirty="0" sz="2000" lang="ru-RU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</a:t>
            </a:r>
            <a:r>
              <a:rPr b="1" dirty="0" sz="2000" lang="ru-RU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г.Москвы</a:t>
            </a:r>
            <a:r>
              <a:rPr b="1" dirty="0" sz="2000" lang="ru-RU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«Школа № 1474» </a:t>
            </a:r>
            <a:br>
              <a:rPr b="1" dirty="0" sz="2000" lang="ru-RU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sz="1600" lang="ru-RU" smtClean="0">
                <a:solidFill>
                  <a:schemeClr val="accent3"/>
                </a:solidFill>
              </a:rPr>
              <a:t/>
            </a:r>
            <a:br>
              <a:rPr b="1" dirty="0" sz="1600" lang="ru-RU" smtClean="0">
                <a:solidFill>
                  <a:schemeClr val="accent3"/>
                </a:solidFill>
              </a:rPr>
            </a:br>
            <a:r>
              <a:rPr b="1" dirty="0" sz="2000"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межрегиональный фестиваль</a:t>
            </a:r>
            <a:br>
              <a:rPr b="1" dirty="0" sz="2000"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sz="2000"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детско-взрослых исследований и проектов</a:t>
            </a:r>
            <a:br>
              <a:rPr b="1" dirty="0" sz="2000"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sz="2000"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«Маленький Леонардо – 2018»</a:t>
            </a:r>
            <a:r>
              <a:rPr b="1" dirty="0" sz="2000"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b="1" dirty="0" sz="2000"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sz="1800" lang="ru-RU" smtClean="0">
                <a:solidFill>
                  <a:schemeClr val="accent3"/>
                </a:solidFill>
              </a:rPr>
              <a:t/>
            </a:r>
            <a:br>
              <a:rPr b="1" dirty="0" sz="1800" lang="ru-RU" smtClean="0">
                <a:solidFill>
                  <a:schemeClr val="accent3"/>
                </a:solidFill>
              </a:rPr>
            </a:br>
            <a:r>
              <a:rPr b="1" dirty="0" sz="2400" lang="ru-RU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b="1" dirty="0" sz="2400" lang="ru-RU" smtClean="0">
                <a:solidFill>
                  <a:schemeClr val="bg1"/>
                </a:solidFill>
              </a:rPr>
              <a:t/>
            </a:r>
            <a:br>
              <a:rPr b="1" dirty="0" sz="2400" lang="ru-RU" smtClean="0">
                <a:solidFill>
                  <a:schemeClr val="bg1"/>
                </a:solidFill>
              </a:rPr>
            </a:br>
            <a:endParaRPr b="1" dirty="0" lang="ru-RU" smtClean="0">
              <a:solidFill>
                <a:schemeClr val="bg1"/>
              </a:solidFill>
            </a:endParaRPr>
          </a:p>
        </p:txBody>
      </p:sp>
      <p:sp>
        <p:nvSpPr>
          <p:cNvPr id="1048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3212976"/>
            <a:ext cx="6048672" cy="2232248"/>
          </a:xfrm>
        </p:spPr>
        <p:txBody>
          <a:bodyPr/>
          <a:p>
            <a:pPr eaLnBrk="1" hangingPunct="1">
              <a:lnSpc>
                <a:spcPct val="90000"/>
              </a:lnSpc>
            </a:pPr>
            <a:r>
              <a:rPr altLang="ru-RU" b="1" dirty="0" sz="2800" lang="ru-RU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«Муравей обитатель леса»</a:t>
            </a:r>
          </a:p>
          <a:p>
            <a:pPr eaLnBrk="1" hangingPunct="1">
              <a:lnSpc>
                <a:spcPct val="90000"/>
              </a:lnSpc>
            </a:pPr>
            <a:endParaRPr altLang="ru-RU" b="1" dirty="0" sz="2800" lang="ru-RU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altLang="ru-RU" b="1" dirty="0" sz="2000" lang="ru-RU" smtClean="0">
                <a:solidFill>
                  <a:srgbClr val="0046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воспитанники старшей группы  Коновалова Ника, </a:t>
            </a:r>
            <a:r>
              <a:rPr altLang="ru-RU" b="1" dirty="0" sz="2000" lang="ru-RU" err="1" smtClean="0">
                <a:solidFill>
                  <a:srgbClr val="0046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Намрук</a:t>
            </a:r>
            <a:r>
              <a:rPr altLang="ru-RU" b="1" dirty="0" sz="2000" lang="ru-RU" smtClean="0">
                <a:solidFill>
                  <a:srgbClr val="0046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Эмир</a:t>
            </a:r>
          </a:p>
          <a:p>
            <a:pPr eaLnBrk="1" hangingPunct="1">
              <a:lnSpc>
                <a:spcPct val="90000"/>
              </a:lnSpc>
            </a:pPr>
            <a:r>
              <a:rPr altLang="ru-RU" b="1" dirty="0" sz="2000" lang="ru-RU" smtClean="0">
                <a:solidFill>
                  <a:srgbClr val="0046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:Золотарёва С.А.</a:t>
            </a:r>
            <a:r>
              <a:rPr altLang="ru-RU" b="1" dirty="0" sz="2000" lang="ru-RU" smtClean="0">
                <a:solidFill>
                  <a:srgbClr val="004620"/>
                </a:solidFill>
              </a:rPr>
              <a:t/>
            </a:r>
            <a:br>
              <a:rPr altLang="ru-RU" b="1" dirty="0" sz="2000" lang="ru-RU" smtClean="0">
                <a:solidFill>
                  <a:srgbClr val="004620"/>
                </a:solidFill>
              </a:rPr>
            </a:br>
            <a:r>
              <a:rPr altLang="ru-RU" dirty="0" sz="2800" lang="ru-RU" smtClean="0"/>
              <a:t/>
            </a:r>
            <a:br>
              <a:rPr altLang="ru-RU" dirty="0" sz="2800" lang="ru-RU" smtClean="0"/>
            </a:br>
            <a:endParaRPr altLang="ru-RU" dirty="0" sz="2800" lang="ru-RU" smtClean="0"/>
          </a:p>
        </p:txBody>
      </p:sp>
      <p:pic>
        <p:nvPicPr>
          <p:cNvPr id="2097152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 flipH="1">
            <a:off x="94530" y="404664"/>
            <a:ext cx="2965302" cy="3105164"/>
          </a:xfrm>
          <a:prstGeom prst="rect"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3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/>
          <a:p>
            <a:r>
              <a:rPr b="1" dirty="0" lang="ru-RU" smtClean="0">
                <a:solidFill>
                  <a:srgbClr val="C00000"/>
                </a:solidFill>
              </a:rPr>
              <a:t>СПАСИБО ЗА ВНИМАНИЕ!</a:t>
            </a:r>
            <a:endParaRPr b="1" dirty="0" lang="ru-RU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Rectangle 2"/>
          <p:cNvSpPr>
            <a:spLocks noGrp="1" noChangeArrowheads="1"/>
          </p:cNvSpPr>
          <p:nvPr>
            <p:ph type="title"/>
          </p:nvPr>
        </p:nvSpPr>
        <p:spPr>
          <a:xfrm>
            <a:off x="1670276" y="3425491"/>
            <a:ext cx="4471987" cy="917575"/>
          </a:xfrm>
        </p:spPr>
        <p:txBody>
          <a:bodyPr/>
          <a:p>
            <a:pPr eaLnBrk="1" hangingPunct="1"/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</a:p>
        </p:txBody>
      </p:sp>
      <p:sp>
        <p:nvSpPr>
          <p:cNvPr id="1048594" name="Объект 5"/>
          <p:cNvSpPr>
            <a:spLocks noGrp="1"/>
          </p:cNvSpPr>
          <p:nvPr>
            <p:ph idx="1"/>
          </p:nvPr>
        </p:nvSpPr>
        <p:spPr>
          <a:xfrm>
            <a:off x="5292080" y="2465327"/>
            <a:ext cx="2160240" cy="2187809"/>
          </a:xfrm>
        </p:spPr>
        <p:txBody>
          <a:bodyPr/>
          <a:p>
            <a:pPr lvl="0"/>
            <a:endParaRPr dirty="0" lang="ru-RU">
              <a:solidFill>
                <a:srgbClr val="000000"/>
              </a:solidFill>
            </a:endParaRPr>
          </a:p>
          <a:p>
            <a:endParaRPr dirty="0" lang="ru-RU"/>
          </a:p>
        </p:txBody>
      </p:sp>
      <p:pic>
        <p:nvPicPr>
          <p:cNvPr id="2097153" name="Рисунок 8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79512" y="4378626"/>
            <a:ext cx="2952328" cy="2214246"/>
          </a:xfrm>
          <a:prstGeom prst="rect"/>
          <a:ln w="127000" cap="rnd">
            <a:solidFill>
              <a:srgbClr val="00B050"/>
            </a:solidFill>
          </a:ln>
          <a:effectLst>
            <a:outerShdw algn="br" blurRad="76200" dir="10500000" dist="95250" kx="900000" rotWithShape="0" sx="97000" sy="23000">
              <a:srgbClr val="000000">
                <a:alpha val="20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97154" name="Рисунок 9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5148064" y="4299857"/>
            <a:ext cx="3162379" cy="2371784"/>
          </a:xfrm>
          <a:prstGeom prst="rect"/>
          <a:ln w="127000" cap="rnd">
            <a:solidFill>
              <a:srgbClr val="00B050"/>
            </a:solidFill>
          </a:ln>
          <a:effectLst>
            <a:outerShdw algn="br" blurRad="76200" dir="10500000" dist="95250" kx="900000" rotWithShape="0" sx="97000" sy="23000">
              <a:srgbClr val="000000">
                <a:alpha val="20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48595" name="Rectangle 3"/>
          <p:cNvSpPr txBox="1">
            <a:spLocks noChangeArrowheads="1"/>
          </p:cNvSpPr>
          <p:nvPr/>
        </p:nvSpPr>
        <p:spPr bwMode="auto">
          <a:xfrm>
            <a:off x="5004047" y="4437112"/>
            <a:ext cx="3240361" cy="474399"/>
          </a:xfrm>
          <a:prstGeom prst="rect"/>
          <a:noFill/>
          <a:ln>
            <a:noFill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l" eaLnBrk="0" fontAlgn="base" hangingPunct="0" indent="-342900" marL="342900" rtl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eaLnBrk="0" fontAlgn="base" hangingPunct="0" indent="-285750" marL="742950" rtl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algn="l" eaLnBrk="0" fontAlgn="base" hangingPunct="0" indent="-228600" marL="1143000" rtl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algn="l" eaLnBrk="0" fontAlgn="base" hangingPunct="0" indent="-228600" marL="1600200" rtl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algn="l" eaLnBrk="0" fontAlgn="base" hangingPunct="0" indent="-228600" marL="20574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algn="l" fontAlgn="base" indent="-228600" marL="25146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algn="l" fontAlgn="base" indent="-228600" marL="29718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algn="l" fontAlgn="base" indent="-228600" marL="34290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algn="l" fontAlgn="base" indent="-228600" marL="38862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altLang="ru-RU" b="1" dirty="0" sz="2000" kern="0" lang="ru-RU" smtClean="0"/>
          </a:p>
        </p:txBody>
      </p:sp>
      <p:pic>
        <p:nvPicPr>
          <p:cNvPr id="2097155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3419872" y="5301419"/>
            <a:ext cx="1413001" cy="1537345"/>
          </a:xfrm>
          <a:prstGeom prst="rect"/>
        </p:spPr>
      </p:pic>
      <p:pic>
        <p:nvPicPr>
          <p:cNvPr id="2097156" name="Рисунок 10"/>
          <p:cNvPicPr>
            <a:picLocks noChangeAspect="1"/>
          </p:cNvPicPr>
          <p:nvPr/>
        </p:nvPicPr>
        <p:blipFill>
          <a:blip xmlns:r="http://schemas.openxmlformats.org/officeDocument/2006/relationships" r:embed="rId4" cstate="print"/>
          <a:stretch>
            <a:fillRect/>
          </a:stretch>
        </p:blipFill>
        <p:spPr>
          <a:xfrm rot="5400000">
            <a:off x="-322470" y="1213014"/>
            <a:ext cx="3036955" cy="1708287"/>
          </a:xfrm>
          <a:prstGeom prst="rect"/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algn="tl" blurRad="65000" dir="12900000" dist="50800" kx="195000" ky="145000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dir="t" rig="twoP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48596" name="Прямоугольник 2"/>
          <p:cNvSpPr/>
          <p:nvPr/>
        </p:nvSpPr>
        <p:spPr>
          <a:xfrm>
            <a:off x="2334593" y="2082789"/>
            <a:ext cx="4752529" cy="1158241"/>
          </a:xfrm>
          <a:prstGeom prst="rect"/>
        </p:spPr>
        <p:txBody>
          <a:bodyPr wrap="square">
            <a:spAutoFit/>
          </a:bodyPr>
          <a:p>
            <a:r>
              <a:rPr b="1" dirty="0" lang="ru-RU"/>
              <a:t>Если любишь край родной </a:t>
            </a:r>
            <a:br>
              <a:rPr b="1" dirty="0" lang="ru-RU"/>
            </a:br>
            <a:r>
              <a:rPr b="1" dirty="0" lang="ru-RU"/>
              <a:t>Береги природу</a:t>
            </a:r>
            <a:br>
              <a:rPr b="1" dirty="0" lang="ru-RU"/>
            </a:br>
            <a:r>
              <a:rPr b="1" dirty="0" lang="ru-RU"/>
              <a:t>Для потомков сохраним</a:t>
            </a:r>
            <a:br>
              <a:rPr b="1" dirty="0" lang="ru-RU"/>
            </a:br>
            <a:r>
              <a:rPr b="1" dirty="0" lang="ru-RU"/>
              <a:t>Чистым лес и воду</a:t>
            </a:r>
            <a:r>
              <a:rPr b="1" dirty="0" lang="ru-RU" smtClean="0"/>
              <a:t>.</a:t>
            </a:r>
            <a:endParaRPr dirty="0" lang="ru-RU"/>
          </a:p>
        </p:txBody>
      </p:sp>
      <p:sp>
        <p:nvSpPr>
          <p:cNvPr id="1048597" name="Прямоугольник 3"/>
          <p:cNvSpPr/>
          <p:nvPr/>
        </p:nvSpPr>
        <p:spPr>
          <a:xfrm>
            <a:off x="2155760" y="0"/>
            <a:ext cx="5724128" cy="1691641"/>
          </a:xfrm>
          <a:prstGeom prst="rect"/>
        </p:spPr>
        <p:txBody>
          <a:bodyPr wrap="square">
            <a:spAutoFit/>
          </a:bodyPr>
          <a:p>
            <a:pPr eaLnBrk="1" hangingPunct="1" indent="0" marL="0">
              <a:buNone/>
            </a:pPr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</a:t>
            </a:r>
          </a:p>
          <a:p>
            <a:pPr eaLnBrk="1" hangingPunct="1" indent="0" marL="0">
              <a:buNone/>
            </a:pPr>
            <a:r>
              <a:rPr altLang="ru-RU" b="1" dirty="0" lang="ru-RU" smtClean="0"/>
              <a:t>Мы </a:t>
            </a:r>
            <a:r>
              <a:rPr altLang="ru-RU" b="1" dirty="0" lang="ru-RU"/>
              <a:t>хотим рассказать что надо беречь и любить природу.</a:t>
            </a:r>
          </a:p>
          <a:p>
            <a:pPr eaLnBrk="1" hangingPunct="1" indent="0" marL="0">
              <a:buNone/>
            </a:pPr>
            <a:r>
              <a:rPr altLang="ru-RU" b="1" dirty="0" lang="ru-RU"/>
              <a:t>Всех обитателей леса. И обязательно соблюдать правила безопасности в лесу.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5"/>
          <p:cNvSpPr>
            <a:spLocks noGrp="1"/>
          </p:cNvSpPr>
          <p:nvPr>
            <p:ph type="title"/>
          </p:nvPr>
        </p:nvSpPr>
        <p:spPr>
          <a:xfrm>
            <a:off x="3779912" y="188640"/>
            <a:ext cx="5237034" cy="2529862"/>
          </a:xfrm>
        </p:spPr>
        <p:txBody>
          <a:bodyPr/>
          <a:p>
            <a:r>
              <a:rPr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МУРАВЕЙ</a:t>
            </a:r>
            <a:r>
              <a:rPr dirty="0" lang="ru-RU" smtClean="0">
                <a:solidFill>
                  <a:srgbClr val="C00000"/>
                </a:solidFill>
                <a:latin typeface="Kozuka Gothic Pro H" pitchFamily="34" charset="-128"/>
                <a:ea typeface="Kozuka Gothic Pro H" pitchFamily="34" charset="-128"/>
              </a:rPr>
              <a:t/>
            </a:r>
            <a:br>
              <a:rPr dirty="0" lang="ru-RU" smtClean="0">
                <a:solidFill>
                  <a:srgbClr val="C00000"/>
                </a:solidFill>
                <a:latin typeface="Kozuka Gothic Pro H" pitchFamily="34" charset="-128"/>
                <a:ea typeface="Kozuka Gothic Pro H" pitchFamily="34" charset="-128"/>
              </a:rPr>
            </a:br>
            <a:r>
              <a:rPr b="1" dirty="0" sz="1800" lang="ru-RU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Ж</a:t>
            </a:r>
            <a: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ивёт в нашем родном Подмосковье замечательный, дружный лесной народ, с утра до ночи хлопочет, свой  огромный город со многими улицами и перекрёстками строит. </a:t>
            </a:r>
            <a:b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</a:br>
            <a: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ЭТО МУРАВЬИ – они бывают</a:t>
            </a:r>
            <a:b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</a:br>
            <a: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-чёрные</a:t>
            </a:r>
            <a:b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</a:br>
            <a: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- рыжие</a:t>
            </a:r>
            <a:b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</a:br>
            <a:r>
              <a:rPr b="1" dirty="0" sz="1800" lang="ru-RU" smtClean="0">
                <a:solidFill>
                  <a:schemeClr val="tx1"/>
                </a:solidFill>
                <a:latin typeface="Times New Roman" panose="02020603050405020304" pitchFamily="18" charset="0"/>
                <a:ea typeface="Kozuka Gothic Pro H" pitchFamily="34" charset="-128"/>
                <a:cs typeface="Times New Roman" panose="02020603050405020304" pitchFamily="18" charset="0"/>
              </a:rPr>
              <a:t>-красные</a:t>
            </a:r>
            <a:endParaRPr b="1" dirty="0" lang="ru-RU">
              <a:solidFill>
                <a:srgbClr val="C00000"/>
              </a:solidFill>
              <a:latin typeface="Kozuka Gothic Pro H" pitchFamily="34" charset="-128"/>
              <a:ea typeface="Kozuka Gothic Pro H" pitchFamily="34" charset="-128"/>
            </a:endParaRPr>
          </a:p>
        </p:txBody>
      </p:sp>
      <p:sp>
        <p:nvSpPr>
          <p:cNvPr id="104860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07504" y="2564904"/>
            <a:ext cx="6400800" cy="1752600"/>
          </a:xfrm>
          <a:noFill/>
        </p:spPr>
        <p:txBody>
          <a:bodyPr/>
          <a:p>
            <a:pPr eaLnBrk="1" hangingPunct="1" indent="0" marL="0">
              <a:lnSpc>
                <a:spcPct val="90000"/>
              </a:lnSpc>
              <a:buNone/>
            </a:pPr>
            <a:endParaRPr altLang="ru-RU" b="1" dirty="0" sz="1600" lang="ru-RU" smtClean="0"/>
          </a:p>
          <a:p>
            <a:pPr eaLnBrk="1" hangingPunct="1">
              <a:lnSpc>
                <a:spcPct val="90000"/>
              </a:lnSpc>
            </a:pPr>
            <a:endParaRPr altLang="ru-RU" dirty="0" sz="1800" lang="ru-RU" smtClean="0"/>
          </a:p>
        </p:txBody>
      </p:sp>
      <p:pic>
        <p:nvPicPr>
          <p:cNvPr id="2097159" name="Рисунок 7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07504" y="126440"/>
            <a:ext cx="2136224" cy="1602168"/>
          </a:xfrm>
          <a:prstGeom prst="rect"/>
        </p:spPr>
      </p:pic>
      <p:sp>
        <p:nvSpPr>
          <p:cNvPr id="1048604" name="Rectangle 3"/>
          <p:cNvSpPr txBox="1">
            <a:spLocks noChangeArrowheads="1"/>
          </p:cNvSpPr>
          <p:nvPr/>
        </p:nvSpPr>
        <p:spPr bwMode="auto">
          <a:xfrm>
            <a:off x="539552" y="2797770"/>
            <a:ext cx="7776864" cy="576064"/>
          </a:xfrm>
          <a:prstGeom prst="rect"/>
          <a:noFill/>
          <a:ln>
            <a:noFill/>
          </a:ln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l" eaLnBrk="0" fontAlgn="base" hangingPunct="0" indent="-342900" marL="342900" rtl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eaLnBrk="0" fontAlgn="base" hangingPunct="0" indent="-285750" marL="742950" rtl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algn="l" eaLnBrk="0" fontAlgn="base" hangingPunct="0" indent="-228600" marL="1143000" rtl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algn="l" eaLnBrk="0" fontAlgn="base" hangingPunct="0" indent="-228600" marL="1600200" rtl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algn="l" eaLnBrk="0" fontAlgn="base" hangingPunct="0" indent="-228600" marL="20574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algn="l" fontAlgn="base" indent="-228600" marL="25146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algn="l" fontAlgn="base" indent="-228600" marL="29718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algn="l" fontAlgn="base" indent="-228600" marL="34290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algn="l" fontAlgn="base" indent="-228600" marL="3886200" rtl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FontTx/>
              <a:buNone/>
            </a:pPr>
            <a:endParaRPr altLang="ru-RU" b="1" dirty="0" sz="2000" kern="0" lang="ru-RU" smtClean="0">
              <a:solidFill>
                <a:srgbClr val="FF0000"/>
              </a:solidFill>
            </a:endParaRPr>
          </a:p>
        </p:txBody>
      </p:sp>
      <p:pic>
        <p:nvPicPr>
          <p:cNvPr id="2097160" name="Рисунок 9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5726402" y="3487932"/>
            <a:ext cx="3290544" cy="2592288"/>
          </a:xfrm>
          <a:prstGeom prst="rect"/>
        </p:spPr>
      </p:pic>
      <p:sp>
        <p:nvSpPr>
          <p:cNvPr id="1048605" name="Прямоугольник 2"/>
          <p:cNvSpPr/>
          <p:nvPr/>
        </p:nvSpPr>
        <p:spPr>
          <a:xfrm>
            <a:off x="427814" y="2413044"/>
            <a:ext cx="5656354" cy="5158740"/>
          </a:xfrm>
          <a:prstGeom prst="rect"/>
        </p:spPr>
        <p:txBody>
          <a:bodyPr wrap="square">
            <a:spAutoFit/>
          </a:bodyPr>
          <a:p>
            <a:r>
              <a:rPr b="1" dirty="0" sz="3600" 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МУРАВЬЯ</a:t>
            </a:r>
            <a:r>
              <a:rPr b="1" dirty="0" sz="1100" 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b="1" dirty="0" sz="1100" 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Муравейник-это сложное архитектурное сооружение</a:t>
            </a: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– похожа на </a:t>
            </a:r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конус Высота </a:t>
            </a: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– 2-2,5метра</a:t>
            </a:r>
            <a:b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материал – земля, хвоинки, травинки, веточки.</a:t>
            </a:r>
            <a:b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« Вот бежит один строитель и тащит бревно. А бревно-то в несколько раз больше его. Смотрю на него и дивлюсь: «ВОТ ВЕЛИКАН!» </a:t>
            </a:r>
            <a:endParaRPr b="1"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Поднял </a:t>
            </a: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тяжесть раз в двадцать больше своего веса</a:t>
            </a:r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b="1" dirty="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же этот ВЕЛИКАН</a:t>
            </a:r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ещё не догадались? Если я вам сейчас назову его имя, то вы конечно  удивитесь.</a:t>
            </a:r>
            <a:b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А имя его- МУРАВЕЙ!</a:t>
            </a:r>
            <a:br>
              <a:rPr b="1" dirty="0"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dirty="0" lang="ru-RU"/>
          </a:p>
        </p:txBody>
      </p:sp>
      <p:pic>
        <p:nvPicPr>
          <p:cNvPr id="2097161" name="Рисунок 6"/>
          <p:cNvPicPr>
            <a:picLocks noChangeAspect="1"/>
          </p:cNvPicPr>
          <p:nvPr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1763688" y="1130598"/>
            <a:ext cx="2161073" cy="1392691"/>
          </a:xfrm>
          <a:prstGeom prst="rect"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2267744" y="2708920"/>
            <a:ext cx="4174376" cy="3600400"/>
          </a:xfrm>
          <a:prstGeom prst="rect"/>
        </p:spPr>
      </p:pic>
      <p:sp>
        <p:nvSpPr>
          <p:cNvPr id="1048606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6255638" cy="792088"/>
          </a:xfrm>
        </p:spPr>
        <p:txBody>
          <a:bodyPr/>
          <a:p>
            <a:r>
              <a:rPr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МУРОВЬЯ</a:t>
            </a:r>
            <a:endParaRPr b="1" dirty="0" sz="3600" lang="ru-RU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7" name="Прямоугольник 4"/>
          <p:cNvSpPr/>
          <p:nvPr/>
        </p:nvSpPr>
        <p:spPr>
          <a:xfrm>
            <a:off x="2903384" y="772905"/>
            <a:ext cx="3096344" cy="1691641"/>
          </a:xfrm>
          <a:prstGeom prst="rect"/>
        </p:spPr>
        <p:txBody>
          <a:bodyPr wrap="square">
            <a:spAutoFit/>
          </a:bodyPr>
          <a:p>
            <a:r>
              <a:rPr b="1" dirty="0" lang="ru-RU" smtClean="0"/>
              <a:t> Давайте посмотрим какой муравей!</a:t>
            </a:r>
          </a:p>
          <a:p>
            <a:r>
              <a:rPr b="1" dirty="0" lang="ru-RU" smtClean="0"/>
              <a:t> </a:t>
            </a:r>
            <a:r>
              <a:rPr b="1" dirty="0" lang="ru-RU"/>
              <a:t>С</a:t>
            </a:r>
            <a:r>
              <a:rPr b="1" dirty="0" lang="ru-RU" smtClean="0"/>
              <a:t> помощью чего он передвигается, какие части тела у него есть.</a:t>
            </a:r>
          </a:p>
          <a:p>
            <a:r>
              <a:rPr b="1" dirty="0" lang="ru-RU" smtClean="0"/>
              <a:t> </a:t>
            </a:r>
            <a:endParaRPr dirty="0"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13788" y="836712"/>
            <a:ext cx="4177248" cy="1586962"/>
          </a:xfrm>
        </p:spPr>
        <p:txBody>
          <a:bodyPr/>
          <a:p>
            <a:pPr eaLnBrk="1" hangingPunct="1"/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</a:t>
            </a:r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муравьёв</a:t>
            </a:r>
            <a:b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человека</a:t>
            </a:r>
          </a:p>
        </p:txBody>
      </p:sp>
      <p:pic>
        <p:nvPicPr>
          <p:cNvPr id="2097164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331813" y="270848"/>
            <a:ext cx="4402891" cy="3302168"/>
          </a:xfrm>
          <a:prstGeom prst="rect"/>
        </p:spPr>
      </p:pic>
      <p:sp>
        <p:nvSpPr>
          <p:cNvPr id="1048612" name="Rectangle 2"/>
          <p:cNvSpPr txBox="1">
            <a:spLocks noChangeArrowheads="1"/>
          </p:cNvSpPr>
          <p:nvPr/>
        </p:nvSpPr>
        <p:spPr>
          <a:xfrm>
            <a:off x="625046" y="4091572"/>
            <a:ext cx="3816424" cy="1656184"/>
          </a:xfrm>
          <a:prstGeom prst="rect"/>
        </p:spPr>
        <p:txBody>
          <a:bodyPr/>
          <a:lstStyle>
            <a:lvl1pPr algn="ctr" eaLnBrk="0" fontAlgn="base" hangingPunct="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eaLnBrk="0" fontAlgn="base" hangingPunct="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eaLnBrk="0" fontAlgn="base" hangingPunct="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eaLnBrk="0" fontAlgn="base" hangingPunct="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eaLnBrk="0" fontAlgn="base" hangingPunct="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algn="ctr" fontAlgn="base" marL="4572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algn="ctr" fontAlgn="base" marL="9144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algn="ctr" fontAlgn="base" marL="13716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algn="ctr" fontAlgn="base" marL="1828800" rtl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altLang="ru-RU" b="1" dirty="0" sz="3600" kern="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муравьёв</a:t>
            </a:r>
          </a:p>
          <a:p>
            <a:pPr algn="l" eaLnBrk="1" hangingPunct="1"/>
            <a:r>
              <a:rPr altLang="ru-RU" b="1" dirty="0" sz="3600" kern="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жизни</a:t>
            </a:r>
            <a:r>
              <a:rPr altLang="ru-RU" b="1" dirty="0" sz="3600" kern="0" 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altLang="ru-RU" b="1" dirty="0" sz="3600" kern="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  <a:endParaRPr altLang="ru-RU" b="1" dirty="0" sz="3600" kern="0" lang="ru-RU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5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4643224" y="3284984"/>
            <a:ext cx="4359148" cy="3269361"/>
          </a:xfrm>
          <a:prstGeom prst="rect"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524640" cy="1152128"/>
          </a:xfrm>
        </p:spPr>
        <p:txBody>
          <a:bodyPr/>
          <a:p>
            <a:r>
              <a:rPr dirty="0" lang="ru-RU" smtClean="0"/>
              <a:t/>
            </a:r>
            <a:br>
              <a:rPr dirty="0" lang="ru-RU" smtClean="0"/>
            </a:br>
            <a:r>
              <a:rPr b="1" dirty="0" lang="ru-RU" smtClean="0">
                <a:solidFill>
                  <a:srgbClr val="C00000"/>
                </a:solidFill>
              </a:rPr>
              <a:t>Вред от муравьёв в жизни человека </a:t>
            </a:r>
            <a:br>
              <a:rPr b="1" dirty="0" lang="ru-RU" smtClean="0">
                <a:solidFill>
                  <a:srgbClr val="C00000"/>
                </a:solidFill>
              </a:rPr>
            </a:br>
            <a:endParaRPr b="1" dirty="0" lang="ru-RU">
              <a:solidFill>
                <a:srgbClr val="C00000"/>
              </a:solidFill>
            </a:endParaRPr>
          </a:p>
        </p:txBody>
      </p:sp>
      <p:pic>
        <p:nvPicPr>
          <p:cNvPr id="2097166" name="Рисунок 6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979712" y="1628800"/>
            <a:ext cx="5941091" cy="4455818"/>
          </a:xfrm>
          <a:prstGeom prst="rect"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4"/>
          <p:cNvSpPr>
            <a:spLocks noGrp="1"/>
          </p:cNvSpPr>
          <p:nvPr>
            <p:ph type="ctrTitle"/>
          </p:nvPr>
        </p:nvSpPr>
        <p:spPr>
          <a:xfrm>
            <a:off x="1907704" y="188640"/>
            <a:ext cx="5224859" cy="565408"/>
          </a:xfrm>
        </p:spPr>
        <p:txBody>
          <a:bodyPr/>
          <a:p>
            <a:r>
              <a:rPr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Муравьиная ферма.</a:t>
            </a:r>
            <a:endParaRPr b="1" dirty="0" sz="3600" lang="ru-RU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15" name="Текст 3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7448872" cy="3456384"/>
          </a:xfrm>
        </p:spPr>
        <p:txBody>
          <a:bodyPr/>
          <a:p>
            <a:pPr algn="l"/>
            <a:r>
              <a:rPr b="1"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из нас в детстве мечтали увидеть, как </a:t>
            </a:r>
            <a:r>
              <a:rPr b="1" dirty="0" sz="2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живет- </a:t>
            </a:r>
            <a:r>
              <a:rPr b="1"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муравейник внутри. Муравьиная ферма – это домашний муравейник, представляющий из себя емкость, заполненную специальным гелем, песком или другим наполнителем. В нем можно легко наблюдать за всем, что происходит внутри муравьиного семейства. </a:t>
            </a:r>
            <a:endParaRPr b="1" dirty="0" sz="200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b="1" dirty="0" sz="2000"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Муравьиная колония — это как экзотический домашний питомец. В ее содержании особых проблем не возникает, а наблюдать за обитателями муравейника – занятие очень увлекательное</a:t>
            </a:r>
            <a:r>
              <a:rPr b="1" dirty="0" sz="2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Эта </a:t>
            </a:r>
            <a:r>
              <a:rPr b="1" dirty="0" sz="2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ферма </a:t>
            </a:r>
            <a:r>
              <a:rPr b="1" dirty="0" sz="20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есть муравейник только можно видеть жизнь муравьев, как он живет и что делает.</a:t>
            </a:r>
          </a:p>
          <a:p>
            <a:pPr algn="l"/>
            <a:endParaRPr b="1" dirty="0" sz="1800" lang="ru-RU"/>
          </a:p>
          <a:p>
            <a:pPr algn="l"/>
            <a:endParaRPr b="1" dirty="0" sz="1800" lang="ru-RU"/>
          </a:p>
        </p:txBody>
      </p:sp>
      <p:pic>
        <p:nvPicPr>
          <p:cNvPr id="2097167" name="Рисунок 5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2051718" y="4177711"/>
            <a:ext cx="2520281" cy="2434592"/>
          </a:xfrm>
          <a:prstGeom prst="rect"/>
        </p:spPr>
      </p:pic>
      <p:pic>
        <p:nvPicPr>
          <p:cNvPr id="2097169" name="Рисунок 8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4874470" y="4149079"/>
            <a:ext cx="2612510" cy="2463224"/>
          </a:xfrm>
          <a:prstGeom prst="rect"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Прямоугольник 5"/>
          <p:cNvSpPr>
            <a:spLocks noChangeArrowheads="1"/>
          </p:cNvSpPr>
          <p:nvPr/>
        </p:nvSpPr>
        <p:spPr bwMode="auto">
          <a:xfrm>
            <a:off x="712089" y="65592"/>
            <a:ext cx="7992887" cy="646331"/>
          </a:xfrm>
          <a:prstGeom prst="rect"/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 indent="-285750" marL="7429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 indent="-228600" marL="1143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 indent="-228600" marL="1600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 indent="-228600" marL="20574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поделки к проекту.</a:t>
            </a:r>
            <a:endParaRPr altLang="ru-RU" b="1" dirty="0" sz="3600" lang="ru-RU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70" name="Рисунок 8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1" cstate="print"/>
          <a:srcRect l="17605" t="12597" b="10519"/>
          <a:stretch>
            <a:fillRect/>
          </a:stretch>
        </p:blipFill>
        <p:spPr>
          <a:xfrm>
            <a:off x="3995937" y="711922"/>
            <a:ext cx="1680736" cy="2091111"/>
          </a:xfrm>
          <a:prstGeom prst="rect"/>
        </p:spPr>
      </p:pic>
      <p:pic>
        <p:nvPicPr>
          <p:cNvPr id="2097171" name="Рисунок 9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2" cstate="print"/>
          <a:srcRect l="4399" t="32296" r="4172" b="16297"/>
          <a:stretch>
            <a:fillRect/>
          </a:stretch>
        </p:blipFill>
        <p:spPr>
          <a:xfrm>
            <a:off x="5749950" y="748085"/>
            <a:ext cx="2692816" cy="2018783"/>
          </a:xfrm>
          <a:prstGeom prst="rect"/>
        </p:spPr>
      </p:pic>
      <p:pic>
        <p:nvPicPr>
          <p:cNvPr id="2097172" name="Рисунок 10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3" cstate="print"/>
          <a:srcRect l="9704" t="34222" r="6017" b="36000"/>
          <a:stretch>
            <a:fillRect/>
          </a:stretch>
        </p:blipFill>
        <p:spPr>
          <a:xfrm>
            <a:off x="539552" y="1002427"/>
            <a:ext cx="2350593" cy="1476466"/>
          </a:xfrm>
          <a:prstGeom prst="rect"/>
        </p:spPr>
      </p:pic>
      <p:pic>
        <p:nvPicPr>
          <p:cNvPr id="2097173" name="Рисунок 11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4" cstate="print"/>
          <a:srcRect l="7555" t="5554" r="6222"/>
          <a:stretch>
            <a:fillRect/>
          </a:stretch>
        </p:blipFill>
        <p:spPr>
          <a:xfrm rot="10800000">
            <a:off x="136602" y="2619392"/>
            <a:ext cx="3384376" cy="2085280"/>
          </a:xfrm>
          <a:prstGeom prst="rect"/>
        </p:spPr>
      </p:pic>
      <p:pic>
        <p:nvPicPr>
          <p:cNvPr id="2097174" name="Рисунок 12"/>
          <p:cNvPicPr>
            <a:picLocks noChangeAspect="1"/>
          </p:cNvPicPr>
          <p:nvPr/>
        </p:nvPicPr>
        <p:blipFill>
          <a:blip xmlns:r="http://schemas.openxmlformats.org/officeDocument/2006/relationships" r:embed="rId5" cstate="print"/>
          <a:stretch>
            <a:fillRect/>
          </a:stretch>
        </p:blipFill>
        <p:spPr>
          <a:xfrm flipH="1">
            <a:off x="690281" y="4352676"/>
            <a:ext cx="2302688" cy="2505324"/>
          </a:xfrm>
          <a:prstGeom prst="rect"/>
        </p:spPr>
      </p:pic>
      <p:sp>
        <p:nvSpPr>
          <p:cNvPr id="1048617" name="Прямоугольник 7"/>
          <p:cNvSpPr/>
          <p:nvPr/>
        </p:nvSpPr>
        <p:spPr>
          <a:xfrm>
            <a:off x="3779912" y="3017447"/>
            <a:ext cx="5074500" cy="1158240"/>
          </a:xfrm>
          <a:prstGeom prst="rect"/>
        </p:spPr>
        <p:txBody>
          <a:bodyPr wrap="square">
            <a:spAutoFit/>
          </a:bodyPr>
          <a:p>
            <a:r>
              <a:rPr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Полезная информация</a:t>
            </a:r>
            <a:endParaRPr dirty="0" sz="3600" lang="ru-RU"/>
          </a:p>
        </p:txBody>
      </p:sp>
      <p:pic>
        <p:nvPicPr>
          <p:cNvPr id="2097175" name="Рисунок 13"/>
          <p:cNvPicPr>
            <a:picLocks noChangeAspect="1"/>
          </p:cNvPicPr>
          <p:nvPr/>
        </p:nvPicPr>
        <p:blipFill>
          <a:blip xmlns:r="http://schemas.openxmlformats.org/officeDocument/2006/relationships" r:embed="rId6" cstate="print"/>
          <a:stretch>
            <a:fillRect/>
          </a:stretch>
        </p:blipFill>
        <p:spPr>
          <a:xfrm>
            <a:off x="5340134" y="4274025"/>
            <a:ext cx="3181422" cy="2249124"/>
          </a:xfrm>
          <a:prstGeom prst="rect"/>
        </p:spPr>
      </p:pic>
      <p:pic>
        <p:nvPicPr>
          <p:cNvPr id="2097176" name="Рисунок 14"/>
          <p:cNvPicPr>
            <a:picLocks noChangeAspect="1"/>
          </p:cNvPicPr>
          <p:nvPr/>
        </p:nvPicPr>
        <p:blipFill rotWithShape="1">
          <a:blip xmlns:r="http://schemas.openxmlformats.org/officeDocument/2006/relationships" r:embed="rId7" cstate="print"/>
          <a:srcRect l="8230" t="7259" r="3474" b="6370"/>
          <a:stretch>
            <a:fillRect/>
          </a:stretch>
        </p:blipFill>
        <p:spPr>
          <a:xfrm>
            <a:off x="3666800" y="4175687"/>
            <a:ext cx="1527512" cy="2445800"/>
          </a:xfrm>
          <a:prstGeom prst="rect"/>
        </p:spPr>
      </p:pic>
      <p:sp>
        <p:nvSpPr>
          <p:cNvPr id="1048618" name="Прямоугольник 1"/>
          <p:cNvSpPr/>
          <p:nvPr/>
        </p:nvSpPr>
        <p:spPr>
          <a:xfrm>
            <a:off x="6198182" y="3197280"/>
            <a:ext cx="2945818" cy="646331"/>
          </a:xfrm>
          <a:prstGeom prst="rect"/>
        </p:spPr>
        <p:txBody>
          <a:bodyPr wrap="square">
            <a:spAutoFit/>
          </a:bodyPr>
          <a:p>
            <a:r>
              <a:rPr b="1" dirty="0" 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 «Путешествие Муравья» </a:t>
            </a:r>
            <a:endParaRPr dirty="0"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Заголовок 1"/>
          <p:cNvSpPr>
            <a:spLocks noGrp="1"/>
          </p:cNvSpPr>
          <p:nvPr>
            <p:ph type="title"/>
          </p:nvPr>
        </p:nvSpPr>
        <p:spPr>
          <a:xfrm>
            <a:off x="4565263" y="260648"/>
            <a:ext cx="4131298" cy="504054"/>
          </a:xfrm>
        </p:spPr>
        <p:txBody>
          <a:bodyPr/>
          <a:p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altLang="ru-RU" b="1" dirty="0" sz="3600" lang="ru-RU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Узелок на память</a:t>
            </a:r>
            <a:r>
              <a:rPr altLang="ru-RU" b="1" dirty="0" sz="36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altLang="ru-RU" b="1" dirty="0" sz="360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altLang="ru-RU" b="1" dirty="0" sz="3600"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77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66585" y="260647"/>
            <a:ext cx="4481204" cy="3168351"/>
          </a:xfrm>
          <a:prstGeom prst="rect"/>
          <a:ln w="127000" cap="rnd">
            <a:solidFill>
              <a:srgbClr val="00B050"/>
            </a:solidFill>
          </a:ln>
          <a:effectLst>
            <a:outerShdw algn="br" blurRad="76200" dir="10500000" dist="95250" kx="900000" rotWithShape="0" sx="97000" sy="23000">
              <a:srgbClr val="000000">
                <a:alpha val="20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97178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4918919" y="2924944"/>
            <a:ext cx="3914674" cy="2936005"/>
          </a:xfrm>
          <a:prstGeom prst="rect"/>
          <a:ln w="127000" cap="rnd">
            <a:solidFill>
              <a:srgbClr val="00B050"/>
            </a:solidFill>
          </a:ln>
          <a:effectLst>
            <a:outerShdw algn="br" blurRad="76200" dir="10500000" dist="95250" kx="900000" rotWithShape="0" sx="97000" sy="23000">
              <a:srgbClr val="000000">
                <a:alpha val="20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48620" name="Прямоугольник 8"/>
          <p:cNvSpPr/>
          <p:nvPr/>
        </p:nvSpPr>
        <p:spPr>
          <a:xfrm>
            <a:off x="2286000" y="6153338"/>
            <a:ext cx="242374" cy="369332"/>
          </a:xfrm>
          <a:prstGeom prst="rect"/>
        </p:spPr>
        <p:txBody>
          <a:bodyPr wrap="none">
            <a:spAutoFit/>
          </a:bodyPr>
          <a:p>
            <a:r>
              <a:rPr b="1" dirty="0"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dirty="0" lang="ru-RU"/>
          </a:p>
        </p:txBody>
      </p:sp>
      <p:sp>
        <p:nvSpPr>
          <p:cNvPr id="1048621" name="Прямоугольник 1"/>
          <p:cNvSpPr/>
          <p:nvPr/>
        </p:nvSpPr>
        <p:spPr>
          <a:xfrm>
            <a:off x="371575" y="5301208"/>
            <a:ext cx="4572000" cy="1424940"/>
          </a:xfrm>
          <a:prstGeom prst="rect"/>
        </p:spPr>
        <p:txBody>
          <a:bodyPr>
            <a:spAutoFit/>
          </a:bodyPr>
          <a:p>
            <a:pPr eaLnBrk="1" hangingPunct="1">
              <a:buFontTx/>
              <a:buNone/>
            </a:pPr>
            <a:r>
              <a:rPr altLang="ru-RU" b="1" dirty="0" kern="0" lang="ru-RU"/>
              <a:t>Жизнь человека на земле во многом зависит от окружающей среды: чистые воздух, вода, лес, почва, благоприятно сказываются на здоровье и жизнь человека.</a:t>
            </a:r>
          </a:p>
        </p:txBody>
      </p:sp>
      <p:sp>
        <p:nvSpPr>
          <p:cNvPr id="1048622" name="Прямоугольник 9"/>
          <p:cNvSpPr/>
          <p:nvPr/>
        </p:nvSpPr>
        <p:spPr>
          <a:xfrm>
            <a:off x="1255058" y="4725144"/>
            <a:ext cx="2304257" cy="1158240"/>
          </a:xfrm>
          <a:prstGeom prst="rect"/>
        </p:spPr>
        <p:txBody>
          <a:bodyPr wrap="square">
            <a:spAutoFit/>
          </a:bodyPr>
          <a:p>
            <a:r>
              <a:rPr altLang="ru-RU" b="1" dirty="0" sz="3600" 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dirty="0" sz="3600"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ПРОЕКТ</dc:title>
  <dc:creator>Катерина</dc:creator>
  <cp:lastModifiedBy>PC</cp:lastModifiedBy>
  <dcterms:created xsi:type="dcterms:W3CDTF">2013-10-18T23:37:08Z</dcterms:created>
  <dcterms:modified xsi:type="dcterms:W3CDTF">2018-08-16T11:20:54Z</dcterms:modified>
</cp:coreProperties>
</file>