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9" r:id="rId5"/>
    <p:sldId id="270" r:id="rId6"/>
    <p:sldId id="272" r:id="rId7"/>
    <p:sldId id="271" r:id="rId8"/>
    <p:sldId id="273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k-detstvo.narod.ru/images/Mihalkov_dyadyaStepa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980728"/>
            <a:ext cx="3202285" cy="5435230"/>
          </a:xfrm>
          <a:prstGeom prst="rect">
            <a:avLst/>
          </a:prstGeom>
          <a:noFill/>
        </p:spPr>
      </p:pic>
      <p:pic>
        <p:nvPicPr>
          <p:cNvPr id="2052" name="Picture 4" descr="https://img-fotki.yandex.ru/get/6737/36014149.3c0/0_a066f_3dcfa1e6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077072"/>
            <a:ext cx="2952328" cy="23815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МУНИЦИПАЛЬНОЕ БЮДЖЕТНОЕ ДОШКОЛЬНОЕ ОБРАЗОВАТЕЛЬНОЕ УЧРЕЖДЕНИЕ Г.ФОКИНО «ДЕТСКИЙ САД КОМБИНИРОВАННОГО ВИДА «ДЕЛЬФИН»»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196752"/>
            <a:ext cx="518457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  <a:latin typeface="Garamond" pitchFamily="18" charset="0"/>
              </a:rPr>
              <a:t>Дидактичекие</a:t>
            </a:r>
            <a:r>
              <a:rPr lang="ru-RU" sz="2800" b="1" dirty="0" smtClean="0">
                <a:solidFill>
                  <a:srgbClr val="C00000"/>
                </a:solidFill>
                <a:latin typeface="Garamond" pitchFamily="18" charset="0"/>
              </a:rPr>
              <a:t> игры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aramond" pitchFamily="18" charset="0"/>
              </a:rPr>
              <a:t>для дошкольников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aramond" pitchFamily="18" charset="0"/>
              </a:rPr>
              <a:t>по ПДД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aramond" pitchFamily="18" charset="0"/>
              </a:rPr>
              <a:t>«Памятка пешехода»</a:t>
            </a:r>
            <a:endParaRPr lang="ru-RU" sz="4000" b="1" dirty="0" smtClean="0">
              <a:solidFill>
                <a:srgbClr val="C00000"/>
              </a:solidFill>
              <a:latin typeface="Garamond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4653136"/>
            <a:ext cx="324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Подготовила: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воспитатель МБДОУ  Г.ФОКИНО «ДЕТСКИЙ САД «ДЕЛЬФИН»»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Елисеева Ольга Александровна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Garamond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6cf/00033b1e-42097a9a/hello_html_m3f681a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71600" y="908720"/>
            <a:ext cx="7200800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«Памятка пешехода»</a:t>
            </a:r>
            <a:endParaRPr lang="ru-RU" sz="28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pPr algn="just"/>
            <a:endParaRPr lang="ru-RU" sz="25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pPr algn="just"/>
            <a:r>
              <a:rPr lang="ru-RU" sz="25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Задачи</a:t>
            </a:r>
            <a:r>
              <a:rPr lang="ru-RU" sz="25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: </a:t>
            </a:r>
            <a:r>
              <a:rPr lang="ru-RU" sz="2500" b="1" dirty="0" smtClean="0">
                <a:latin typeface="Batang" pitchFamily="18" charset="-127"/>
                <a:ea typeface="Batang" pitchFamily="18" charset="-127"/>
              </a:rPr>
              <a:t>развивать </a:t>
            </a:r>
            <a:r>
              <a:rPr lang="ru-RU" sz="2500" b="1" dirty="0" smtClean="0">
                <a:latin typeface="Batang" pitchFamily="18" charset="-127"/>
                <a:ea typeface="Batang" pitchFamily="18" charset="-127"/>
              </a:rPr>
              <a:t>представление </a:t>
            </a:r>
            <a:r>
              <a:rPr lang="ru-RU" sz="2500" b="1" dirty="0" smtClean="0">
                <a:latin typeface="Batang" pitchFamily="18" charset="-127"/>
                <a:ea typeface="Batang" pitchFamily="18" charset="-127"/>
              </a:rPr>
              <a:t>о том, </a:t>
            </a:r>
            <a:r>
              <a:rPr lang="ru-RU" sz="2500" b="1" dirty="0" smtClean="0">
                <a:latin typeface="Batang" pitchFamily="18" charset="-127"/>
                <a:ea typeface="Batang" pitchFamily="18" charset="-127"/>
              </a:rPr>
              <a:t>как вести себя на дороге</a:t>
            </a:r>
            <a:r>
              <a:rPr lang="ru-RU" sz="2500" b="1" dirty="0" smtClean="0">
                <a:latin typeface="Batang" pitchFamily="18" charset="-127"/>
                <a:ea typeface="Batang" pitchFamily="18" charset="-127"/>
              </a:rPr>
              <a:t>, как должен поступать пешеход.</a:t>
            </a:r>
            <a:r>
              <a:rPr lang="ru-RU" sz="2500" b="1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pPr algn="just"/>
            <a:r>
              <a:rPr lang="ru-RU" sz="25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Правила</a:t>
            </a:r>
            <a:r>
              <a:rPr lang="ru-RU" sz="25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: </a:t>
            </a:r>
            <a:r>
              <a:rPr lang="ru-RU" sz="2500" b="1" dirty="0" smtClean="0">
                <a:latin typeface="Batang" pitchFamily="18" charset="-127"/>
                <a:ea typeface="Batang" pitchFamily="18" charset="-127"/>
              </a:rPr>
              <a:t>Воспитатель читает вопрос, дети выбирают ответ – если «да», то щелкают ЛКМ по кружочку зеленого цвета, если «нет» - то по кружочку красного цвета. Если выбор верен, то появляется дядя Стёпа. Если выбор неверен, то появляется запрещающий знак.</a:t>
            </a:r>
            <a:endParaRPr lang="ru-RU" sz="2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6cf/00033b1e-42097a9a/hello_html_m3f681a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http://www.playing-field.ru/img/2015/052208/2428509"/>
          <p:cNvPicPr>
            <a:picLocks noChangeAspect="1" noChangeArrowheads="1"/>
          </p:cNvPicPr>
          <p:nvPr/>
        </p:nvPicPr>
        <p:blipFill>
          <a:blip r:embed="rId3" cstate="print"/>
          <a:srcRect r="33862"/>
          <a:stretch>
            <a:fillRect/>
          </a:stretch>
        </p:blipFill>
        <p:spPr bwMode="auto">
          <a:xfrm>
            <a:off x="3923928" y="2636912"/>
            <a:ext cx="1224136" cy="3427580"/>
          </a:xfrm>
          <a:prstGeom prst="rect">
            <a:avLst/>
          </a:prstGeom>
          <a:noFill/>
        </p:spPr>
      </p:pic>
      <p:pic>
        <p:nvPicPr>
          <p:cNvPr id="10242" name="Picture 2" descr="http://nn.mk.ru/upload/iblock_mk/475/39/a3/6a/DETAIL_PICTURE_619256.jpg"/>
          <p:cNvPicPr>
            <a:picLocks noChangeAspect="1" noChangeArrowheads="1"/>
          </p:cNvPicPr>
          <p:nvPr/>
        </p:nvPicPr>
        <p:blipFill>
          <a:blip r:embed="rId4" cstate="print"/>
          <a:srcRect l="12732" r="10873"/>
          <a:stretch>
            <a:fillRect/>
          </a:stretch>
        </p:blipFill>
        <p:spPr bwMode="auto">
          <a:xfrm>
            <a:off x="3419872" y="3068960"/>
            <a:ext cx="2376264" cy="2331245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403648" y="3573016"/>
            <a:ext cx="1512168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Да</a:t>
            </a:r>
            <a:endParaRPr lang="ru-RU" sz="3600" dirty="0"/>
          </a:p>
        </p:txBody>
      </p:sp>
      <p:sp>
        <p:nvSpPr>
          <p:cNvPr id="10" name="Овал 9"/>
          <p:cNvSpPr/>
          <p:nvPr/>
        </p:nvSpPr>
        <p:spPr>
          <a:xfrm>
            <a:off x="6228184" y="3645024"/>
            <a:ext cx="1512168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Нет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980728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Переходить проезжую часть улицы нужно только в установленных местах, обозначенных дорожным знакам «Пешеходный переход» и «Зебра»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6cf/00033b1e-42097a9a/hello_html_m3f681a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http://www.playing-field.ru/img/2015/052208/2428509"/>
          <p:cNvPicPr>
            <a:picLocks noChangeAspect="1" noChangeArrowheads="1"/>
          </p:cNvPicPr>
          <p:nvPr/>
        </p:nvPicPr>
        <p:blipFill>
          <a:blip r:embed="rId3" cstate="print"/>
          <a:srcRect r="33862"/>
          <a:stretch>
            <a:fillRect/>
          </a:stretch>
        </p:blipFill>
        <p:spPr bwMode="auto">
          <a:xfrm>
            <a:off x="3923928" y="2636912"/>
            <a:ext cx="1224136" cy="3427580"/>
          </a:xfrm>
          <a:prstGeom prst="rect">
            <a:avLst/>
          </a:prstGeom>
          <a:noFill/>
        </p:spPr>
      </p:pic>
      <p:pic>
        <p:nvPicPr>
          <p:cNvPr id="10242" name="Picture 2" descr="http://nn.mk.ru/upload/iblock_mk/475/39/a3/6a/DETAIL_PICTURE_619256.jpg"/>
          <p:cNvPicPr>
            <a:picLocks noChangeAspect="1" noChangeArrowheads="1"/>
          </p:cNvPicPr>
          <p:nvPr/>
        </p:nvPicPr>
        <p:blipFill>
          <a:blip r:embed="rId4" cstate="print"/>
          <a:srcRect l="12732" r="10873"/>
          <a:stretch>
            <a:fillRect/>
          </a:stretch>
        </p:blipFill>
        <p:spPr bwMode="auto">
          <a:xfrm>
            <a:off x="3419872" y="3068960"/>
            <a:ext cx="2376264" cy="2331245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403648" y="3573016"/>
            <a:ext cx="1512168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Да</a:t>
            </a:r>
            <a:endParaRPr lang="ru-RU" sz="3600" dirty="0"/>
          </a:p>
        </p:txBody>
      </p:sp>
      <p:sp>
        <p:nvSpPr>
          <p:cNvPr id="10" name="Овал 9"/>
          <p:cNvSpPr/>
          <p:nvPr/>
        </p:nvSpPr>
        <p:spPr>
          <a:xfrm>
            <a:off x="6228184" y="3645024"/>
            <a:ext cx="1512168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Нет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980728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Переходить дорогу нужно медленно, иногда останавливаясь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6cf/00033b1e-42097a9a/hello_html_m3f681a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http://www.playing-field.ru/img/2015/052208/2428509"/>
          <p:cNvPicPr>
            <a:picLocks noChangeAspect="1" noChangeArrowheads="1"/>
          </p:cNvPicPr>
          <p:nvPr/>
        </p:nvPicPr>
        <p:blipFill>
          <a:blip r:embed="rId3" cstate="print"/>
          <a:srcRect r="33862"/>
          <a:stretch>
            <a:fillRect/>
          </a:stretch>
        </p:blipFill>
        <p:spPr bwMode="auto">
          <a:xfrm>
            <a:off x="3923928" y="2636912"/>
            <a:ext cx="1224136" cy="3427580"/>
          </a:xfrm>
          <a:prstGeom prst="rect">
            <a:avLst/>
          </a:prstGeom>
          <a:noFill/>
        </p:spPr>
      </p:pic>
      <p:pic>
        <p:nvPicPr>
          <p:cNvPr id="10242" name="Picture 2" descr="http://nn.mk.ru/upload/iblock_mk/475/39/a3/6a/DETAIL_PICTURE_619256.jpg"/>
          <p:cNvPicPr>
            <a:picLocks noChangeAspect="1" noChangeArrowheads="1"/>
          </p:cNvPicPr>
          <p:nvPr/>
        </p:nvPicPr>
        <p:blipFill>
          <a:blip r:embed="rId4" cstate="print"/>
          <a:srcRect l="12732" r="10873"/>
          <a:stretch>
            <a:fillRect/>
          </a:stretch>
        </p:blipFill>
        <p:spPr bwMode="auto">
          <a:xfrm>
            <a:off x="3419872" y="3068960"/>
            <a:ext cx="2376264" cy="2331245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403648" y="3573016"/>
            <a:ext cx="1512168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Да</a:t>
            </a:r>
            <a:endParaRPr lang="ru-RU" sz="3600" dirty="0"/>
          </a:p>
        </p:txBody>
      </p:sp>
      <p:sp>
        <p:nvSpPr>
          <p:cNvPr id="10" name="Овал 9"/>
          <p:cNvSpPr/>
          <p:nvPr/>
        </p:nvSpPr>
        <p:spPr>
          <a:xfrm>
            <a:off x="6228184" y="3645024"/>
            <a:ext cx="1512168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Нет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980728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Стоя на тротуаре, нужно посмотреть налево, затем направо, убедиться в отсутствии транспорта и затем начать переходить дорогу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6cf/00033b1e-42097a9a/hello_html_m3f681a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http://www.playing-field.ru/img/2015/052208/2428509"/>
          <p:cNvPicPr>
            <a:picLocks noChangeAspect="1" noChangeArrowheads="1"/>
          </p:cNvPicPr>
          <p:nvPr/>
        </p:nvPicPr>
        <p:blipFill>
          <a:blip r:embed="rId3" cstate="print"/>
          <a:srcRect r="33862"/>
          <a:stretch>
            <a:fillRect/>
          </a:stretch>
        </p:blipFill>
        <p:spPr bwMode="auto">
          <a:xfrm>
            <a:off x="3923928" y="2636912"/>
            <a:ext cx="1224136" cy="3427580"/>
          </a:xfrm>
          <a:prstGeom prst="rect">
            <a:avLst/>
          </a:prstGeom>
          <a:noFill/>
        </p:spPr>
      </p:pic>
      <p:pic>
        <p:nvPicPr>
          <p:cNvPr id="10242" name="Picture 2" descr="http://nn.mk.ru/upload/iblock_mk/475/39/a3/6a/DETAIL_PICTURE_619256.jpg"/>
          <p:cNvPicPr>
            <a:picLocks noChangeAspect="1" noChangeArrowheads="1"/>
          </p:cNvPicPr>
          <p:nvPr/>
        </p:nvPicPr>
        <p:blipFill>
          <a:blip r:embed="rId4" cstate="print"/>
          <a:srcRect l="12732" r="10873"/>
          <a:stretch>
            <a:fillRect/>
          </a:stretch>
        </p:blipFill>
        <p:spPr bwMode="auto">
          <a:xfrm>
            <a:off x="3419872" y="3068960"/>
            <a:ext cx="2376264" cy="2331245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403648" y="3573016"/>
            <a:ext cx="1512168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Да</a:t>
            </a:r>
            <a:endParaRPr lang="ru-RU" sz="3600" dirty="0"/>
          </a:p>
        </p:txBody>
      </p:sp>
      <p:sp>
        <p:nvSpPr>
          <p:cNvPr id="10" name="Овал 9"/>
          <p:cNvSpPr/>
          <p:nvPr/>
        </p:nvSpPr>
        <p:spPr>
          <a:xfrm>
            <a:off x="6228184" y="3645024"/>
            <a:ext cx="1512168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Нет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980728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Услышав звук приближающейся сирены, нельзя выходить на проезжую часть. Нужно подождать пока проедет автомобиль оперативной службы.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6cf/00033b1e-42097a9a/hello_html_m3f681a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http://www.playing-field.ru/img/2015/052208/2428509"/>
          <p:cNvPicPr>
            <a:picLocks noChangeAspect="1" noChangeArrowheads="1"/>
          </p:cNvPicPr>
          <p:nvPr/>
        </p:nvPicPr>
        <p:blipFill>
          <a:blip r:embed="rId3" cstate="print"/>
          <a:srcRect r="33862"/>
          <a:stretch>
            <a:fillRect/>
          </a:stretch>
        </p:blipFill>
        <p:spPr bwMode="auto">
          <a:xfrm>
            <a:off x="3923928" y="2636912"/>
            <a:ext cx="1224136" cy="3427580"/>
          </a:xfrm>
          <a:prstGeom prst="rect">
            <a:avLst/>
          </a:prstGeom>
          <a:noFill/>
        </p:spPr>
      </p:pic>
      <p:pic>
        <p:nvPicPr>
          <p:cNvPr id="10242" name="Picture 2" descr="http://nn.mk.ru/upload/iblock_mk/475/39/a3/6a/DETAIL_PICTURE_619256.jpg"/>
          <p:cNvPicPr>
            <a:picLocks noChangeAspect="1" noChangeArrowheads="1"/>
          </p:cNvPicPr>
          <p:nvPr/>
        </p:nvPicPr>
        <p:blipFill>
          <a:blip r:embed="rId4" cstate="print"/>
          <a:srcRect l="12732" r="10873"/>
          <a:stretch>
            <a:fillRect/>
          </a:stretch>
        </p:blipFill>
        <p:spPr bwMode="auto">
          <a:xfrm>
            <a:off x="3419872" y="3068960"/>
            <a:ext cx="2376264" cy="2331245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403648" y="3573016"/>
            <a:ext cx="1512168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Да</a:t>
            </a:r>
            <a:endParaRPr lang="ru-RU" sz="3600" dirty="0"/>
          </a:p>
        </p:txBody>
      </p:sp>
      <p:sp>
        <p:nvSpPr>
          <p:cNvPr id="10" name="Овал 9"/>
          <p:cNvSpPr/>
          <p:nvPr/>
        </p:nvSpPr>
        <p:spPr>
          <a:xfrm>
            <a:off x="6228184" y="3645024"/>
            <a:ext cx="1512168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Нет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980728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местах, где движение регулируется светофором, не обязательно строго следовать его сигналам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6cf/00033b1e-42097a9a/hello_html_m3f681a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http://www.playing-field.ru/img/2015/052208/2428509"/>
          <p:cNvPicPr>
            <a:picLocks noChangeAspect="1" noChangeArrowheads="1"/>
          </p:cNvPicPr>
          <p:nvPr/>
        </p:nvPicPr>
        <p:blipFill>
          <a:blip r:embed="rId3" cstate="print"/>
          <a:srcRect r="33862"/>
          <a:stretch>
            <a:fillRect/>
          </a:stretch>
        </p:blipFill>
        <p:spPr bwMode="auto">
          <a:xfrm>
            <a:off x="3923928" y="2636912"/>
            <a:ext cx="1224136" cy="3427580"/>
          </a:xfrm>
          <a:prstGeom prst="rect">
            <a:avLst/>
          </a:prstGeom>
          <a:noFill/>
        </p:spPr>
      </p:pic>
      <p:pic>
        <p:nvPicPr>
          <p:cNvPr id="10242" name="Picture 2" descr="http://nn.mk.ru/upload/iblock_mk/475/39/a3/6a/DETAIL_PICTURE_619256.jpg"/>
          <p:cNvPicPr>
            <a:picLocks noChangeAspect="1" noChangeArrowheads="1"/>
          </p:cNvPicPr>
          <p:nvPr/>
        </p:nvPicPr>
        <p:blipFill>
          <a:blip r:embed="rId4" cstate="print"/>
          <a:srcRect l="12732" r="10873"/>
          <a:stretch>
            <a:fillRect/>
          </a:stretch>
        </p:blipFill>
        <p:spPr bwMode="auto">
          <a:xfrm>
            <a:off x="3419872" y="3068960"/>
            <a:ext cx="2376264" cy="2331245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403648" y="3573016"/>
            <a:ext cx="1512168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Да</a:t>
            </a:r>
            <a:endParaRPr lang="ru-RU" sz="3600" dirty="0"/>
          </a:p>
        </p:txBody>
      </p:sp>
      <p:sp>
        <p:nvSpPr>
          <p:cNvPr id="10" name="Овал 9"/>
          <p:cNvSpPr/>
          <p:nvPr/>
        </p:nvSpPr>
        <p:spPr>
          <a:xfrm>
            <a:off x="6228184" y="3645024"/>
            <a:ext cx="1512168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Нет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980728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 одежде нужно носить </a:t>
            </a:r>
            <a:r>
              <a:rPr lang="ru-RU" sz="2400" b="1" dirty="0" err="1" smtClean="0"/>
              <a:t>фликер</a:t>
            </a:r>
            <a:r>
              <a:rPr lang="ru-RU" sz="2400" b="1" dirty="0" smtClean="0"/>
              <a:t> – светоотражающий элемент, который отражается в свете фар автомобиля и позволяет водителю увидеть пешехода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6cf/00033b1e-42097a9a/hello_html_m3f681a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e-zdravnitsa.ru/wp-content/uploads/2016/04/%D0%94%D1%8F%D0%B4%D1%8F-%D0%A1%D1%82%D1%91%D0%BF%D0%B0.jpg"/>
          <p:cNvPicPr>
            <a:picLocks noChangeAspect="1" noChangeArrowheads="1"/>
          </p:cNvPicPr>
          <p:nvPr/>
        </p:nvPicPr>
        <p:blipFill>
          <a:blip r:embed="rId3" cstate="print"/>
          <a:srcRect l="3856" r="5519"/>
          <a:stretch>
            <a:fillRect/>
          </a:stretch>
        </p:blipFill>
        <p:spPr bwMode="auto">
          <a:xfrm>
            <a:off x="971600" y="620688"/>
            <a:ext cx="7222053" cy="5576227"/>
          </a:xfrm>
          <a:prstGeom prst="rect">
            <a:avLst/>
          </a:prstGeom>
          <a:noFill/>
        </p:spPr>
      </p:pic>
      <p:pic>
        <p:nvPicPr>
          <p:cNvPr id="3" name="Picture 2" descr="http://gifr.ru/data/gifs/f/7/3/f7361a32c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620688"/>
            <a:ext cx="6429375" cy="126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157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61</cp:revision>
  <dcterms:created xsi:type="dcterms:W3CDTF">2016-10-23T08:33:07Z</dcterms:created>
  <dcterms:modified xsi:type="dcterms:W3CDTF">2018-08-16T14:27:41Z</dcterms:modified>
</cp:coreProperties>
</file>