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0" r:id="rId3"/>
  </p:sldMasterIdLst>
  <p:notesMasterIdLst>
    <p:notesMasterId r:id="rId12"/>
  </p:notesMasterIdLst>
  <p:handoutMasterIdLst>
    <p:handoutMasterId r:id="rId13"/>
  </p:handoutMasterIdLst>
  <p:sldIdLst>
    <p:sldId id="258" r:id="rId4"/>
    <p:sldId id="332" r:id="rId5"/>
    <p:sldId id="306" r:id="rId6"/>
    <p:sldId id="333" r:id="rId7"/>
    <p:sldId id="334" r:id="rId8"/>
    <p:sldId id="297" r:id="rId9"/>
    <p:sldId id="336" r:id="rId10"/>
    <p:sldId id="312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42"/>
    <a:srgbClr val="AAD200"/>
    <a:srgbClr val="CCFF33"/>
    <a:srgbClr val="0076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3" autoAdjust="0"/>
    <p:restoredTop sz="95324" autoAdjust="0"/>
  </p:normalViewPr>
  <p:slideViewPr>
    <p:cSldViewPr snapToGrid="0">
      <p:cViewPr>
        <p:scale>
          <a:sx n="70" d="100"/>
          <a:sy n="70" d="100"/>
        </p:scale>
        <p:origin x="-612" y="-6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800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ru-RU" smtClean="0"/>
              <a:pPr/>
              <a:t>16.08.2018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ru-RU" smtClean="0"/>
              <a:pPr/>
              <a:t>16.08.2018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Corbel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 dirty="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6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73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07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101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73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D:\Экоурок\Материалы для урока\Логотип (растровый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6438" y="1"/>
            <a:ext cx="1838036" cy="1299588"/>
          </a:xfrm>
          <a:prstGeom prst="rect">
            <a:avLst/>
          </a:prstGeom>
          <a:noFill/>
        </p:spPr>
      </p:pic>
      <p:sp>
        <p:nvSpPr>
          <p:cNvPr id="8" name="Пятиугольник 7"/>
          <p:cNvSpPr/>
          <p:nvPr userDrawn="1"/>
        </p:nvSpPr>
        <p:spPr>
          <a:xfrm>
            <a:off x="0" y="457200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511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9894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68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18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58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73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54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hotodune-1895990-green-grass-l.jpg"/>
          <p:cNvPicPr>
            <a:picLocks noChangeAspect="1"/>
          </p:cNvPicPr>
          <p:nvPr userDrawn="1"/>
        </p:nvPicPr>
        <p:blipFill>
          <a:blip r:embed="rId2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ятиугольник 7"/>
          <p:cNvSpPr/>
          <p:nvPr userDrawn="1"/>
        </p:nvSpPr>
        <p:spPr>
          <a:xfrm>
            <a:off x="0" y="457200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511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42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07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101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9894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68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18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58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73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54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42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1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1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8129" y="3686240"/>
            <a:ext cx="4846320" cy="2387600"/>
          </a:xfrm>
        </p:spPr>
        <p:txBody>
          <a:bodyPr>
            <a:noAutofit/>
          </a:bodyPr>
          <a:lstStyle/>
          <a:p>
            <a:r>
              <a:rPr lang="ru-RU" altLang="ru-RU" sz="4400" b="1" dirty="0" smtClean="0">
                <a:latin typeface="Meiryo" panose="020B0604030504040204" pitchFamily="34" charset="-128"/>
              </a:rPr>
              <a:t> Экологический проект  «Мусор надо разделять, </a:t>
            </a:r>
            <a:br>
              <a:rPr lang="ru-RU" altLang="ru-RU" sz="4400" b="1" dirty="0" smtClean="0">
                <a:latin typeface="Meiryo" panose="020B0604030504040204" pitchFamily="34" charset="-128"/>
              </a:rPr>
            </a:br>
            <a:r>
              <a:rPr lang="ru-RU" altLang="ru-RU" sz="4400" b="1" dirty="0" smtClean="0">
                <a:latin typeface="Meiryo" panose="020B0604030504040204" pitchFamily="34" charset="-128"/>
              </a:rPr>
              <a:t>чтоб использовать опять»</a:t>
            </a:r>
            <a:r>
              <a:rPr lang="ru-RU" altLang="ru-RU" sz="3200" b="1" dirty="0" smtClean="0">
                <a:latin typeface="Meiryo" panose="020B0604030504040204" pitchFamily="34" charset="-128"/>
              </a:rPr>
              <a:t/>
            </a:r>
            <a:br>
              <a:rPr lang="ru-RU" altLang="ru-RU" sz="3200" b="1" dirty="0" smtClean="0">
                <a:latin typeface="Meiryo" panose="020B0604030504040204" pitchFamily="34" charset="-128"/>
              </a:rPr>
            </a:br>
            <a:endParaRPr lang="ru-RU" altLang="ru-RU" sz="3200" b="1" dirty="0">
              <a:latin typeface="Meiryo" panose="020B0604030504040204" pitchFamily="34" charset="-128"/>
            </a:endParaRPr>
          </a:p>
        </p:txBody>
      </p:sp>
      <p:pic>
        <p:nvPicPr>
          <p:cNvPr id="5" name="Picture 2" descr="http://samara.er.ru/media/userdata/news/2015/01/20/42fa2403daf52a9e3003a59c8c023e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33" t="3125" r="626" b="3125"/>
          <a:stretch>
            <a:fillRect/>
          </a:stretch>
        </p:blipFill>
        <p:spPr bwMode="auto">
          <a:xfrm>
            <a:off x="7333022" y="113087"/>
            <a:ext cx="1258888" cy="803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7" descr="logo1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9042" y="916362"/>
            <a:ext cx="1223963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2837" y="326670"/>
            <a:ext cx="1396697" cy="376107"/>
          </a:xfrm>
          <a:prstGeom prst="rect">
            <a:avLst/>
          </a:prstGeom>
        </p:spPr>
      </p:pic>
      <p:pic>
        <p:nvPicPr>
          <p:cNvPr id="4" name="Picture 4" descr="http://old.doit-together.ru/upload/medialibrary/00c/00c292a3a62a04705a716328761d512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4281" y="190199"/>
            <a:ext cx="10795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12063" y="1019792"/>
            <a:ext cx="808046" cy="7364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6304" y="1038839"/>
            <a:ext cx="1019648" cy="9089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4285" y="1038839"/>
            <a:ext cx="684688" cy="69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154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Раздельно собранные отходы - это не мусор, это ВТОРИЧНОЕ СЫРЬЕ.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74302" y="187576"/>
            <a:ext cx="9371948" cy="1436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Свалки мусора в г. Чехове и в Чеховском районе</a:t>
            </a:r>
            <a:endParaRPr lang="ru-RU" sz="3600" b="1" dirty="0"/>
          </a:p>
        </p:txBody>
      </p:sp>
      <p:pic>
        <p:nvPicPr>
          <p:cNvPr id="8" name="Рисунок 7" descr="4206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364776"/>
            <a:ext cx="12192000" cy="69398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3074" name="Picture 2" descr="http://img0.liveinternet.ru/images/attach/b/4/113/844/113844182_Denrossii14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21" y="0"/>
            <a:ext cx="5500045" cy="6895538"/>
          </a:xfrm>
          <a:prstGeom prst="rect">
            <a:avLst/>
          </a:prstGeom>
          <a:noFill/>
        </p:spPr>
      </p:pic>
      <p:sp>
        <p:nvSpPr>
          <p:cNvPr id="3076" name="AutoShape 4" descr="https://share.america.gov/wp-content/uploads/2016/05/AP_8252757788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share.america.gov/wp-content/uploads/2016/05/AP_8252757788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s://cdn.fishki.net/upload/post/2017/07/22/2342273/22-lr20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https://cont.ws/uploads/pic/2016/11/1283409324_1283331034_0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s://vokrugsveta.ua/wp-content/uploads/2017/05/Gana-elektronnaya-svalka-mira-1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s://vokrugsveta.ua/wp-content/uploads/2017/05/Gana-elektronnaya-svalka-mira-1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https://vokrugsveta.ua/wp-content/uploads/2017/05/Gana-elektronnaya-svalka-mira-1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https://hi-news.ru/wp-content/uploads/2016/01/1412067873901_wps_10_MANDATORY_BYLINE_PIC_FRO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econet.ru/media/14592/covers/160919/original.jpg?149090095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4" name="Picture 22" descr="http://www.vladtime.ru/uploads/posts/2017-12/1513150463_svalki-podmoskov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4889" y="0"/>
            <a:ext cx="603686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2050" name="Picture 2" descr="http://davydov.in/wp-content/uploads/2016/08/muso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14281" cy="6858000"/>
          </a:xfrm>
          <a:prstGeom prst="rect">
            <a:avLst/>
          </a:prstGeom>
          <a:noFill/>
        </p:spPr>
      </p:pic>
      <p:pic>
        <p:nvPicPr>
          <p:cNvPr id="2052" name="Picture 4" descr="http://vngp196.ru/wp-content/uploads/2016/04/takari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4322" y="0"/>
            <a:ext cx="5927677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ая выноска 25"/>
          <p:cNvSpPr/>
          <p:nvPr/>
        </p:nvSpPr>
        <p:spPr>
          <a:xfrm>
            <a:off x="0" y="1"/>
            <a:ext cx="2838734" cy="3671248"/>
          </a:xfrm>
          <a:prstGeom prst="wedgeRectCallout">
            <a:avLst>
              <a:gd name="adj1" fmla="val 63603"/>
              <a:gd name="adj2" fmla="val -19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Сколько времени разлагается бытовой мусор? </a:t>
            </a:r>
            <a:endParaRPr lang="ru-RU" altLang="ru-RU" sz="2400" b="1" dirty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832514" y="4251278"/>
            <a:ext cx="6182435" cy="2606722"/>
          </a:xfrm>
          <a:prstGeom prst="wedgeRectCallout">
            <a:avLst>
              <a:gd name="adj1" fmla="val 56288"/>
              <a:gd name="adj2" fmla="val -21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На каждого жителя России приходится более 400 кг мусора в год.</a:t>
            </a:r>
          </a:p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Общая численность населения в России на 2015 год составляет приблизительно 147 млн человек</a:t>
            </a:r>
          </a:p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5243009" y="555012"/>
            <a:ext cx="2142699" cy="1451212"/>
          </a:xfrm>
          <a:prstGeom prst="wedgeRectCallout">
            <a:avLst>
              <a:gd name="adj1" fmla="val 69613"/>
              <a:gd name="adj2" fmla="val -22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БУМАГА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от 2 до 10 лет</a:t>
            </a:r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5245283" y="2263254"/>
            <a:ext cx="2142699" cy="1451212"/>
          </a:xfrm>
          <a:prstGeom prst="wedgeRectCallout">
            <a:avLst>
              <a:gd name="adj1" fmla="val 67702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ПЛАСТИКОВАЯ БУТЫЛКА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500 лет</a:t>
            </a: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2681780" y="2251882"/>
            <a:ext cx="2408835" cy="1451212"/>
          </a:xfrm>
          <a:prstGeom prst="wedgeRectCallout">
            <a:avLst>
              <a:gd name="adj1" fmla="val 69613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ЖЕСТЯНАЯ БАНКА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100 лет</a:t>
            </a: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695426" y="548186"/>
            <a:ext cx="2299655" cy="1451212"/>
          </a:xfrm>
          <a:prstGeom prst="wedgeRectCallout">
            <a:avLst>
              <a:gd name="adj1" fmla="val 67702"/>
              <a:gd name="adj2" fmla="val -20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ПИЩЕВЫЕ ОТХОДЫ 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2-5 недель</a:t>
            </a: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7797417" y="1885666"/>
            <a:ext cx="2142699" cy="1451212"/>
          </a:xfrm>
          <a:prstGeom prst="wedgeRectCallout">
            <a:avLst>
              <a:gd name="adj1" fmla="val -22743"/>
              <a:gd name="adj2" fmla="val 380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СТЕКЛО 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более 1000 лет</a:t>
            </a:r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7813339" y="168323"/>
            <a:ext cx="2142699" cy="1451212"/>
          </a:xfrm>
          <a:prstGeom prst="wedgeRectCallout">
            <a:avLst>
              <a:gd name="adj1" fmla="val 68339"/>
              <a:gd name="adj2" fmla="val -18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ШЕРСТЯНОЙ НОСОК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 год</a:t>
            </a:r>
          </a:p>
        </p:txBody>
      </p:sp>
      <p:sp>
        <p:nvSpPr>
          <p:cNvPr id="36" name="Прямоугольная выноска 35"/>
          <p:cNvSpPr/>
          <p:nvPr/>
        </p:nvSpPr>
        <p:spPr>
          <a:xfrm>
            <a:off x="7533564" y="3132162"/>
            <a:ext cx="2988860" cy="4503761"/>
          </a:xfrm>
          <a:prstGeom prst="wedgeRectCallout">
            <a:avLst>
              <a:gd name="adj1" fmla="val 31396"/>
              <a:gd name="adj2" fmla="val -70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Вопрос:</a:t>
            </a:r>
          </a:p>
          <a:p>
            <a:endParaRPr lang="ru-RU" altLang="ru-RU" sz="24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Сколько мусора ежегодно образуется на территории России?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63490" name="Picture 2" descr="http://vyazmatv.ru/attachments/Image/I-ZVBM58FKw_1.jpg?template=gener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экология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Экологичные фотопанели</Template>
  <TotalTime>0</TotalTime>
  <Words>156</Words>
  <Application>Microsoft Office PowerPoint</Application>
  <PresentationFormat>Произвольный</PresentationFormat>
  <Paragraphs>49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Ecology 16x9</vt:lpstr>
      <vt:lpstr>1_Ecology 16x9</vt:lpstr>
      <vt:lpstr> Экологический проект  «Мусор надо разделять,  чтоб использовать опять» </vt:lpstr>
      <vt:lpstr>Гипотеза: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2015-07-16T09:07:17Z</dcterms:created>
  <dcterms:modified xsi:type="dcterms:W3CDTF">2018-08-16T08:04:56Z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