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3" r:id="rId2"/>
    <p:sldId id="276" r:id="rId3"/>
    <p:sldId id="277" r:id="rId4"/>
    <p:sldId id="285" r:id="rId5"/>
    <p:sldId id="286" r:id="rId6"/>
    <p:sldId id="287" r:id="rId7"/>
    <p:sldId id="288" r:id="rId8"/>
    <p:sldId id="273" r:id="rId9"/>
    <p:sldId id="275" r:id="rId10"/>
    <p:sldId id="279" r:id="rId11"/>
    <p:sldId id="289" r:id="rId12"/>
    <p:sldId id="290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7672" autoAdjust="0"/>
    <p:restoredTop sz="94713" autoAdjust="0"/>
  </p:normalViewPr>
  <p:slideViewPr>
    <p:cSldViewPr snapToGrid="0">
      <p:cViewPr varScale="1">
        <p:scale>
          <a:sx n="54" d="100"/>
          <a:sy n="54" d="100"/>
        </p:scale>
        <p:origin x="-1507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BDD495-6D3C-4117-B637-14EC2E8BD8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08163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63938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8042C-110B-48E6-9674-E1A74775D2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0000">
    <p:pull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47414-F2AD-4824-BAAF-E30A3D74F5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0000"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3888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01688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128C4-0871-4375-824C-74D5212E7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0000"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728B8-740C-4918-9D78-D67B2B350F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0000">
    <p:pull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A27DB-9FCF-4E03-8B3F-9DFB31ED56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0000">
    <p:pull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01688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92688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5AE7A-66A7-4F22-B23B-8C196ECB32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0000"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DAA23-602D-4340-AEE0-DF3A022BD1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0000"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AB31F-AC35-49DA-AA8F-287AAC0981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0000"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8D909-1452-4E2D-B93A-55671D3F97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0000"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BCF43-DB9E-4BA5-A7FD-CF1743DE2E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0000"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C2C1C-79EF-4CD5-AE33-13AD513EAB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10000"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01688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1688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31C4640-B67A-411D-8073-4FFFCC74C3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 spd="slow" advClick="0" advTm="10000">
    <p:pull dir="ru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388938" y="1514475"/>
            <a:ext cx="8415337" cy="2913063"/>
          </a:xfrm>
        </p:spPr>
        <p:txBody>
          <a:bodyPr/>
          <a:lstStyle/>
          <a:p>
            <a:pPr algn="ctr"/>
            <a:r>
              <a:rPr lang="ru-RU" sz="5400" b="1" smtClean="0">
                <a:solidFill>
                  <a:srgbClr val="FF0000"/>
                </a:solidFill>
              </a:rPr>
              <a:t>Конституция России</a:t>
            </a:r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5"/>
          <p:cNvSpPr>
            <a:spLocks noGrp="1"/>
          </p:cNvSpPr>
          <p:nvPr>
            <p:ph type="title"/>
          </p:nvPr>
        </p:nvSpPr>
        <p:spPr>
          <a:xfrm>
            <a:off x="557213" y="298450"/>
            <a:ext cx="8229600" cy="1143000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rgbClr val="FF0000"/>
                </a:solidFill>
              </a:rPr>
              <a:t>Конституционный кризис в Российской Федерации</a:t>
            </a:r>
            <a:endParaRPr lang="ru-RU" sz="3200" smtClean="0">
              <a:solidFill>
                <a:srgbClr val="FF0000"/>
              </a:solidFill>
            </a:endParaRPr>
          </a:p>
        </p:txBody>
      </p:sp>
      <p:sp>
        <p:nvSpPr>
          <p:cNvPr id="12291" name="Содержимое 6"/>
          <p:cNvSpPr>
            <a:spLocks noGrp="1"/>
          </p:cNvSpPr>
          <p:nvPr>
            <p:ph idx="1"/>
          </p:nvPr>
        </p:nvSpPr>
        <p:spPr>
          <a:xfrm>
            <a:off x="484188" y="1587500"/>
            <a:ext cx="8229600" cy="4525963"/>
          </a:xfrm>
        </p:spPr>
        <p:txBody>
          <a:bodyPr/>
          <a:lstStyle/>
          <a:p>
            <a:pPr marL="0" algn="just">
              <a:buFontTx/>
              <a:buNone/>
            </a:pPr>
            <a:r>
              <a:rPr lang="ru-RU" smtClean="0"/>
              <a:t>К кризису Конституции относится время 1992 по 1993 года. Сложная расстановка политических сил приводит к том, что принятие Конституции откладывается. Изменения, которые вносились в документ приводил к противоречиям среди депутатов. После роспуска Съезда народных депутатов кризис закончился.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390525"/>
            <a:ext cx="9074150" cy="99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ru-RU" sz="4000" b="1">
              <a:solidFill>
                <a:srgbClr val="CC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" y="314325"/>
            <a:ext cx="9074150" cy="1143000"/>
          </a:xfrm>
        </p:spPr>
        <p:txBody>
          <a:bodyPr/>
          <a:lstStyle/>
          <a:p>
            <a:pPr algn="ctr"/>
            <a:r>
              <a:rPr lang="ru-RU" sz="4000" b="1" smtClean="0">
                <a:solidFill>
                  <a:srgbClr val="FF0000"/>
                </a:solidFill>
              </a:rPr>
              <a:t>Проекты Конституции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4500" y="1658938"/>
            <a:ext cx="5310188" cy="4125912"/>
          </a:xfrm>
        </p:spPr>
        <p:txBody>
          <a:bodyPr/>
          <a:lstStyle/>
          <a:p>
            <a:pPr marL="0" algn="just">
              <a:buFontTx/>
              <a:buNone/>
              <a:defRPr/>
            </a:pPr>
            <a:r>
              <a:rPr lang="ru-RU" sz="2000" b="1" i="1" dirty="0" smtClean="0"/>
              <a:t>К основным проектам </a:t>
            </a:r>
            <a:r>
              <a:rPr lang="ru-RU" sz="2000" b="1" i="1" dirty="0" err="1" smtClean="0"/>
              <a:t>консттуционного</a:t>
            </a:r>
            <a:r>
              <a:rPr lang="ru-RU" sz="2000" b="1" i="1" dirty="0" smtClean="0"/>
              <a:t> документа относятся:</a:t>
            </a:r>
            <a:endParaRPr lang="ru-RU" sz="2000" dirty="0" smtClean="0"/>
          </a:p>
          <a:p>
            <a:pPr algn="just">
              <a:defRPr/>
            </a:pPr>
            <a:r>
              <a:rPr lang="ru-RU" sz="2000" i="1" dirty="0" smtClean="0"/>
              <a:t>проект Конституционной комиссии</a:t>
            </a:r>
            <a:endParaRPr lang="ru-RU" sz="2000" dirty="0" smtClean="0"/>
          </a:p>
          <a:p>
            <a:pPr algn="just">
              <a:defRPr/>
            </a:pPr>
            <a:r>
              <a:rPr lang="ru-RU" sz="2000" i="1" dirty="0" smtClean="0"/>
              <a:t>проект Конституционного совещания.( Его созвал президент РСФСР Б.Н. Ельцин).</a:t>
            </a:r>
            <a:endParaRPr lang="ru-RU" sz="2000" dirty="0" smtClean="0"/>
          </a:p>
          <a:p>
            <a:pPr algn="just">
              <a:defRPr/>
            </a:pPr>
            <a:r>
              <a:rPr lang="ru-RU" sz="2000" dirty="0" smtClean="0"/>
              <a:t>Именно путем смешения 2 проектов и была создана настоящая Конституция России.</a:t>
            </a:r>
          </a:p>
          <a:p>
            <a:pPr>
              <a:lnSpc>
                <a:spcPct val="80000"/>
              </a:lnSpc>
              <a:buFont typeface="Times New Roman" pitchFamily="18" charset="0"/>
              <a:buNone/>
              <a:defRPr/>
            </a:pPr>
            <a:endParaRPr lang="ru-RU" sz="2000" b="1" dirty="0" smtClean="0">
              <a:solidFill>
                <a:srgbClr val="202A51"/>
              </a:solidFill>
            </a:endParaRPr>
          </a:p>
        </p:txBody>
      </p:sp>
      <p:pic>
        <p:nvPicPr>
          <p:cNvPr id="13317" name="Picture 5" descr="http://mtdata.ru/u30/photo10D6/20829994331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719263"/>
            <a:ext cx="2620963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8150" y="1797050"/>
            <a:ext cx="5303838" cy="4079875"/>
          </a:xfrm>
        </p:spPr>
        <p:txBody>
          <a:bodyPr/>
          <a:lstStyle/>
          <a:p>
            <a:pPr marL="1588" indent="-1588" algn="just">
              <a:spcBef>
                <a:spcPct val="40000"/>
              </a:spcBef>
              <a:buFontTx/>
              <a:buNone/>
            </a:pPr>
            <a:r>
              <a:rPr lang="ru-RU" sz="2400" smtClean="0"/>
              <a:t>Конституция принималась с помощью всенародного голосования. Голосование было 12 декабря 1993 года. За Конституцию отдали свое согласие больше половины населения-58,43 %. Против проголосовали 41,57 %. После опубликования ее в «Российской газете» Конституция вступила в силу.</a:t>
            </a:r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title"/>
          </p:nvPr>
        </p:nvSpPr>
        <p:spPr>
          <a:xfrm>
            <a:off x="34925" y="523875"/>
            <a:ext cx="9074150" cy="992188"/>
          </a:xfrm>
          <a:noFill/>
        </p:spPr>
        <p:txBody>
          <a:bodyPr/>
          <a:lstStyle/>
          <a:p>
            <a:pPr algn="ctr"/>
            <a:r>
              <a:rPr lang="ru-RU" sz="4000" b="1" smtClean="0">
                <a:solidFill>
                  <a:srgbClr val="FF0000"/>
                </a:solidFill>
              </a:rPr>
              <a:t>Всенародное голосование по конституции.</a:t>
            </a:r>
            <a:endParaRPr lang="ru-RU" sz="4000" b="1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14341" name="Picture 5" descr="http://www.rcoit.ru/upload/medialibrary/049/konst_1993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8225" y="1787525"/>
            <a:ext cx="2727325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1163" y="1162050"/>
            <a:ext cx="8213725" cy="3935413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ru-RU" sz="2800" smtClean="0"/>
              <a:t>Под конституцией понимается высший правовой документ государства. В нашей стране Конституция была принята российским народом. Конституция обладает юридической силой, которая закрепляет конституционный строй страны.</a:t>
            </a:r>
            <a:endParaRPr lang="ru-RU" sz="2800" smtClean="0">
              <a:solidFill>
                <a:srgbClr val="202A51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4350" y="3514725"/>
            <a:ext cx="2925763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23850"/>
            <a:ext cx="9144000" cy="1143000"/>
          </a:xfrm>
        </p:spPr>
        <p:txBody>
          <a:bodyPr/>
          <a:lstStyle/>
          <a:p>
            <a:pPr algn="ctr"/>
            <a:r>
              <a:rPr lang="ru-RU" sz="4000" b="1" smtClean="0">
                <a:solidFill>
                  <a:srgbClr val="FF0000"/>
                </a:solidFill>
              </a:rPr>
              <a:t>Дата принятия Конституции РФ.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1638" y="1628775"/>
            <a:ext cx="6157912" cy="3662363"/>
          </a:xfrm>
        </p:spPr>
        <p:txBody>
          <a:bodyPr/>
          <a:lstStyle/>
          <a:p>
            <a:pPr algn="just"/>
            <a:r>
              <a:rPr lang="ru-RU" sz="2800" smtClean="0"/>
              <a:t>Конституция, которая действует по сегодняшний день была подписана 12 декабря 1993г. Официально опубликовали же ее только 25 декабря. С этого момента главный документ страны вступил в силу.</a:t>
            </a:r>
            <a:endParaRPr lang="ru-RU" sz="2800" b="1" smtClean="0">
              <a:solidFill>
                <a:srgbClr val="202A51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2438" y="1779588"/>
            <a:ext cx="206375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87338" y="257175"/>
            <a:ext cx="7961312" cy="1263650"/>
          </a:xfrm>
        </p:spPr>
        <p:txBody>
          <a:bodyPr/>
          <a:lstStyle/>
          <a:p>
            <a:pPr algn="ctr"/>
            <a:r>
              <a:rPr lang="ru-RU" sz="4000" b="1" smtClean="0">
                <a:solidFill>
                  <a:srgbClr val="FF0000"/>
                </a:solidFill>
              </a:rPr>
              <a:t>Поправки в конституцию</a:t>
            </a:r>
            <a:endParaRPr lang="ru-RU" sz="4000" b="1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3588" y="1517650"/>
            <a:ext cx="5295900" cy="3578225"/>
          </a:xfrm>
        </p:spPr>
        <p:txBody>
          <a:bodyPr/>
          <a:lstStyle/>
          <a:p>
            <a:pPr marL="0" indent="0" algn="just" defTabSz="354013">
              <a:buFontTx/>
              <a:buNone/>
            </a:pPr>
            <a:r>
              <a:rPr lang="ru-RU" smtClean="0"/>
              <a:t>После того, как документ страны вступил в силу, в него вносились поправки. Последняя редакция Конституции датируется 2014 годом.</a:t>
            </a:r>
            <a:endParaRPr lang="ru-RU" b="1" smtClean="0">
              <a:solidFill>
                <a:srgbClr val="202A51"/>
              </a:solidFill>
            </a:endParaRPr>
          </a:p>
        </p:txBody>
      </p:sp>
      <p:pic>
        <p:nvPicPr>
          <p:cNvPr id="6148" name="Picture 4" descr="220px-Обложка_Конституции_РСФСР_1918_года"/>
          <p:cNvPicPr>
            <a:picLocks noChangeAspect="1" noChangeArrowheads="1"/>
          </p:cNvPicPr>
          <p:nvPr/>
        </p:nvPicPr>
        <p:blipFill>
          <a:blip r:embed="rId2" cstate="print">
            <a:lum bright="-6000"/>
          </a:blip>
          <a:srcRect/>
          <a:stretch>
            <a:fillRect/>
          </a:stretch>
        </p:blipFill>
        <p:spPr bwMode="auto">
          <a:xfrm>
            <a:off x="6156325" y="1484313"/>
            <a:ext cx="2540000" cy="370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765175"/>
            <a:ext cx="8131175" cy="1217613"/>
          </a:xfrm>
        </p:spPr>
        <p:txBody>
          <a:bodyPr/>
          <a:lstStyle/>
          <a:p>
            <a:pPr algn="ctr"/>
            <a:r>
              <a:rPr lang="ru-RU" sz="4000" b="1" smtClean="0">
                <a:solidFill>
                  <a:srgbClr val="FF0000"/>
                </a:solidFill>
              </a:rPr>
              <a:t>Состав Конституции</a:t>
            </a:r>
            <a:endParaRPr lang="ru-RU" sz="4000" smtClean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7050" y="2322513"/>
            <a:ext cx="8240713" cy="2800350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sz="3600" smtClean="0"/>
              <a:t>Конституция России, которая действует по настоящее время, состоит из двух разделов и верхней Преамбулы.</a:t>
            </a:r>
            <a:endParaRPr lang="ru-RU" sz="3600" b="1" smtClean="0">
              <a:solidFill>
                <a:srgbClr val="202A51"/>
              </a:solidFill>
            </a:endParaRPr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79563" y="379413"/>
            <a:ext cx="5230812" cy="1143000"/>
          </a:xfrm>
        </p:spPr>
        <p:txBody>
          <a:bodyPr/>
          <a:lstStyle/>
          <a:p>
            <a:pPr algn="ctr"/>
            <a:r>
              <a:rPr lang="ru-RU" sz="4000" smtClean="0">
                <a:solidFill>
                  <a:srgbClr val="FF0000"/>
                </a:solidFill>
              </a:rPr>
              <a:t>Преамбула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8638" y="1628775"/>
            <a:ext cx="8164512" cy="2876550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sz="2400" smtClean="0"/>
              <a:t>Преамбула Конституции закрепляет основные демократические ценности, освещаяет, что данный документ принят в силу путем народного голосования, а также прописывается место Российской Федерации в современном мире.</a:t>
            </a:r>
            <a:endParaRPr lang="ru-RU" sz="2200" b="1" smtClean="0">
              <a:solidFill>
                <a:srgbClr val="202A51"/>
              </a:solidFill>
            </a:endParaRPr>
          </a:p>
        </p:txBody>
      </p:sp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3563938" y="4724400"/>
            <a:ext cx="5603875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</a:pPr>
            <a:endParaRPr lang="ru-RU" sz="2000" b="1">
              <a:solidFill>
                <a:srgbClr val="202A51"/>
              </a:solidFill>
            </a:endParaRPr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Раздел 1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52475" y="1612900"/>
            <a:ext cx="8229600" cy="4525963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sz="2800" smtClean="0"/>
              <a:t>Первый раздел документа освещает политическую, общественную и другие системы российского устройства. В первый раздел входят главы и части. Их 9 и 137 соответственно. Кроме всего прочего документ рассказывает о свободах гражданина России, федеративном устройстве России.</a:t>
            </a:r>
            <a:endParaRPr lang="ru-RU" sz="2800" b="1" smtClean="0">
              <a:solidFill>
                <a:srgbClr val="202A51"/>
              </a:solidFill>
            </a:endParaRPr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Раздел 2</a:t>
            </a:r>
          </a:p>
        </p:txBody>
      </p:sp>
      <p:sp>
        <p:nvSpPr>
          <p:cNvPr id="10243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>
              <a:buFontTx/>
              <a:buNone/>
            </a:pPr>
            <a:r>
              <a:rPr lang="ru-RU" smtClean="0"/>
              <a:t>Второй раздел включает заключительные положения. Они служат элементом стабильности конституционных норм.</a:t>
            </a:r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620713"/>
            <a:ext cx="8370887" cy="1439862"/>
          </a:xfrm>
        </p:spPr>
        <p:txBody>
          <a:bodyPr/>
          <a:lstStyle/>
          <a:p>
            <a:r>
              <a:rPr lang="ru-RU" sz="3200" b="1" smtClean="0">
                <a:solidFill>
                  <a:srgbClr val="FF0000"/>
                </a:solidFill>
              </a:rPr>
              <a:t>История создания Конституции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2205038"/>
            <a:ext cx="8332787" cy="3319462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sz="2800" smtClean="0"/>
              <a:t>После распада СССР появилась необходимость создания основных документов РСФСР. Декларация о государственном суверенитете РСФСР, которая принята 12 июня 1990 г. положила толчок к образованию Конституции России. Именно тогда было прописано о необходимости введения новой Конституции.</a:t>
            </a:r>
            <a:endParaRPr lang="ru-RU" sz="2600" b="1" i="1" smtClean="0">
              <a:solidFill>
                <a:srgbClr val="202A51"/>
              </a:solidFill>
            </a:endParaRPr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8550" y="0"/>
            <a:ext cx="16954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рта России">
  <a:themeElements>
    <a:clrScheme name="карта России 1">
      <a:dk1>
        <a:srgbClr val="000000"/>
      </a:dk1>
      <a:lt1>
        <a:srgbClr val="D6DBEF"/>
      </a:lt1>
      <a:dk2>
        <a:srgbClr val="000000"/>
      </a:dk2>
      <a:lt2>
        <a:srgbClr val="B2B2B2"/>
      </a:lt2>
      <a:accent1>
        <a:srgbClr val="EFEBF7"/>
      </a:accent1>
      <a:accent2>
        <a:srgbClr val="B2BBE4"/>
      </a:accent2>
      <a:accent3>
        <a:srgbClr val="E8EAF6"/>
      </a:accent3>
      <a:accent4>
        <a:srgbClr val="000000"/>
      </a:accent4>
      <a:accent5>
        <a:srgbClr val="F6F3FA"/>
      </a:accent5>
      <a:accent6>
        <a:srgbClr val="A1A9CF"/>
      </a:accent6>
      <a:hlink>
        <a:srgbClr val="6379CE"/>
      </a:hlink>
      <a:folHlink>
        <a:srgbClr val="31459C"/>
      </a:folHlink>
    </a:clrScheme>
    <a:fontScheme name="карта Росси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рта России 1">
        <a:dk1>
          <a:srgbClr val="000000"/>
        </a:dk1>
        <a:lt1>
          <a:srgbClr val="D6DBEF"/>
        </a:lt1>
        <a:dk2>
          <a:srgbClr val="000000"/>
        </a:dk2>
        <a:lt2>
          <a:srgbClr val="B2B2B2"/>
        </a:lt2>
        <a:accent1>
          <a:srgbClr val="EFEBF7"/>
        </a:accent1>
        <a:accent2>
          <a:srgbClr val="B2BBE4"/>
        </a:accent2>
        <a:accent3>
          <a:srgbClr val="E8EAF6"/>
        </a:accent3>
        <a:accent4>
          <a:srgbClr val="000000"/>
        </a:accent4>
        <a:accent5>
          <a:srgbClr val="F6F3FA"/>
        </a:accent5>
        <a:accent6>
          <a:srgbClr val="A1A9CF"/>
        </a:accent6>
        <a:hlink>
          <a:srgbClr val="6379CE"/>
        </a:hlink>
        <a:folHlink>
          <a:srgbClr val="3145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та России 2">
        <a:dk1>
          <a:srgbClr val="000000"/>
        </a:dk1>
        <a:lt1>
          <a:srgbClr val="D6DBEF"/>
        </a:lt1>
        <a:dk2>
          <a:srgbClr val="000000"/>
        </a:dk2>
        <a:lt2>
          <a:srgbClr val="B2B2B2"/>
        </a:lt2>
        <a:accent1>
          <a:srgbClr val="A0ABDA"/>
        </a:accent1>
        <a:accent2>
          <a:srgbClr val="7CB0CC"/>
        </a:accent2>
        <a:accent3>
          <a:srgbClr val="E8EAF6"/>
        </a:accent3>
        <a:accent4>
          <a:srgbClr val="000000"/>
        </a:accent4>
        <a:accent5>
          <a:srgbClr val="CDD2EA"/>
        </a:accent5>
        <a:accent6>
          <a:srgbClr val="709FB9"/>
        </a:accent6>
        <a:hlink>
          <a:srgbClr val="586BBE"/>
        </a:hlink>
        <a:folHlink>
          <a:srgbClr val="846B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та России 3">
        <a:dk1>
          <a:srgbClr val="000000"/>
        </a:dk1>
        <a:lt1>
          <a:srgbClr val="D6DBEF"/>
        </a:lt1>
        <a:dk2>
          <a:srgbClr val="000000"/>
        </a:dk2>
        <a:lt2>
          <a:srgbClr val="B2B2B2"/>
        </a:lt2>
        <a:accent1>
          <a:srgbClr val="D3D38E"/>
        </a:accent1>
        <a:accent2>
          <a:srgbClr val="DBAF8F"/>
        </a:accent2>
        <a:accent3>
          <a:srgbClr val="E8EAF6"/>
        </a:accent3>
        <a:accent4>
          <a:srgbClr val="000000"/>
        </a:accent4>
        <a:accent5>
          <a:srgbClr val="E6E6C6"/>
        </a:accent5>
        <a:accent6>
          <a:srgbClr val="C69E81"/>
        </a:accent6>
        <a:hlink>
          <a:srgbClr val="7C8BCC"/>
        </a:hlink>
        <a:folHlink>
          <a:srgbClr val="9292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та России 4">
        <a:dk1>
          <a:srgbClr val="000000"/>
        </a:dk1>
        <a:lt1>
          <a:srgbClr val="D6DBEF"/>
        </a:lt1>
        <a:dk2>
          <a:srgbClr val="000000"/>
        </a:dk2>
        <a:lt2>
          <a:srgbClr val="B2B2B2"/>
        </a:lt2>
        <a:accent1>
          <a:srgbClr val="C5C56A"/>
        </a:accent1>
        <a:accent2>
          <a:srgbClr val="7C8BCC"/>
        </a:accent2>
        <a:accent3>
          <a:srgbClr val="E8EAF6"/>
        </a:accent3>
        <a:accent4>
          <a:srgbClr val="000000"/>
        </a:accent4>
        <a:accent5>
          <a:srgbClr val="DFDFB9"/>
        </a:accent5>
        <a:accent6>
          <a:srgbClr val="707DB9"/>
        </a:accent6>
        <a:hlink>
          <a:srgbClr val="B68F47"/>
        </a:hlink>
        <a:folHlink>
          <a:srgbClr val="B647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та России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FEBF7"/>
        </a:accent1>
        <a:accent2>
          <a:srgbClr val="B2BBE4"/>
        </a:accent2>
        <a:accent3>
          <a:srgbClr val="FFFFFF"/>
        </a:accent3>
        <a:accent4>
          <a:srgbClr val="000000"/>
        </a:accent4>
        <a:accent5>
          <a:srgbClr val="F6F3FA"/>
        </a:accent5>
        <a:accent6>
          <a:srgbClr val="A1A9CF"/>
        </a:accent6>
        <a:hlink>
          <a:srgbClr val="6379CE"/>
        </a:hlink>
        <a:folHlink>
          <a:srgbClr val="3145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та России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A0ABDA"/>
        </a:accent1>
        <a:accent2>
          <a:srgbClr val="7CB0CC"/>
        </a:accent2>
        <a:accent3>
          <a:srgbClr val="FFFFFF"/>
        </a:accent3>
        <a:accent4>
          <a:srgbClr val="000000"/>
        </a:accent4>
        <a:accent5>
          <a:srgbClr val="CDD2EA"/>
        </a:accent5>
        <a:accent6>
          <a:srgbClr val="709FB9"/>
        </a:accent6>
        <a:hlink>
          <a:srgbClr val="586BBE"/>
        </a:hlink>
        <a:folHlink>
          <a:srgbClr val="846B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та России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3D38E"/>
        </a:accent1>
        <a:accent2>
          <a:srgbClr val="DBAF8F"/>
        </a:accent2>
        <a:accent3>
          <a:srgbClr val="FFFFFF"/>
        </a:accent3>
        <a:accent4>
          <a:srgbClr val="000000"/>
        </a:accent4>
        <a:accent5>
          <a:srgbClr val="E6E6C6"/>
        </a:accent5>
        <a:accent6>
          <a:srgbClr val="C69E81"/>
        </a:accent6>
        <a:hlink>
          <a:srgbClr val="7C8BCC"/>
        </a:hlink>
        <a:folHlink>
          <a:srgbClr val="9292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та России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5C56A"/>
        </a:accent1>
        <a:accent2>
          <a:srgbClr val="7C8BCC"/>
        </a:accent2>
        <a:accent3>
          <a:srgbClr val="FFFFFF"/>
        </a:accent3>
        <a:accent4>
          <a:srgbClr val="000000"/>
        </a:accent4>
        <a:accent5>
          <a:srgbClr val="DFDFB9"/>
        </a:accent5>
        <a:accent6>
          <a:srgbClr val="707DB9"/>
        </a:accent6>
        <a:hlink>
          <a:srgbClr val="B68F47"/>
        </a:hlink>
        <a:folHlink>
          <a:srgbClr val="B647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карта России</Template>
  <TotalTime>493</TotalTime>
  <Words>370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карта России</vt:lpstr>
      <vt:lpstr>Конституция России</vt:lpstr>
      <vt:lpstr>Слайд 2</vt:lpstr>
      <vt:lpstr>Дата принятия Конституции РФ.</vt:lpstr>
      <vt:lpstr>Поправки в конституцию</vt:lpstr>
      <vt:lpstr>Состав Конституции</vt:lpstr>
      <vt:lpstr>Преамбула</vt:lpstr>
      <vt:lpstr>Раздел 1</vt:lpstr>
      <vt:lpstr>Раздел 2</vt:lpstr>
      <vt:lpstr>История создания Конституции</vt:lpstr>
      <vt:lpstr>Конституционный кризис в Российской Федерации</vt:lpstr>
      <vt:lpstr>Проекты Конституции</vt:lpstr>
      <vt:lpstr>Всенародное голосование по конституции.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asus</cp:lastModifiedBy>
  <cp:revision>50</cp:revision>
  <dcterms:created xsi:type="dcterms:W3CDTF">2009-11-01T10:35:24Z</dcterms:created>
  <dcterms:modified xsi:type="dcterms:W3CDTF">2018-08-16T08:12:11Z</dcterms:modified>
</cp:coreProperties>
</file>