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73" r:id="rId6"/>
    <p:sldId id="285" r:id="rId7"/>
    <p:sldId id="275" r:id="rId8"/>
    <p:sldId id="263" r:id="rId9"/>
    <p:sldId id="262" r:id="rId10"/>
    <p:sldId id="276" r:id="rId11"/>
    <p:sldId id="280" r:id="rId12"/>
    <p:sldId id="264" r:id="rId13"/>
    <p:sldId id="278" r:id="rId14"/>
    <p:sldId id="266" r:id="rId15"/>
    <p:sldId id="279" r:id="rId16"/>
    <p:sldId id="287" r:id="rId17"/>
    <p:sldId id="282" r:id="rId18"/>
    <p:sldId id="267" r:id="rId19"/>
    <p:sldId id="283" r:id="rId20"/>
    <p:sldId id="272" r:id="rId21"/>
    <p:sldId id="281" r:id="rId22"/>
    <p:sldId id="288" r:id="rId23"/>
    <p:sldId id="29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CC"/>
    <a:srgbClr val="81FD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46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1FDF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534752" cy="256490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0099"/>
                </a:solidFill>
              </a:rPr>
              <a:t>Наблюдение за развитием бабочки из личинки                                      в домашних условиях</a:t>
            </a:r>
            <a:endParaRPr lang="ru-RU" sz="4800" b="1" i="1" dirty="0">
              <a:solidFill>
                <a:srgbClr val="0000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929198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		</a:t>
            </a:r>
            <a:r>
              <a:rPr lang="ru-RU" b="1" dirty="0" smtClean="0">
                <a:solidFill>
                  <a:schemeClr val="tx1"/>
                </a:solidFill>
              </a:rPr>
              <a:t>Выполнила  ученица  </a:t>
            </a:r>
            <a:r>
              <a:rPr lang="en-US" b="1" dirty="0" smtClean="0">
                <a:solidFill>
                  <a:schemeClr val="tx1"/>
                </a:solidFill>
              </a:rPr>
              <a:t>5</a:t>
            </a:r>
            <a:r>
              <a:rPr lang="ru-RU" b="1" dirty="0" smtClean="0">
                <a:solidFill>
                  <a:schemeClr val="tx1"/>
                </a:solidFill>
              </a:rPr>
              <a:t> «б» класса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МАОУ гимназии №12                                                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</a:t>
            </a:r>
            <a:r>
              <a:rPr lang="ru-RU" b="1" dirty="0" err="1" smtClean="0">
                <a:solidFill>
                  <a:schemeClr val="tx1"/>
                </a:solidFill>
              </a:rPr>
              <a:t>Потапенко</a:t>
            </a:r>
            <a:r>
              <a:rPr lang="ru-RU" b="1" dirty="0" smtClean="0">
                <a:solidFill>
                  <a:schemeClr val="tx1"/>
                </a:solidFill>
              </a:rPr>
              <a:t> Анастасия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       Руководитель: Колесникова Л.А.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571745"/>
            <a:ext cx="3092622" cy="2214578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571744"/>
            <a:ext cx="3071834" cy="2250297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Выноска 3 (граница и черта) 15"/>
          <p:cNvSpPr/>
          <p:nvPr/>
        </p:nvSpPr>
        <p:spPr>
          <a:xfrm rot="10800000">
            <a:off x="6643702" y="4357694"/>
            <a:ext cx="1928826" cy="500066"/>
          </a:xfrm>
          <a:prstGeom prst="accentBorderCallout3">
            <a:avLst>
              <a:gd name="adj1" fmla="val 18750"/>
              <a:gd name="adj2" fmla="val -4615"/>
              <a:gd name="adj3" fmla="val 18750"/>
              <a:gd name="adj4" fmla="val -16667"/>
              <a:gd name="adj5" fmla="val 100000"/>
              <a:gd name="adj6" fmla="val -16667"/>
              <a:gd name="adj7" fmla="val 143439"/>
              <a:gd name="adj8" fmla="val -5080"/>
            </a:avLst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3 (граница и черта) 14"/>
          <p:cNvSpPr/>
          <p:nvPr/>
        </p:nvSpPr>
        <p:spPr>
          <a:xfrm rot="10800000">
            <a:off x="285720" y="4429132"/>
            <a:ext cx="1928826" cy="500066"/>
          </a:xfrm>
          <a:prstGeom prst="accentBorderCallout3">
            <a:avLst>
              <a:gd name="adj1" fmla="val 18750"/>
              <a:gd name="adj2" fmla="val -4615"/>
              <a:gd name="adj3" fmla="val 18750"/>
              <a:gd name="adj4" fmla="val -16667"/>
              <a:gd name="adj5" fmla="val 100000"/>
              <a:gd name="adj6" fmla="val -16667"/>
              <a:gd name="adj7" fmla="val 143439"/>
              <a:gd name="adj8" fmla="val -5080"/>
            </a:avLst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3 (граница и черта) 13"/>
          <p:cNvSpPr/>
          <p:nvPr/>
        </p:nvSpPr>
        <p:spPr>
          <a:xfrm rot="10800000">
            <a:off x="3428992" y="4429132"/>
            <a:ext cx="1928826" cy="500066"/>
          </a:xfrm>
          <a:prstGeom prst="accentBorderCallout3">
            <a:avLst>
              <a:gd name="adj1" fmla="val 18750"/>
              <a:gd name="adj2" fmla="val -4615"/>
              <a:gd name="adj3" fmla="val 18750"/>
              <a:gd name="adj4" fmla="val -16667"/>
              <a:gd name="adj5" fmla="val 100000"/>
              <a:gd name="adj6" fmla="val -16667"/>
              <a:gd name="adj7" fmla="val 143439"/>
              <a:gd name="adj8" fmla="val -5080"/>
            </a:avLst>
          </a:prstGeom>
          <a:solidFill>
            <a:schemeClr val="bg1"/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57166"/>
            <a:ext cx="4857784" cy="868346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Куколки</a:t>
            </a:r>
            <a:endParaRPr lang="ru-RU" sz="6000" b="1" dirty="0"/>
          </a:p>
        </p:txBody>
      </p:sp>
      <p:pic>
        <p:nvPicPr>
          <p:cNvPr id="5" name="Picture 2" descr="E:\olga\Потапенко бабочки\бабочки\DSC02235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214554"/>
            <a:ext cx="2500329" cy="1982405"/>
          </a:xfrm>
          <a:prstGeom prst="rect">
            <a:avLst/>
          </a:prstGeom>
          <a:noFill/>
          <a:ln w="19050">
            <a:solidFill>
              <a:schemeClr val="tx2"/>
            </a:solidFill>
          </a:ln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2143116"/>
            <a:ext cx="2571768" cy="204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contourClr>
              <a:schemeClr val="tx1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28596" y="4357694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гистолиз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357554" y="435769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гистогенез 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000892" y="428625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 </a:t>
            </a:r>
            <a:r>
              <a:rPr lang="ru-RU" sz="2800" b="1" dirty="0" smtClean="0"/>
              <a:t>имаго</a:t>
            </a:r>
            <a:endParaRPr lang="ru-RU" sz="2800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2714612" y="3071810"/>
            <a:ext cx="50006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5857884" y="3000372"/>
            <a:ext cx="50006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143116"/>
            <a:ext cx="250033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contourW="12700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/>
              <a:t>Перед рождением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endParaRPr lang="ru-RU" b="1" dirty="0"/>
          </a:p>
        </p:txBody>
      </p:sp>
      <p:pic>
        <p:nvPicPr>
          <p:cNvPr id="5" name="Picture 3" descr="E:\olga\Потапенко бабочки\бабочки\DSC02452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857364"/>
            <a:ext cx="5000660" cy="3750495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Рождение бабочек</a:t>
            </a:r>
            <a:endParaRPr lang="ru-RU" sz="6000" b="1" dirty="0"/>
          </a:p>
        </p:txBody>
      </p:sp>
      <p:pic>
        <p:nvPicPr>
          <p:cNvPr id="14" name="Picture 2" descr="E:\olga\Потапенко бабочки\бабочки\DSC02463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928802"/>
            <a:ext cx="3857652" cy="2893239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pic>
        <p:nvPicPr>
          <p:cNvPr id="8" name="Picture 2" descr="E:\olga\Потапенко бабочки\бабочки\DSC02464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928802"/>
            <a:ext cx="3874565" cy="2905924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28596" y="357166"/>
            <a:ext cx="8143932" cy="92869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dirty="0" smtClean="0"/>
              <a:t>		</a:t>
            </a:r>
            <a:r>
              <a:rPr lang="ru-RU" sz="6000" b="1" dirty="0" smtClean="0"/>
              <a:t>Кормление  бабочек</a:t>
            </a:r>
            <a:endParaRPr lang="ru-RU" sz="6000" b="1" dirty="0"/>
          </a:p>
        </p:txBody>
      </p:sp>
      <p:pic>
        <p:nvPicPr>
          <p:cNvPr id="12" name="Picture 2" descr="E:\olga\Потапенко бабочки\бабочки\DSC02386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525" y="3148423"/>
            <a:ext cx="4374631" cy="3280973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pic>
        <p:nvPicPr>
          <p:cNvPr id="14" name="Picture 2" descr="E:\olga\Потапенко бабочки\бабочки\DSC02400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303853"/>
            <a:ext cx="4357717" cy="3268287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1" name="Picture 3" descr="E:\olga\Потапенко бабочки\бабочки\DSC02471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4214841" cy="3161131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pic>
        <p:nvPicPr>
          <p:cNvPr id="7" name="Picture 2" descr="E:\olga\Потапенко бабочки\бабочки\DSC02473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812" y="214291"/>
            <a:ext cx="4191030" cy="3143272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pic>
        <p:nvPicPr>
          <p:cNvPr id="10" name="Picture 4" descr="E:\olga\Потапенко бабочки\бабочки\DSC02472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00438"/>
            <a:ext cx="4286280" cy="321471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pic>
        <p:nvPicPr>
          <p:cNvPr id="9" name="Picture 5" descr="E:\olga\Потапенко бабочки\бабочки\DSC02377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0118" y="3500438"/>
            <a:ext cx="4248162" cy="3186122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429132"/>
            <a:ext cx="8229600" cy="2071702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/>
              <a:t>	</a:t>
            </a:r>
            <a:endParaRPr lang="ru-RU" sz="31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29600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570"/>
                <a:gridCol w="1143008"/>
                <a:gridCol w="928694"/>
                <a:gridCol w="785818"/>
                <a:gridCol w="1000132"/>
                <a:gridCol w="785818"/>
                <a:gridCol w="857256"/>
                <a:gridCol w="857256"/>
                <a:gridCol w="8000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месяц</a:t>
                      </a:r>
                      <a:endParaRPr lang="ru-RU" sz="18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июль</a:t>
                      </a:r>
                      <a:endParaRPr lang="ru-RU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август</a:t>
                      </a:r>
                      <a:endParaRPr lang="ru-RU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число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12-18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19-25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26-31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8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16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18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личинки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Всего</a:t>
                      </a:r>
                    </a:p>
                    <a:p>
                      <a:r>
                        <a:rPr lang="ru-RU" sz="1800" b="1" dirty="0" smtClean="0"/>
                        <a:t>Размеры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12</a:t>
                      </a:r>
                    </a:p>
                    <a:p>
                      <a:pPr algn="ctr"/>
                      <a:r>
                        <a:rPr lang="ru-RU" sz="1800" b="1" dirty="0" smtClean="0"/>
                        <a:t>0,8-1см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12</a:t>
                      </a:r>
                    </a:p>
                    <a:p>
                      <a:pPr algn="ctr"/>
                      <a:r>
                        <a:rPr lang="ru-RU" sz="1800" b="1" dirty="0" smtClean="0"/>
                        <a:t>2см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9</a:t>
                      </a:r>
                    </a:p>
                    <a:p>
                      <a:pPr algn="ctr"/>
                      <a:r>
                        <a:rPr lang="ru-RU" sz="1800" b="1" dirty="0" smtClean="0"/>
                        <a:t>3-3,5см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куколки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7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бабочки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Заголовок 1"/>
          <p:cNvSpPr txBox="1">
            <a:spLocks/>
          </p:cNvSpPr>
          <p:nvPr/>
        </p:nvSpPr>
        <p:spPr>
          <a:xfrm>
            <a:off x="571472" y="142852"/>
            <a:ext cx="822960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Дневник наблюдений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6000" b="1" dirty="0" smtClean="0"/>
              <a:t>Дневник наблюдений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2976" y="1857364"/>
          <a:ext cx="6643736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934"/>
                <a:gridCol w="1660934"/>
                <a:gridCol w="1660934"/>
                <a:gridCol w="1660934"/>
              </a:tblGrid>
              <a:tr h="1005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Стадия </a:t>
                      </a:r>
                    </a:p>
                    <a:p>
                      <a:pPr algn="ctr"/>
                      <a:r>
                        <a:rPr lang="ru-RU" sz="2000" b="1" dirty="0" smtClean="0"/>
                        <a:t>развития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Личинки (гусеницы)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Куколки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Бабочки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</a:tr>
              <a:tr h="60007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Было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</a:t>
                      </a:r>
                    </a:p>
                    <a:p>
                      <a:pPr algn="ctr"/>
                      <a:r>
                        <a:rPr lang="ru-RU" b="1" dirty="0" smtClean="0"/>
                        <a:t>100%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</a:t>
                      </a:r>
                    </a:p>
                    <a:p>
                      <a:pPr algn="ctr"/>
                      <a:r>
                        <a:rPr lang="ru-RU" b="1" dirty="0" smtClean="0"/>
                        <a:t>75%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</a:p>
                    <a:p>
                      <a:pPr algn="ctr"/>
                      <a:r>
                        <a:rPr lang="ru-RU" b="1" dirty="0" smtClean="0"/>
                        <a:t>50%</a:t>
                      </a:r>
                      <a:endParaRPr lang="ru-RU" b="1" dirty="0"/>
                    </a:p>
                  </a:txBody>
                  <a:tcPr/>
                </a:tc>
              </a:tr>
              <a:tr h="60007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Погибло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</a:p>
                    <a:p>
                      <a:pPr algn="ctr"/>
                      <a:r>
                        <a:rPr lang="ru-RU" b="1" dirty="0" smtClean="0"/>
                        <a:t>25%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</a:p>
                    <a:p>
                      <a:pPr algn="ctr"/>
                      <a:r>
                        <a:rPr lang="ru-RU" b="1" dirty="0" smtClean="0"/>
                        <a:t>25%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Осталось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</a:t>
                      </a:r>
                    </a:p>
                    <a:p>
                      <a:pPr algn="ctr"/>
                      <a:r>
                        <a:rPr lang="ru-RU" b="1" dirty="0" smtClean="0"/>
                        <a:t>75%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</a:p>
                    <a:p>
                      <a:pPr algn="ctr"/>
                      <a:r>
                        <a:rPr lang="ru-RU" b="1" dirty="0" smtClean="0"/>
                        <a:t>50%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</a:p>
                    <a:p>
                      <a:pPr algn="ctr"/>
                      <a:r>
                        <a:rPr lang="ru-RU" b="1" dirty="0" smtClean="0"/>
                        <a:t>50%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Причины гибели куколок</a:t>
            </a:r>
            <a:endParaRPr lang="ru-RU" sz="5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143116"/>
            <a:ext cx="4907046" cy="30718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3643314"/>
            <a:ext cx="3500462" cy="307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contourW="6350"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15001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Бабочка дневной павлиний глаз </a:t>
            </a:r>
            <a:r>
              <a:rPr lang="ru-RU" sz="4400" b="1" dirty="0" err="1" smtClean="0"/>
              <a:t>Inachis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io</a:t>
            </a:r>
            <a:endParaRPr lang="ru-RU" sz="4400" b="1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50736">
            <a:off x="461191" y="2002034"/>
            <a:ext cx="3143272" cy="23574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54995">
            <a:off x="5493517" y="1787949"/>
            <a:ext cx="323862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contourW="6350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2291" name="Picture 3" descr="E:\olga\Потапенко бабочки\бабочки\DSC02402-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357298"/>
            <a:ext cx="6929486" cy="519711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42844" y="214290"/>
            <a:ext cx="87154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Назад в природу!!!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301148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u="sng" dirty="0" smtClean="0"/>
              <a:t>Цель исследования</a:t>
            </a:r>
            <a:r>
              <a:rPr lang="ru-RU" i="1" dirty="0" smtClean="0"/>
              <a:t>: </a:t>
            </a:r>
            <a:br>
              <a:rPr lang="ru-RU" i="1" dirty="0" smtClean="0"/>
            </a:br>
            <a:r>
              <a:rPr lang="ru-RU" i="1" dirty="0" smtClean="0"/>
              <a:t>проследить цикл превращений     бабочек, от стадии личинок до взрослых насекомых.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929066"/>
            <a:ext cx="3429024" cy="2571768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E:\olga\Потапенко бабочки\бабочки\DSC02475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4152207" cy="311311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8" name="Picture 2" descr="E:\olga\Потапенко бабочки\бабочки\DSC024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71876"/>
            <a:ext cx="4167217" cy="31254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0" name="Picture 2" descr="E:\olga\Потапенко бабочки\бабочки\DSC02406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571876"/>
            <a:ext cx="4167216" cy="31254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1" name="Picture 2" descr="E:\olga\Потапенко бабочки\бабочки\DSC02410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2" y="214289"/>
            <a:ext cx="4191029" cy="314327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Выводы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786874" cy="6000792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/>
              <a:t>Бабочки – это насекомые с полным циклом превращений (метаморфозом).	</a:t>
            </a:r>
          </a:p>
          <a:p>
            <a:pPr marL="457200" indent="-457200">
              <a:buAutoNum type="arabicPeriod"/>
            </a:pPr>
            <a:endParaRPr lang="ru-RU" sz="2400" b="1" dirty="0" smtClean="0"/>
          </a:p>
          <a:p>
            <a:pPr marL="457200" indent="-457200">
              <a:buAutoNum type="arabicPeriod"/>
            </a:pPr>
            <a:endParaRPr lang="ru-RU" sz="2400" b="1" dirty="0" smtClean="0"/>
          </a:p>
          <a:p>
            <a:pPr marL="457200" indent="-457200">
              <a:buAutoNum type="arabicPeriod"/>
            </a:pPr>
            <a:endParaRPr lang="ru-RU" sz="2400" b="1" dirty="0" smtClean="0"/>
          </a:p>
          <a:p>
            <a:pPr marL="457200" indent="-457200">
              <a:buAutoNum type="arabicPeriod"/>
            </a:pPr>
            <a:endParaRPr lang="ru-RU" sz="2400" b="1" dirty="0" smtClean="0"/>
          </a:p>
          <a:p>
            <a:pPr marL="457200" indent="-457200">
              <a:buAutoNum type="arabicPeriod"/>
            </a:pPr>
            <a:endParaRPr lang="ru-RU" sz="2400" b="1" dirty="0" smtClean="0"/>
          </a:p>
          <a:p>
            <a:pPr marL="457200" indent="-457200">
              <a:buNone/>
            </a:pPr>
            <a:endParaRPr lang="ru-RU" sz="2400" dirty="0" smtClean="0"/>
          </a:p>
          <a:p>
            <a:pPr marL="457200" indent="-457200">
              <a:buNone/>
            </a:pPr>
            <a:endParaRPr lang="ru-RU" sz="2400" dirty="0" smtClean="0"/>
          </a:p>
          <a:p>
            <a:pPr marL="457200" indent="-457200"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2. В развитии бабочек мне удалось пронаблюдать три стадии: </a:t>
            </a:r>
          </a:p>
          <a:p>
            <a:pPr>
              <a:buNone/>
            </a:pPr>
            <a:r>
              <a:rPr lang="ru-RU" sz="2400" b="1" dirty="0" smtClean="0"/>
              <a:t>     - стадия личинок (около трёх недель);                                                                   - стадия куколки (2 недели);                                                                             - стадия появления взрослого насекомого – имаго</a:t>
            </a:r>
          </a:p>
          <a:p>
            <a:pPr>
              <a:buNone/>
            </a:pPr>
            <a:endParaRPr lang="ru-RU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357562"/>
            <a:ext cx="2164854" cy="1357322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714620"/>
            <a:ext cx="2291970" cy="150019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6" name="Picture 2" descr="G:\бабочки фото\DSC02266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928802"/>
            <a:ext cx="2190765" cy="1428760"/>
          </a:xfrm>
          <a:prstGeom prst="rect">
            <a:avLst/>
          </a:prstGeom>
          <a:noFill/>
          <a:ln w="19050">
            <a:solidFill>
              <a:schemeClr val="accent1">
                <a:lumMod val="75000"/>
                <a:alpha val="99000"/>
              </a:schemeClr>
            </a:solidFill>
          </a:ln>
        </p:spPr>
      </p:pic>
      <p:pic>
        <p:nvPicPr>
          <p:cNvPr id="7" name="Picture 4" descr="E:\olga\Потапенко бабочки\бабочки\DSC02474-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1214423"/>
            <a:ext cx="2286016" cy="1500198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sp>
        <p:nvSpPr>
          <p:cNvPr id="8" name="Выгнутая вниз стрелка 7"/>
          <p:cNvSpPr/>
          <p:nvPr/>
        </p:nvSpPr>
        <p:spPr>
          <a:xfrm rot="20535034">
            <a:off x="2684703" y="4571378"/>
            <a:ext cx="1000132" cy="4286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низ стрелка 8"/>
          <p:cNvSpPr/>
          <p:nvPr/>
        </p:nvSpPr>
        <p:spPr>
          <a:xfrm rot="19986395">
            <a:off x="4829172" y="3989209"/>
            <a:ext cx="1000132" cy="4286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низ стрелка 9"/>
          <p:cNvSpPr/>
          <p:nvPr/>
        </p:nvSpPr>
        <p:spPr>
          <a:xfrm rot="19986395">
            <a:off x="6829437" y="3203389"/>
            <a:ext cx="1000132" cy="4286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Выводы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304324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600" b="1" dirty="0" smtClean="0"/>
              <a:t>3.  Мне удалось создать необходимые условия для развития бабочки: наличие свежего корма; очищение, проветривание садка; соблюдение температурного режима. </a:t>
            </a:r>
          </a:p>
          <a:p>
            <a:pPr lvl="0">
              <a:buNone/>
            </a:pPr>
            <a:r>
              <a:rPr lang="ru-RU" sz="2600" b="1" dirty="0" smtClean="0"/>
              <a:t>4.  В ходе эксперимента у меня вывелось 50% бабочек. В природе до взрослой стадии также доживают не все личинки и куколки. Но природа позаботилась о сохранении вида - бабочка откладывает большое количество яиц.</a:t>
            </a:r>
            <a:endParaRPr lang="ru-RU" sz="2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003232" cy="2736304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000099"/>
                </a:solidFill>
                <a:cs typeface="Aharoni" pitchFamily="2" charset="-79"/>
              </a:rPr>
              <a:t>Спасибо</a:t>
            </a:r>
            <a:br>
              <a:rPr lang="ru-RU" sz="7200" b="1" i="1" dirty="0" smtClean="0">
                <a:solidFill>
                  <a:srgbClr val="000099"/>
                </a:solidFill>
                <a:cs typeface="Aharoni" pitchFamily="2" charset="-79"/>
              </a:rPr>
            </a:br>
            <a:r>
              <a:rPr lang="ru-RU" sz="7200" b="1" i="1" dirty="0" smtClean="0">
                <a:solidFill>
                  <a:srgbClr val="000099"/>
                </a:solidFill>
                <a:cs typeface="Aharoni" pitchFamily="2" charset="-79"/>
              </a:rPr>
              <a:t> за внимание</a:t>
            </a:r>
            <a:endParaRPr lang="ru-RU" sz="7200" b="1" dirty="0">
              <a:cs typeface="Aharoni" pitchFamily="2" charset="-79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1403648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3284984"/>
            <a:ext cx="1403648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u="sng" dirty="0" smtClean="0"/>
              <a:t>Задачи исследования: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42844" y="1571612"/>
            <a:ext cx="878687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необходимые условия для развития личинок и превращения их во взрослых насекомых.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получить взрослых особей из личинок.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9" descr="E:\olga\Потапенко бабочки\бабочки\DSC02472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1" y="4286256"/>
            <a:ext cx="3048022" cy="2286016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sp>
        <p:nvSpPr>
          <p:cNvPr id="18" name="Стрелка вправо 17"/>
          <p:cNvSpPr/>
          <p:nvPr/>
        </p:nvSpPr>
        <p:spPr>
          <a:xfrm>
            <a:off x="3643306" y="5214950"/>
            <a:ext cx="1785950" cy="428628"/>
          </a:xfrm>
          <a:prstGeom prst="rightArrow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E:\olga\Потапенко бабочки\бабочки\DSC02224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14818"/>
            <a:ext cx="3143240" cy="235743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1495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Гусеницы</a:t>
            </a:r>
            <a:r>
              <a:rPr lang="ru-RU" sz="4000" dirty="0" smtClean="0"/>
              <a:t> – это личинки бабочек. 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42852"/>
            <a:ext cx="8229600" cy="121444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Для исследования 12 гусениц поместила в садок со свежими листьями. </a:t>
            </a:r>
            <a:endParaRPr lang="ru-RU" b="1" dirty="0"/>
          </a:p>
        </p:txBody>
      </p:sp>
      <p:pic>
        <p:nvPicPr>
          <p:cNvPr id="6" name="Рисунок 5" descr="E:\olga\Потапенко бабочки\бабочки\DSC0227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1785926"/>
            <a:ext cx="4472682" cy="3357586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Рисунок 6" descr="E:\olga\Потапенко бабочки\бабочки\DSC0227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6978" y="2107544"/>
            <a:ext cx="3715070" cy="278608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Каждый день кормила свежими побегами крапивы, следила за чистотой садка. </a:t>
            </a:r>
            <a:endParaRPr lang="ru-RU" sz="3200" b="1" dirty="0"/>
          </a:p>
        </p:txBody>
      </p:sp>
      <p:pic>
        <p:nvPicPr>
          <p:cNvPr id="1026" name="Picture 2" descr="E:\olga\Потапенко бабочки\бабочки\DSC02219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857364"/>
            <a:ext cx="5303325" cy="397749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57163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/>
              <a:t>	У гусениц развит грызущий ротовой аппарат. Вес гусеницы за период роста может увеличиваться в тысячу раз.</a:t>
            </a:r>
            <a:endParaRPr lang="ru-RU" sz="36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357430"/>
            <a:ext cx="5288009" cy="3786214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858312" cy="157163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sz="4000" b="1" dirty="0" smtClean="0"/>
              <a:t>Линька – смена оболочек у гусениц во время роста. Во время линьки происходит рост гусеницы.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285992"/>
            <a:ext cx="4357718" cy="2759889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28596" y="5214950"/>
            <a:ext cx="8229600" cy="1357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 время</a:t>
            </a:r>
            <a:r>
              <a:rPr kumimoji="0" lang="ru-RU" sz="43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роста личинки происходит в среднем около пяти линек.</a:t>
            </a:r>
            <a:endParaRPr kumimoji="0" lang="ru-RU" sz="43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После последней линьки рост гусениц останавливается и происходит процесс окукливания.</a:t>
            </a:r>
            <a:endParaRPr lang="ru-RU" sz="3600" b="1" dirty="0"/>
          </a:p>
        </p:txBody>
      </p:sp>
      <p:pic>
        <p:nvPicPr>
          <p:cNvPr id="19459" name="Picture 3" descr="E:\olga\Потапенко бабочки\бабочки\DSC02283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1928802"/>
            <a:ext cx="6034617" cy="4525963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E:\olga\Потапенко бабочки\бабочки\DSC02263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84011" y="1526963"/>
            <a:ext cx="5357850" cy="4018388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pic>
        <p:nvPicPr>
          <p:cNvPr id="8" name="Picture 2" descr="E:\olga\Потапенко бабочки\бабочки\DSC02346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1876"/>
            <a:ext cx="4095779" cy="307183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9" name="Рисунок 8" descr="C:\Documents and Settings\Acer\Мои документы\ФОТО\бабочки\DSC0232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85728"/>
            <a:ext cx="409417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241</Words>
  <Application>Microsoft Office PowerPoint</Application>
  <PresentationFormat>Экран (4:3)</PresentationFormat>
  <Paragraphs>100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Наблюдение за развитием бабочки из личинки                                      в домашних условиях</vt:lpstr>
      <vt:lpstr>Цель исследования:  проследить цикл превращений     бабочек, от стадии личинок до взрослых насекомых.  </vt:lpstr>
      <vt:lpstr>Задачи исследования:   </vt:lpstr>
      <vt:lpstr>Гусеницы – это личинки бабочек. </vt:lpstr>
      <vt:lpstr>Каждый день кормила свежими побегами крапивы, следила за чистотой садка. </vt:lpstr>
      <vt:lpstr> У гусениц развит грызущий ротовой аппарат. Вес гусеницы за период роста может увеличиваться в тысячу раз.</vt:lpstr>
      <vt:lpstr>  Линька – смена оболочек у гусениц во время роста. Во время линьки происходит рост гусеницы. </vt:lpstr>
      <vt:lpstr>После последней линьки рост гусениц останавливается и происходит процесс окукливания.</vt:lpstr>
      <vt:lpstr>Презентация PowerPoint</vt:lpstr>
      <vt:lpstr>Куколки</vt:lpstr>
      <vt:lpstr>Перед рождением </vt:lpstr>
      <vt:lpstr>Рождение бабочек</vt:lpstr>
      <vt:lpstr>Презентация PowerPoint</vt:lpstr>
      <vt:lpstr>Презентация PowerPoint</vt:lpstr>
      <vt:lpstr> </vt:lpstr>
      <vt:lpstr>Дневник наблюдений </vt:lpstr>
      <vt:lpstr>Причины гибели куколок</vt:lpstr>
      <vt:lpstr>Презентация PowerPoint</vt:lpstr>
      <vt:lpstr> </vt:lpstr>
      <vt:lpstr>Презентация PowerPoint</vt:lpstr>
      <vt:lpstr>Выводы</vt:lpstr>
      <vt:lpstr>Выводы</vt:lpstr>
      <vt:lpstr>Спасибо 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Бабочки  Притяжение красоты</dc:title>
  <dc:creator>admin</dc:creator>
  <cp:lastModifiedBy>RePack by Diakov</cp:lastModifiedBy>
  <cp:revision>186</cp:revision>
  <dcterms:modified xsi:type="dcterms:W3CDTF">2018-08-15T22:48:12Z</dcterms:modified>
</cp:coreProperties>
</file>