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57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B1F663-E698-43FF-A64A-42F1E0322A1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B837C8-F83E-4A5F-8647-13EA54181808}">
      <dgm:prSet phldrT="[Текст]"/>
      <dgm:spPr/>
      <dgm:t>
        <a:bodyPr/>
        <a:lstStyle/>
        <a:p>
          <a:r>
            <a:rPr lang="ru-RU" dirty="0" smtClean="0"/>
            <a:t>Наличные сбережения</a:t>
          </a:r>
          <a:endParaRPr lang="ru-RU" dirty="0"/>
        </a:p>
      </dgm:t>
    </dgm:pt>
    <dgm:pt modelId="{5784BAEA-4040-442B-9BD3-A31DE84B2FAD}" type="parTrans" cxnId="{A169C5CD-31C7-433C-9CBA-7627507E163D}">
      <dgm:prSet/>
      <dgm:spPr/>
      <dgm:t>
        <a:bodyPr/>
        <a:lstStyle/>
        <a:p>
          <a:endParaRPr lang="ru-RU"/>
        </a:p>
      </dgm:t>
    </dgm:pt>
    <dgm:pt modelId="{AA51CBE2-F109-4BC6-A9C1-10FBE1DBE22E}" type="sibTrans" cxnId="{A169C5CD-31C7-433C-9CBA-7627507E163D}">
      <dgm:prSet/>
      <dgm:spPr/>
      <dgm:t>
        <a:bodyPr/>
        <a:lstStyle/>
        <a:p>
          <a:endParaRPr lang="ru-RU"/>
        </a:p>
      </dgm:t>
    </dgm:pt>
    <dgm:pt modelId="{D98992F6-0E2E-4F93-A23A-E5C789F35440}">
      <dgm:prSet phldrT="[Текст]"/>
      <dgm:spPr/>
      <dgm:t>
        <a:bodyPr/>
        <a:lstStyle/>
        <a:p>
          <a:r>
            <a:rPr lang="ru-RU" dirty="0" smtClean="0"/>
            <a:t>Безналичные  сбережения</a:t>
          </a:r>
          <a:endParaRPr lang="ru-RU" dirty="0"/>
        </a:p>
      </dgm:t>
    </dgm:pt>
    <dgm:pt modelId="{F6D9A6BE-1C09-413C-9173-15E023AF42E1}" type="parTrans" cxnId="{85E075E6-B015-413B-903A-7C6491B90AD8}">
      <dgm:prSet/>
      <dgm:spPr/>
      <dgm:t>
        <a:bodyPr/>
        <a:lstStyle/>
        <a:p>
          <a:endParaRPr lang="ru-RU"/>
        </a:p>
      </dgm:t>
    </dgm:pt>
    <dgm:pt modelId="{03E7A781-BE14-4371-B6B6-A9B364CB37A9}" type="sibTrans" cxnId="{85E075E6-B015-413B-903A-7C6491B90AD8}">
      <dgm:prSet/>
      <dgm:spPr/>
      <dgm:t>
        <a:bodyPr/>
        <a:lstStyle/>
        <a:p>
          <a:endParaRPr lang="ru-RU"/>
        </a:p>
      </dgm:t>
    </dgm:pt>
    <dgm:pt modelId="{A9DD0607-16B8-4A15-A47D-983B2AF574D4}" type="pres">
      <dgm:prSet presAssocID="{B1B1F663-E698-43FF-A64A-42F1E0322A1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82F233-5912-4194-81FA-5C069D75995E}" type="pres">
      <dgm:prSet presAssocID="{3AB837C8-F83E-4A5F-8647-13EA5418180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01293-2B5E-4AD1-9DA3-118550834B09}" type="pres">
      <dgm:prSet presAssocID="{AA51CBE2-F109-4BC6-A9C1-10FBE1DBE22E}" presName="sibTrans" presStyleCnt="0"/>
      <dgm:spPr/>
    </dgm:pt>
    <dgm:pt modelId="{327E67B1-9BA4-4E6E-B520-EEA4AAB87082}" type="pres">
      <dgm:prSet presAssocID="{D98992F6-0E2E-4F93-A23A-E5C789F3544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5F198B-BDEF-4C9D-A9D6-0A51A69E200E}" type="presOf" srcId="{D98992F6-0E2E-4F93-A23A-E5C789F35440}" destId="{327E67B1-9BA4-4E6E-B520-EEA4AAB87082}" srcOrd="0" destOrd="0" presId="urn:microsoft.com/office/officeart/2005/8/layout/default"/>
    <dgm:cxn modelId="{2083FA03-0434-4C14-99F9-5B3C48BEEC53}" type="presOf" srcId="{3AB837C8-F83E-4A5F-8647-13EA54181808}" destId="{8982F233-5912-4194-81FA-5C069D75995E}" srcOrd="0" destOrd="0" presId="urn:microsoft.com/office/officeart/2005/8/layout/default"/>
    <dgm:cxn modelId="{B616C4E0-C414-496D-840C-D94ECB3C9EF6}" type="presOf" srcId="{B1B1F663-E698-43FF-A64A-42F1E0322A1D}" destId="{A9DD0607-16B8-4A15-A47D-983B2AF574D4}" srcOrd="0" destOrd="0" presId="urn:microsoft.com/office/officeart/2005/8/layout/default"/>
    <dgm:cxn modelId="{85E075E6-B015-413B-903A-7C6491B90AD8}" srcId="{B1B1F663-E698-43FF-A64A-42F1E0322A1D}" destId="{D98992F6-0E2E-4F93-A23A-E5C789F35440}" srcOrd="1" destOrd="0" parTransId="{F6D9A6BE-1C09-413C-9173-15E023AF42E1}" sibTransId="{03E7A781-BE14-4371-B6B6-A9B364CB37A9}"/>
    <dgm:cxn modelId="{A169C5CD-31C7-433C-9CBA-7627507E163D}" srcId="{B1B1F663-E698-43FF-A64A-42F1E0322A1D}" destId="{3AB837C8-F83E-4A5F-8647-13EA54181808}" srcOrd="0" destOrd="0" parTransId="{5784BAEA-4040-442B-9BD3-A31DE84B2FAD}" sibTransId="{AA51CBE2-F109-4BC6-A9C1-10FBE1DBE22E}"/>
    <dgm:cxn modelId="{1A091A20-C5BC-46C1-8159-EB0D1CDE6FA3}" type="presParOf" srcId="{A9DD0607-16B8-4A15-A47D-983B2AF574D4}" destId="{8982F233-5912-4194-81FA-5C069D75995E}" srcOrd="0" destOrd="0" presId="urn:microsoft.com/office/officeart/2005/8/layout/default"/>
    <dgm:cxn modelId="{533F88A0-72A9-4E1A-AC91-E04B8D9FA58B}" type="presParOf" srcId="{A9DD0607-16B8-4A15-A47D-983B2AF574D4}" destId="{20501293-2B5E-4AD1-9DA3-118550834B09}" srcOrd="1" destOrd="0" presId="urn:microsoft.com/office/officeart/2005/8/layout/default"/>
    <dgm:cxn modelId="{D55813E3-E857-4432-BEB7-154FA0189021}" type="presParOf" srcId="{A9DD0607-16B8-4A15-A47D-983B2AF574D4}" destId="{327E67B1-9BA4-4E6E-B520-EEA4AAB8708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2F233-5912-4194-81FA-5C069D75995E}">
      <dsp:nvSpPr>
        <dsp:cNvPr id="0" name=""/>
        <dsp:cNvSpPr/>
      </dsp:nvSpPr>
      <dsp:spPr>
        <a:xfrm>
          <a:off x="756" y="916883"/>
          <a:ext cx="2949762" cy="1769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Наличные сбережения</a:t>
          </a:r>
          <a:endParaRPr lang="ru-RU" sz="3300" kern="1200" dirty="0"/>
        </a:p>
      </dsp:txBody>
      <dsp:txXfrm>
        <a:off x="756" y="916883"/>
        <a:ext cx="2949762" cy="1769857"/>
      </dsp:txXfrm>
    </dsp:sp>
    <dsp:sp modelId="{327E67B1-9BA4-4E6E-B520-EEA4AAB87082}">
      <dsp:nvSpPr>
        <dsp:cNvPr id="0" name=""/>
        <dsp:cNvSpPr/>
      </dsp:nvSpPr>
      <dsp:spPr>
        <a:xfrm>
          <a:off x="3245494" y="916883"/>
          <a:ext cx="2949762" cy="17698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Безналичные  сбережения</a:t>
          </a:r>
          <a:endParaRPr lang="ru-RU" sz="3300" kern="1200" dirty="0"/>
        </a:p>
      </dsp:txBody>
      <dsp:txXfrm>
        <a:off x="3245494" y="916883"/>
        <a:ext cx="2949762" cy="176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Накопления и инфляция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76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инфляции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рост доходов населения</a:t>
            </a:r>
          </a:p>
          <a:p>
            <a:r>
              <a:rPr lang="ru-RU" dirty="0" smtClean="0"/>
              <a:t>2. доступность кредитов</a:t>
            </a:r>
          </a:p>
          <a:p>
            <a:r>
              <a:rPr lang="ru-RU" dirty="0" smtClean="0"/>
              <a:t>3. повышение издержек производства</a:t>
            </a:r>
          </a:p>
          <a:p>
            <a:r>
              <a:rPr lang="ru-RU" dirty="0" smtClean="0"/>
              <a:t>4. ограничения на импорт</a:t>
            </a:r>
          </a:p>
          <a:p>
            <a:r>
              <a:rPr lang="ru-RU" dirty="0" smtClean="0"/>
              <a:t>5. неурожай </a:t>
            </a:r>
          </a:p>
          <a:p>
            <a:r>
              <a:rPr lang="ru-RU" dirty="0" smtClean="0"/>
              <a:t>6.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9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1627889" cy="122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771800" y="29249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915816" y="270892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096" y="2126855"/>
            <a:ext cx="1735773" cy="137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15616" y="177281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1957482"/>
            <a:ext cx="1419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наследство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862" y="2414345"/>
            <a:ext cx="1845206" cy="123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32240" y="1772816"/>
            <a:ext cx="84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пожар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91" y="4117116"/>
            <a:ext cx="238580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925" y="4284460"/>
            <a:ext cx="2016224" cy="13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55977" y="3789040"/>
            <a:ext cx="1046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находка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84460"/>
            <a:ext cx="1632856" cy="16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21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7018" y="692696"/>
            <a:ext cx="76328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Зачем копить деньги?</a:t>
            </a:r>
          </a:p>
          <a:p>
            <a:r>
              <a:rPr lang="ru-RU" dirty="0"/>
              <a:t>В одном городе случился пожар. Его быстро потушили. </a:t>
            </a:r>
            <a:endParaRPr lang="ru-RU" dirty="0" smtClean="0"/>
          </a:p>
          <a:p>
            <a:r>
              <a:rPr lang="ru-RU" dirty="0" smtClean="0"/>
              <a:t>Обошлось </a:t>
            </a:r>
            <a:r>
              <a:rPr lang="ru-RU" dirty="0"/>
              <a:t>без жертв. Но</a:t>
            </a:r>
            <a:r>
              <a:rPr lang="ru-RU" baseline="-25000" dirty="0"/>
              <a:t>&gt;</a:t>
            </a:r>
            <a:r>
              <a:rPr lang="ru-RU" dirty="0"/>
              <a:t> жильцы одной квартиры </a:t>
            </a:r>
            <a:r>
              <a:rPr lang="ru-RU" dirty="0" smtClean="0"/>
              <a:t>сильно</a:t>
            </a:r>
          </a:p>
          <a:p>
            <a:r>
              <a:rPr lang="ru-RU" dirty="0" smtClean="0"/>
              <a:t> </a:t>
            </a:r>
            <a:r>
              <a:rPr lang="ru-RU" dirty="0"/>
              <a:t>пострадали. У них сгорела вся мебель и нужно было </a:t>
            </a:r>
            <a:r>
              <a:rPr lang="ru-RU" dirty="0" smtClean="0"/>
              <a:t>срочно</a:t>
            </a:r>
          </a:p>
          <a:p>
            <a:r>
              <a:rPr lang="ru-RU" dirty="0" smtClean="0"/>
              <a:t> </a:t>
            </a:r>
            <a:r>
              <a:rPr lang="ru-RU" dirty="0"/>
              <a:t>делать ремонт. Семья мо­лодая, и особых сбережений у них </a:t>
            </a:r>
            <a:endParaRPr lang="ru-RU" dirty="0" smtClean="0"/>
          </a:p>
          <a:p>
            <a:r>
              <a:rPr lang="ru-RU" dirty="0" smtClean="0"/>
              <a:t>никогда </a:t>
            </a:r>
            <a:r>
              <a:rPr lang="ru-RU" dirty="0"/>
              <a:t>не было. Чтобы отре­монтировать квартиру, пришлось </a:t>
            </a:r>
            <a:endParaRPr lang="ru-RU" dirty="0" smtClean="0"/>
          </a:p>
          <a:p>
            <a:r>
              <a:rPr lang="ru-RU" dirty="0" smtClean="0"/>
              <a:t>занять </a:t>
            </a:r>
            <a:r>
              <a:rPr lang="ru-RU" dirty="0"/>
              <a:t>деньги у друзей. Ремонт начали с уборки. И вдруг под </a:t>
            </a:r>
            <a:endParaRPr lang="ru-RU" dirty="0" smtClean="0"/>
          </a:p>
          <a:p>
            <a:r>
              <a:rPr lang="ru-RU" dirty="0" smtClean="0"/>
              <a:t>старой </a:t>
            </a:r>
            <a:r>
              <a:rPr lang="ru-RU" dirty="0"/>
              <a:t>ванной нашли свёрток с день­гами и тетрадку с </a:t>
            </a:r>
            <a:r>
              <a:rPr lang="ru-RU" dirty="0" smtClean="0"/>
              <a:t>надписью</a:t>
            </a:r>
          </a:p>
          <a:p>
            <a:r>
              <a:rPr lang="ru-RU" dirty="0" smtClean="0"/>
              <a:t> </a:t>
            </a:r>
            <a:r>
              <a:rPr lang="ru-RU" dirty="0"/>
              <a:t>«Семейный бюджет». Оказалось, что в эту тетрадку дедушка </a:t>
            </a:r>
            <a:endParaRPr lang="ru-RU" dirty="0" smtClean="0"/>
          </a:p>
          <a:p>
            <a:r>
              <a:rPr lang="ru-RU" dirty="0" smtClean="0"/>
              <a:t>заносил </a:t>
            </a:r>
            <a:r>
              <a:rPr lang="ru-RU" dirty="0"/>
              <a:t>все доходы и расходы, а по итогам каждого </a:t>
            </a:r>
            <a:r>
              <a:rPr lang="ru-RU" dirty="0" smtClean="0"/>
              <a:t>месяца</a:t>
            </a:r>
          </a:p>
          <a:p>
            <a:r>
              <a:rPr lang="ru-RU" dirty="0" smtClean="0"/>
              <a:t> </a:t>
            </a:r>
            <a:r>
              <a:rPr lang="ru-RU" dirty="0"/>
              <a:t>рассчитывал сумму сбережений.</a:t>
            </a:r>
          </a:p>
          <a:p>
            <a:r>
              <a:rPr lang="ru-RU" dirty="0"/>
              <a:t>Неожиданный подарок пришёлся очень кстати.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ремонтом справи­лись своими силами, а долги друзьям </a:t>
            </a:r>
            <a:endParaRPr lang="ru-RU" dirty="0" smtClean="0"/>
          </a:p>
          <a:p>
            <a:r>
              <a:rPr lang="ru-RU" dirty="0" smtClean="0"/>
              <a:t>вернули</a:t>
            </a:r>
            <a:r>
              <a:rPr lang="ru-RU" dirty="0"/>
              <a:t>. И потом задумались: как их дедушка, живя на одну </a:t>
            </a:r>
            <a:endParaRPr lang="ru-RU" dirty="0" smtClean="0"/>
          </a:p>
          <a:p>
            <a:r>
              <a:rPr lang="ru-RU" dirty="0" smtClean="0"/>
              <a:t>пенсию</a:t>
            </a:r>
            <a:r>
              <a:rPr lang="ru-RU" dirty="0"/>
              <a:t>, смог накопить существенную сумму денег? Им же, </a:t>
            </a:r>
            <a:endParaRPr lang="ru-RU" dirty="0" smtClean="0"/>
          </a:p>
          <a:p>
            <a:r>
              <a:rPr lang="ru-RU" dirty="0" smtClean="0"/>
              <a:t>несмотря </a:t>
            </a:r>
            <a:r>
              <a:rPr lang="ru-RU" dirty="0"/>
              <a:t>на вполне приличную зарплату, это­го так и не </a:t>
            </a:r>
            <a:endParaRPr lang="ru-RU" dirty="0" smtClean="0"/>
          </a:p>
          <a:p>
            <a:r>
              <a:rPr lang="ru-RU" dirty="0" smtClean="0"/>
              <a:t>удавалось </a:t>
            </a:r>
            <a:r>
              <a:rPr lang="ru-RU" dirty="0"/>
              <a:t>сделать.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Рассказ ко </a:t>
            </a:r>
            <a:r>
              <a:rPr lang="ru-RU" b="1" smtClean="0">
                <a:solidFill>
                  <a:srgbClr val="FF0000"/>
                </a:solidFill>
              </a:rPr>
              <a:t>2 слайду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копить деньги?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Необходимость-многие вещи сложно позволить купить себе сразу(покупка жилья, женитьба, рождение ребенка и т.д.)</a:t>
            </a:r>
          </a:p>
          <a:p>
            <a:r>
              <a:rPr lang="ru-RU" dirty="0" smtClean="0"/>
              <a:t>2. Разумно(чувствовать себя увереннее в случае форс-мажорных ситуаций: увольнение, пожар, несчастный случай)</a:t>
            </a:r>
          </a:p>
          <a:p>
            <a:r>
              <a:rPr lang="ru-RU" dirty="0" smtClean="0"/>
              <a:t>3. Приятно(каждый рубль приближает вас к цели-финансовая независимость)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5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накопления денежных средств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957499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H="1">
            <a:off x="2051720" y="1988840"/>
            <a:ext cx="108012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1988840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48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Наличные сбережения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«+»</a:t>
            </a:r>
          </a:p>
          <a:p>
            <a:pPr marL="0" indent="0">
              <a:buNone/>
            </a:pPr>
            <a:r>
              <a:rPr lang="ru-RU" dirty="0" smtClean="0"/>
              <a:t>Удобно(всегда под рукой)</a:t>
            </a:r>
          </a:p>
          <a:p>
            <a:pPr marL="0" indent="0" algn="ctr">
              <a:buNone/>
            </a:pPr>
            <a:r>
              <a:rPr lang="ru-RU" dirty="0" smtClean="0"/>
              <a:t>«-»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Украсть</a:t>
            </a:r>
          </a:p>
          <a:p>
            <a:r>
              <a:rPr lang="ru-RU" dirty="0" smtClean="0"/>
              <a:t>2. Сгореть</a:t>
            </a:r>
          </a:p>
          <a:p>
            <a:r>
              <a:rPr lang="ru-RU" dirty="0" smtClean="0"/>
              <a:t>3. Забыть</a:t>
            </a:r>
          </a:p>
          <a:p>
            <a:r>
              <a:rPr lang="ru-RU" dirty="0" smtClean="0"/>
              <a:t>4. Соблазн потратить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23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Безналичные сбережения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«+»</a:t>
            </a:r>
          </a:p>
          <a:p>
            <a:r>
              <a:rPr lang="ru-RU" dirty="0" smtClean="0"/>
              <a:t>1. Охрана</a:t>
            </a:r>
          </a:p>
          <a:p>
            <a:r>
              <a:rPr lang="ru-RU" dirty="0" smtClean="0"/>
              <a:t>2. Проценты</a:t>
            </a:r>
          </a:p>
          <a:p>
            <a:pPr marL="0" indent="0" algn="ctr">
              <a:buNone/>
            </a:pPr>
            <a:r>
              <a:rPr lang="ru-RU" dirty="0" smtClean="0"/>
              <a:t>«-»</a:t>
            </a:r>
          </a:p>
          <a:p>
            <a:r>
              <a:rPr lang="ru-RU" dirty="0" smtClean="0"/>
              <a:t>1. Банкротство банка</a:t>
            </a:r>
          </a:p>
          <a:p>
            <a:r>
              <a:rPr lang="ru-RU" dirty="0" smtClean="0"/>
              <a:t>2. Очереди</a:t>
            </a:r>
          </a:p>
          <a:p>
            <a:r>
              <a:rPr lang="ru-RU" dirty="0" smtClean="0"/>
              <a:t>3. Системные сбои</a:t>
            </a:r>
          </a:p>
          <a:p>
            <a:r>
              <a:rPr lang="ru-RU" dirty="0" smtClean="0"/>
              <a:t>4. Воры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Инфляция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повышения  общего уровня цен на товары и услуги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74243"/>
            <a:ext cx="2808312" cy="168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0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Индекс потребительских</a:t>
            </a:r>
            <a:br>
              <a:rPr lang="ru-RU" dirty="0" smtClean="0"/>
            </a:br>
            <a:r>
              <a:rPr lang="ru-RU" dirty="0" smtClean="0"/>
              <a:t> цен (ИПЦ)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ИПЦ отражает изменение во времени стоимости потребительской корзины-определенного набора товаров и услуг, потребляемым средним домохозяйством.</a:t>
            </a:r>
          </a:p>
          <a:p>
            <a:r>
              <a:rPr lang="ru-RU" dirty="0" smtClean="0"/>
              <a:t>Потребительская корзина: продукты, одежда, обувь, мебель, лекарства, услуги связи, транспорта, здравоохранения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05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30</TotalTime>
  <Words>356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Накопления и инфляция </vt:lpstr>
      <vt:lpstr>История</vt:lpstr>
      <vt:lpstr>Презентация PowerPoint</vt:lpstr>
      <vt:lpstr>Зачем копить деньги?</vt:lpstr>
      <vt:lpstr>Способы накопления денежных средств</vt:lpstr>
      <vt:lpstr>Наличные сбережения </vt:lpstr>
      <vt:lpstr>Безналичные сбережения</vt:lpstr>
      <vt:lpstr>Инфляция</vt:lpstr>
      <vt:lpstr>Индекс потребительских  цен (ИПЦ)</vt:lpstr>
      <vt:lpstr>Причины инфляции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Накопления и инфляция</dc:title>
  <dc:creator>Алексей</dc:creator>
  <cp:lastModifiedBy>Алексей</cp:lastModifiedBy>
  <cp:revision>6</cp:revision>
  <dcterms:created xsi:type="dcterms:W3CDTF">2017-11-06T15:17:16Z</dcterms:created>
  <dcterms:modified xsi:type="dcterms:W3CDTF">2018-08-16T16:56:11Z</dcterms:modified>
</cp:coreProperties>
</file>