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0080625"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290" y="-96"/>
      </p:cViewPr>
      <p:guideLst>
        <p:guide orient="horz" pos="2160"/>
        <p:guide pos="317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6047" y="2130426"/>
            <a:ext cx="8568531"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12094" y="3886200"/>
            <a:ext cx="705643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308453" y="274639"/>
            <a:ext cx="2268141"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04031" y="274639"/>
            <a:ext cx="6636411"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6300" y="4406901"/>
            <a:ext cx="856853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96300" y="2906713"/>
            <a:ext cx="856853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04031" y="1600201"/>
            <a:ext cx="44522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24318" y="1600201"/>
            <a:ext cx="44522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04031" y="1535113"/>
            <a:ext cx="445402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504031" y="2174875"/>
            <a:ext cx="445402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20818" y="1535113"/>
            <a:ext cx="445577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120818" y="2174875"/>
            <a:ext cx="445577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2" y="273050"/>
            <a:ext cx="3316456"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941245" y="273051"/>
            <a:ext cx="563534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04032" y="1435101"/>
            <a:ext cx="331645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5873" y="4800600"/>
            <a:ext cx="604837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75873" y="612775"/>
            <a:ext cx="604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975873" y="5367338"/>
            <a:ext cx="604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FFE3797-CD76-46C6-8CA9-43F3422A99A6}" type="datetimeFigureOut">
              <a:rPr lang="ru-RU" smtClean="0"/>
              <a:pPr/>
              <a:t>16.08.2018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D68345-6B5D-4478-8ADD-1ACE95BCE19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1" y="274638"/>
            <a:ext cx="9072563"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504031" y="1600201"/>
            <a:ext cx="9072563"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504031" y="6356351"/>
            <a:ext cx="235214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FE3797-CD76-46C6-8CA9-43F3422A99A6}" type="datetimeFigureOut">
              <a:rPr lang="ru-RU" smtClean="0"/>
              <a:pPr/>
              <a:t>16.08.2018</a:t>
            </a:fld>
            <a:endParaRPr lang="ru-RU"/>
          </a:p>
        </p:txBody>
      </p:sp>
      <p:sp>
        <p:nvSpPr>
          <p:cNvPr id="5" name="Нижний колонтитул 4"/>
          <p:cNvSpPr>
            <a:spLocks noGrp="1"/>
          </p:cNvSpPr>
          <p:nvPr>
            <p:ph type="ftr" sz="quarter" idx="3"/>
          </p:nvPr>
        </p:nvSpPr>
        <p:spPr>
          <a:xfrm>
            <a:off x="3444214" y="6356351"/>
            <a:ext cx="319219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224448" y="6356351"/>
            <a:ext cx="235214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68345-6B5D-4478-8ADD-1ACE95BCE19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0" y="0"/>
          <a:ext cx="10080625" cy="6858000"/>
        </p:xfrm>
        <a:graphic>
          <a:graphicData uri="http://schemas.openxmlformats.org/drawingml/2006/table">
            <a:tbl>
              <a:tblPr/>
              <a:tblGrid>
                <a:gridCol w="4845664"/>
                <a:gridCol w="5234961"/>
              </a:tblGrid>
              <a:tr h="6858000">
                <a:tc>
                  <a:txBody>
                    <a:bodyPr/>
                    <a:lstStyle/>
                    <a:p>
                      <a:pPr algn="ctr">
                        <a:lnSpc>
                          <a:spcPct val="115000"/>
                        </a:lnSpc>
                        <a:spcAft>
                          <a:spcPts val="0"/>
                        </a:spcAft>
                      </a:pPr>
                      <a:endParaRPr lang="ru-RU" sz="600" dirty="0">
                        <a:latin typeface="Calibri"/>
                        <a:ea typeface="Calibri"/>
                        <a:cs typeface="Times New Roman"/>
                      </a:endParaRPr>
                    </a:p>
                    <a:p>
                      <a:pPr algn="ctr">
                        <a:spcAft>
                          <a:spcPts val="0"/>
                        </a:spcAft>
                      </a:pPr>
                      <a:endParaRPr lang="ru-RU" sz="1400" b="1" i="1" dirty="0" smtClean="0">
                        <a:solidFill>
                          <a:srgbClr val="333333"/>
                        </a:solidFill>
                        <a:latin typeface="Times New Roman" pitchFamily="18" charset="0"/>
                        <a:ea typeface="Times New Roman"/>
                        <a:cs typeface="Times New Roman" pitchFamily="18" charset="0"/>
                      </a:endParaRPr>
                    </a:p>
                    <a:p>
                      <a:pPr algn="ctr">
                        <a:spcAft>
                          <a:spcPts val="0"/>
                        </a:spcAft>
                      </a:pPr>
                      <a:r>
                        <a:rPr lang="ru-RU" sz="1400" b="1" i="1" dirty="0" smtClean="0">
                          <a:solidFill>
                            <a:srgbClr val="333333"/>
                          </a:solidFill>
                          <a:latin typeface="Times New Roman" pitchFamily="18" charset="0"/>
                          <a:ea typeface="Times New Roman"/>
                          <a:cs typeface="Times New Roman" pitchFamily="18" charset="0"/>
                        </a:rPr>
                        <a:t>Алтайская </a:t>
                      </a:r>
                      <a:r>
                        <a:rPr lang="ru-RU" sz="1400" b="1" i="1" dirty="0">
                          <a:solidFill>
                            <a:srgbClr val="333333"/>
                          </a:solidFill>
                          <a:latin typeface="Times New Roman" pitchFamily="18" charset="0"/>
                          <a:ea typeface="Times New Roman"/>
                          <a:cs typeface="Times New Roman" pitchFamily="18" charset="0"/>
                        </a:rPr>
                        <a:t>народная игра</a:t>
                      </a:r>
                      <a:endParaRPr lang="ru-RU" sz="1400" dirty="0">
                        <a:latin typeface="Times New Roman" pitchFamily="18" charset="0"/>
                        <a:ea typeface="Times New Roman"/>
                        <a:cs typeface="Times New Roman" pitchFamily="18" charset="0"/>
                      </a:endParaRPr>
                    </a:p>
                    <a:p>
                      <a:pPr algn="ctr">
                        <a:spcAft>
                          <a:spcPts val="0"/>
                        </a:spcAft>
                      </a:pPr>
                      <a:r>
                        <a:rPr lang="ru-RU" sz="1400" b="1" i="1" dirty="0">
                          <a:solidFill>
                            <a:srgbClr val="333333"/>
                          </a:solidFill>
                          <a:latin typeface="Times New Roman" pitchFamily="18" charset="0"/>
                          <a:ea typeface="Times New Roman"/>
                          <a:cs typeface="Times New Roman" pitchFamily="18" charset="0"/>
                        </a:rPr>
                        <a:t>«ПОЖАРНАЯ КОМАНДА</a:t>
                      </a:r>
                      <a:r>
                        <a:rPr lang="ru-RU" sz="1400" b="1" i="1" dirty="0" smtClean="0">
                          <a:solidFill>
                            <a:srgbClr val="333333"/>
                          </a:solidFill>
                          <a:latin typeface="Times New Roman" pitchFamily="18" charset="0"/>
                          <a:ea typeface="Times New Roman"/>
                          <a:cs typeface="Times New Roman" pitchFamily="18" charset="0"/>
                        </a:rPr>
                        <a:t>»</a:t>
                      </a:r>
                    </a:p>
                    <a:p>
                      <a:pPr algn="ctr">
                        <a:spcAft>
                          <a:spcPts val="0"/>
                        </a:spcAft>
                      </a:pPr>
                      <a:endParaRPr lang="ru-RU" sz="1400" dirty="0">
                        <a:latin typeface="Times New Roman" pitchFamily="18" charset="0"/>
                        <a:ea typeface="Times New Roman"/>
                        <a:cs typeface="Times New Roman" pitchFamily="18" charset="0"/>
                      </a:endParaRPr>
                    </a:p>
                    <a:p>
                      <a:pPr algn="just">
                        <a:lnSpc>
                          <a:spcPts val="1465"/>
                        </a:lnSpc>
                        <a:spcAft>
                          <a:spcPts val="0"/>
                        </a:spcAft>
                      </a:pPr>
                      <a:r>
                        <a:rPr lang="ru-RU" sz="1400" b="1" dirty="0">
                          <a:latin typeface="Times New Roman" pitchFamily="18" charset="0"/>
                          <a:ea typeface="Times New Roman"/>
                          <a:cs typeface="Times New Roman" pitchFamily="18" charset="0"/>
                        </a:rPr>
                        <a:t>Количество игроков:</a:t>
                      </a:r>
                      <a:r>
                        <a:rPr lang="ru-RU" sz="1400" dirty="0">
                          <a:latin typeface="Times New Roman" pitchFamily="18" charset="0"/>
                          <a:ea typeface="Times New Roman"/>
                          <a:cs typeface="Times New Roman" pitchFamily="18" charset="0"/>
                        </a:rPr>
                        <a:t> 10 и более человек</a:t>
                      </a:r>
                    </a:p>
                    <a:p>
                      <a:pPr algn="just">
                        <a:lnSpc>
                          <a:spcPts val="1465"/>
                        </a:lnSpc>
                        <a:spcAft>
                          <a:spcPts val="0"/>
                        </a:spcAft>
                      </a:pPr>
                      <a:r>
                        <a:rPr lang="ru-RU" sz="1400" b="1" dirty="0">
                          <a:latin typeface="Times New Roman" pitchFamily="18" charset="0"/>
                          <a:ea typeface="Times New Roman"/>
                          <a:cs typeface="Times New Roman" pitchFamily="18" charset="0"/>
                        </a:rPr>
                        <a:t>Дополнительно: </a:t>
                      </a:r>
                      <a:r>
                        <a:rPr lang="ru-RU" sz="1400" dirty="0">
                          <a:latin typeface="Times New Roman" pitchFamily="18" charset="0"/>
                          <a:ea typeface="Times New Roman"/>
                          <a:cs typeface="Times New Roman" pitchFamily="18" charset="0"/>
                        </a:rPr>
                        <a:t>стулья, музыкальный инструмент</a:t>
                      </a:r>
                    </a:p>
                    <a:p>
                      <a:pPr algn="just">
                        <a:lnSpc>
                          <a:spcPts val="1465"/>
                        </a:lnSpc>
                        <a:spcAft>
                          <a:spcPts val="0"/>
                        </a:spcAft>
                      </a:pPr>
                      <a:r>
                        <a:rPr lang="ru-RU" sz="1400" dirty="0">
                          <a:latin typeface="Times New Roman" pitchFamily="18" charset="0"/>
                          <a:ea typeface="Times New Roman"/>
                          <a:cs typeface="Times New Roman" pitchFamily="18" charset="0"/>
                        </a:rPr>
                        <a:t>Стулья по числу игроков устанавливаются по кругу, спинками внутрь. Играющие (пожарные) прохаживаются вокруг этих стульев под звуки музыки (удары бубна, барабана).</a:t>
                      </a:r>
                    </a:p>
                    <a:p>
                      <a:pPr algn="just">
                        <a:lnSpc>
                          <a:spcPts val="1465"/>
                        </a:lnSpc>
                        <a:spcAft>
                          <a:spcPts val="0"/>
                        </a:spcAft>
                      </a:pPr>
                      <a:r>
                        <a:rPr lang="ru-RU" sz="1400" dirty="0">
                          <a:latin typeface="Times New Roman" pitchFamily="18" charset="0"/>
                          <a:ea typeface="Times New Roman"/>
                          <a:cs typeface="Times New Roman" pitchFamily="18" charset="0"/>
                        </a:rPr>
                        <a:t>Как только музыка замолкает, игроки должны положить на стул, около которого остановились, предмет одежды. Игра продолжается.</a:t>
                      </a:r>
                    </a:p>
                    <a:p>
                      <a:pPr algn="just">
                        <a:lnSpc>
                          <a:spcPts val="1465"/>
                        </a:lnSpc>
                        <a:spcAft>
                          <a:spcPts val="0"/>
                        </a:spcAft>
                      </a:pPr>
                      <a:r>
                        <a:rPr lang="ru-RU" sz="1400" dirty="0">
                          <a:latin typeface="Times New Roman" pitchFamily="18" charset="0"/>
                          <a:ea typeface="Times New Roman"/>
                          <a:cs typeface="Times New Roman" pitchFamily="18" charset="0"/>
                        </a:rPr>
                        <a:t>Когда каждый участник снимет 3 предмета (они оказываются на разных стульях), звучит сигнал тревоги: «Пожар!». Игроки должны быстро отыскать свои вещи и надеть их.</a:t>
                      </a:r>
                    </a:p>
                    <a:p>
                      <a:pPr algn="just">
                        <a:lnSpc>
                          <a:spcPts val="1465"/>
                        </a:lnSpc>
                        <a:spcAft>
                          <a:spcPts val="0"/>
                        </a:spcAft>
                      </a:pPr>
                      <a:r>
                        <a:rPr lang="ru-RU" sz="1400" dirty="0">
                          <a:latin typeface="Times New Roman" pitchFamily="18" charset="0"/>
                          <a:ea typeface="Times New Roman"/>
                          <a:cs typeface="Times New Roman" pitchFamily="18" charset="0"/>
                        </a:rPr>
                        <a:t>Кто быстрее всех оденется, становится победителем.</a:t>
                      </a:r>
                    </a:p>
                  </a:txBody>
                  <a:tcPr marL="42186" marR="421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600" dirty="0">
                          <a:latin typeface="Calibri"/>
                          <a:cs typeface="Times New Roman"/>
                        </a:rPr>
                        <a:t/>
                      </a:r>
                      <a:br>
                        <a:rPr lang="ru-RU" sz="600" dirty="0">
                          <a:latin typeface="Calibri"/>
                          <a:cs typeface="Times New Roman"/>
                        </a:rPr>
                      </a:br>
                      <a:r>
                        <a:rPr lang="ru-RU" sz="1400" b="1" i="1" dirty="0" smtClean="0">
                          <a:solidFill>
                            <a:srgbClr val="333333"/>
                          </a:solidFill>
                          <a:latin typeface="Times New Roman" pitchFamily="18" charset="0"/>
                          <a:ea typeface="Calibri"/>
                          <a:cs typeface="Times New Roman" pitchFamily="18" charset="0"/>
                        </a:rPr>
                        <a:t>Русская </a:t>
                      </a:r>
                      <a:r>
                        <a:rPr lang="ru-RU" sz="1400" b="1" i="1" dirty="0">
                          <a:solidFill>
                            <a:srgbClr val="333333"/>
                          </a:solidFill>
                          <a:latin typeface="Times New Roman" pitchFamily="18" charset="0"/>
                          <a:ea typeface="Calibri"/>
                          <a:cs typeface="Times New Roman" pitchFamily="18" charset="0"/>
                        </a:rPr>
                        <a:t>народная игра</a:t>
                      </a:r>
                      <a:endParaRPr lang="ru-RU" sz="1400" dirty="0">
                        <a:latin typeface="Times New Roman" pitchFamily="18" charset="0"/>
                        <a:ea typeface="Calibri"/>
                        <a:cs typeface="Times New Roman" pitchFamily="18" charset="0"/>
                      </a:endParaRPr>
                    </a:p>
                    <a:p>
                      <a:pPr algn="ctr">
                        <a:lnSpc>
                          <a:spcPct val="115000"/>
                        </a:lnSpc>
                        <a:spcAft>
                          <a:spcPts val="0"/>
                        </a:spcAft>
                      </a:pPr>
                      <a:r>
                        <a:rPr lang="ru-RU" sz="1400" b="1" i="1" dirty="0">
                          <a:solidFill>
                            <a:srgbClr val="333333"/>
                          </a:solidFill>
                          <a:latin typeface="Times New Roman" pitchFamily="18" charset="0"/>
                          <a:ea typeface="Calibri"/>
                          <a:cs typeface="Times New Roman" pitchFamily="18" charset="0"/>
                        </a:rPr>
                        <a:t>«ВОЛК И ОВЦЫ»</a:t>
                      </a:r>
                      <a:endParaRPr lang="ru-RU" sz="1400" dirty="0">
                        <a:latin typeface="Times New Roman" pitchFamily="18" charset="0"/>
                        <a:ea typeface="Calibri"/>
                        <a:cs typeface="Times New Roman" pitchFamily="18" charset="0"/>
                      </a:endParaRPr>
                    </a:p>
                    <a:p>
                      <a:pPr algn="just">
                        <a:lnSpc>
                          <a:spcPct val="100000"/>
                        </a:lnSpc>
                        <a:spcAft>
                          <a:spcPts val="0"/>
                        </a:spcAft>
                      </a:pPr>
                      <a:r>
                        <a:rPr lang="ru-RU" sz="1400" dirty="0">
                          <a:latin typeface="Times New Roman" pitchFamily="18" charset="0"/>
                          <a:ea typeface="Calibri"/>
                          <a:cs typeface="Times New Roman" pitchFamily="18" charset="0"/>
                        </a:rPr>
                        <a:t>Перед началом игры выбирают двух водящих «волка» и «пастуха». Все остальные игроки «овцы». У «овец» есть свои «домики-овчарни». Это очерченные с двух противоположных концов площадки границы. Между двумя «овчарнями» расположено «поле». У волка тоже есть свой домик-логово. Его обозначают кругом в центре площадки. В начале игры «волк» находится в своем «логове», «овцы» в одной из «овчарен, а пастух сбоку игровой площадки. Ребята-«овечки» хором читают стихотворение: Пастушок, пастушок, Заиграй в свой рожок! Гони стадо в поле, Погулять на воле! После этого «овечки» выходят пастись на «поле». Пастух ходит между ними и «играет» на «дудочке» (настоящей или воображаемой). В какой-то момент «пастух» прерывает игру и кричит «Волк!». Как только это слово произнесено, «овцы» стараются поскорее убежать в «овчарню». Но возвращаться в ту «овчарню», откуда они вышли нельзя. Нужно обязательно добежать до другой, расположенной на противоположном конце. «Волк» должен ловить (достаточно просто осалить) «овечек». Пойманная овечка выходит из игры (как вариант, становится новым «волком»). «Пастух» может защитить «овец». Он будет загораживать их от «волка». </a:t>
                      </a:r>
                    </a:p>
                  </a:txBody>
                  <a:tcPr marL="42186" marR="421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12295" name="Рисунок 1" descr="0_a0016_95a8b229_L.png"/>
          <p:cNvPicPr>
            <a:picLocks noChangeAspect="1" noChangeArrowheads="1"/>
          </p:cNvPicPr>
          <p:nvPr/>
        </p:nvPicPr>
        <p:blipFill>
          <a:blip r:embed="rId2" cstate="print"/>
          <a:srcRect/>
          <a:stretch>
            <a:fillRect/>
          </a:stretch>
        </p:blipFill>
        <p:spPr bwMode="auto">
          <a:xfrm>
            <a:off x="197899" y="3789041"/>
            <a:ext cx="2121132" cy="2790825"/>
          </a:xfrm>
          <a:prstGeom prst="rect">
            <a:avLst/>
          </a:prstGeom>
          <a:noFill/>
        </p:spPr>
      </p:pic>
      <p:pic>
        <p:nvPicPr>
          <p:cNvPr id="12294" name="Рисунок 10" descr="Картинки по запросу пожарные картинка png"/>
          <p:cNvPicPr>
            <a:picLocks noChangeAspect="1" noChangeArrowheads="1"/>
          </p:cNvPicPr>
          <p:nvPr/>
        </p:nvPicPr>
        <p:blipFill>
          <a:blip r:embed="rId3" cstate="print"/>
          <a:srcRect/>
          <a:stretch>
            <a:fillRect/>
          </a:stretch>
        </p:blipFill>
        <p:spPr bwMode="auto">
          <a:xfrm>
            <a:off x="2738182" y="4869160"/>
            <a:ext cx="1522594" cy="1333500"/>
          </a:xfrm>
          <a:prstGeom prst="rect">
            <a:avLst/>
          </a:prstGeom>
          <a:noFill/>
        </p:spPr>
      </p:pic>
      <p:pic>
        <p:nvPicPr>
          <p:cNvPr id="12291" name="Рисунок 19" descr="Похожее изображение"/>
          <p:cNvPicPr>
            <a:picLocks noChangeAspect="1" noChangeArrowheads="1"/>
          </p:cNvPicPr>
          <p:nvPr/>
        </p:nvPicPr>
        <p:blipFill>
          <a:blip r:embed="rId4" cstate="print"/>
          <a:srcRect/>
          <a:stretch>
            <a:fillRect/>
          </a:stretch>
        </p:blipFill>
        <p:spPr bwMode="auto">
          <a:xfrm flipH="1">
            <a:off x="6627990" y="5445225"/>
            <a:ext cx="1522594" cy="1076325"/>
          </a:xfrm>
          <a:prstGeom prst="rect">
            <a:avLst/>
          </a:prstGeom>
          <a:noFill/>
        </p:spPr>
      </p:pic>
      <p:pic>
        <p:nvPicPr>
          <p:cNvPr id="12290" name="Рисунок 16" descr="Похожее изображение"/>
          <p:cNvPicPr>
            <a:picLocks noChangeAspect="1" noChangeArrowheads="1"/>
          </p:cNvPicPr>
          <p:nvPr/>
        </p:nvPicPr>
        <p:blipFill>
          <a:blip r:embed="rId5" cstate="print"/>
          <a:srcRect/>
          <a:stretch>
            <a:fillRect/>
          </a:stretch>
        </p:blipFill>
        <p:spPr bwMode="auto">
          <a:xfrm flipH="1">
            <a:off x="5199080" y="5517233"/>
            <a:ext cx="1323082" cy="1076325"/>
          </a:xfrm>
          <a:prstGeom prst="rect">
            <a:avLst/>
          </a:prstGeom>
          <a:noFill/>
        </p:spPr>
      </p:pic>
      <p:pic>
        <p:nvPicPr>
          <p:cNvPr id="12289" name="Рисунок 13" descr="Похожее изображение"/>
          <p:cNvPicPr>
            <a:picLocks noChangeAspect="1" noChangeArrowheads="1"/>
          </p:cNvPicPr>
          <p:nvPr/>
        </p:nvPicPr>
        <p:blipFill>
          <a:blip r:embed="rId6" cstate="print"/>
          <a:srcRect/>
          <a:stretch>
            <a:fillRect/>
          </a:stretch>
        </p:blipFill>
        <p:spPr bwMode="auto">
          <a:xfrm>
            <a:off x="8295049" y="5229200"/>
            <a:ext cx="1617100" cy="15049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71760" y="2060848"/>
            <a:ext cx="4752528" cy="475252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spcBef>
                <a:spcPct val="0"/>
              </a:spcBef>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Русская народная игра</a:t>
            </a:r>
          </a:p>
          <a:p>
            <a:pPr marL="457200" marR="296863" lvl="1" indent="0" algn="ctr" defTabSz="914400" rtl="0" eaLnBrk="1" fontAlgn="base" latinLnBrk="0" hangingPunct="1">
              <a:lnSpc>
                <a:spcPct val="100000"/>
              </a:lnSpc>
              <a:spcBef>
                <a:spcPct val="0"/>
              </a:spcBef>
              <a:buClrTx/>
              <a:buSzTx/>
              <a:buFontTx/>
              <a:buNone/>
              <a:tabLst/>
            </a:pPr>
            <a:r>
              <a:rPr kumimoji="0" lang="ru-RU" sz="1400" b="1" i="1" u="none" strike="noStrike" cap="none" normalizeH="0" baseline="0" dirty="0" smtClean="0">
                <a:ln>
                  <a:noFill/>
                </a:ln>
                <a:solidFill>
                  <a:schemeClr val="tx1"/>
                </a:solidFill>
                <a:effectLst/>
                <a:latin typeface="Times New Roman" pitchFamily="18" charset="0"/>
                <a:cs typeface="Arial" pitchFamily="34" charset="0"/>
              </a:rPr>
              <a:t>«</a:t>
            </a:r>
            <a:r>
              <a:rPr kumimoji="0" lang="ru-RU" sz="1600" b="1" i="1" u="none" strike="noStrike" cap="none" normalizeH="0" baseline="0" dirty="0" smtClean="0">
                <a:ln>
                  <a:noFill/>
                </a:ln>
                <a:solidFill>
                  <a:schemeClr val="tx1"/>
                </a:solidFill>
                <a:effectLst/>
                <a:latin typeface="Times New Roman" pitchFamily="18" charset="0"/>
                <a:cs typeface="Arial" pitchFamily="34" charset="0"/>
              </a:rPr>
              <a:t>ФИЛИН И ПТАШКИ»</a:t>
            </a:r>
          </a:p>
          <a:p>
            <a:pPr marL="0" marR="296863" lvl="1" algn="just" defTabSz="914400" rtl="0" eaLnBrk="1" fontAlgn="base" latinLnBrk="0" hangingPunct="1">
              <a:lnSpc>
                <a:spcPct val="100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Перед началом игры дети выбирают для себя названия тех птиц, голосу которых они смогут подражать. Например, голубь, ворона, галка, воробей, синица, гусь, утка, журавль и др.</a:t>
            </a:r>
          </a:p>
          <a:p>
            <a:pPr marL="0" marR="296863" lvl="1" algn="just" defTabSz="914400" rtl="0" eaLnBrk="1" fontAlgn="base" latinLnBrk="0" hangingPunct="1">
              <a:lnSpc>
                <a:spcPct val="100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Играющие выбирают филина. Он уходит в свое гнездо, а играющие тихо, чтобы не услышал филин, придумывают, какими птицами они будут в игре. Птицы летают, кричат, останавливаются и приседают. Каждый игрок подражает крику и движениям той птицы, которую он выбрал.</a:t>
            </a:r>
          </a:p>
          <a:p>
            <a:pPr marL="4763" marR="296863" lvl="1" algn="just" defTabSz="914400" rtl="0" eaLnBrk="1" fontAlgn="base" latinLnBrk="0" hangingPunct="1">
              <a:lnSpc>
                <a:spcPct val="100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На сигнал «Филин!» все птицы стараются быстрее занять место в своем доме. Если филин успеет кого-то поймать, то он должен угадать, что это за птица. Только верно названная птица становится филином. </a:t>
            </a:r>
          </a:p>
          <a:p>
            <a:pPr marL="457200" marR="296863" lvl="1" indent="0" algn="just" defTabSz="914400" rtl="0" eaLnBrk="1" fontAlgn="base" latinLnBrk="0" hangingPunct="1">
              <a:lnSpc>
                <a:spcPct val="100000"/>
              </a:lnSpc>
              <a:spcBef>
                <a:spcPct val="0"/>
              </a:spcBef>
              <a:spcAft>
                <a:spcPts val="1000"/>
              </a:spcAft>
              <a:buClrTx/>
              <a:buSzTx/>
              <a:buFontTx/>
              <a:buNone/>
              <a:tabLst/>
            </a:pPr>
            <a:r>
              <a:rPr kumimoji="0" lang="ru-RU" sz="1400" b="1" i="1" u="none" strike="noStrike" cap="none" normalizeH="0" baseline="0" dirty="0" smtClean="0">
                <a:ln>
                  <a:noFill/>
                </a:ln>
                <a:solidFill>
                  <a:schemeClr val="tx1"/>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chemeClr val="tx1"/>
                </a:solidFill>
                <a:effectLst/>
                <a:latin typeface="Times New Roman" pitchFamily="18" charset="0"/>
                <a:cs typeface="Arial" pitchFamily="34" charset="0"/>
              </a:rPr>
              <a:t>.</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Дома птиц и дом филина нужно располагать на возвышении. Птицы улетают в гнездо по сигналу или как только филин поймает одну из них.</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Филин и пташки"/>
          <p:cNvPicPr/>
          <p:nvPr/>
        </p:nvPicPr>
        <p:blipFill>
          <a:blip r:embed="rId2" cstate="print"/>
          <a:srcRect b="10102"/>
          <a:stretch>
            <a:fillRect/>
          </a:stretch>
        </p:blipFill>
        <p:spPr bwMode="auto">
          <a:xfrm>
            <a:off x="431800" y="44624"/>
            <a:ext cx="4104456" cy="1944216"/>
          </a:xfrm>
          <a:prstGeom prst="rect">
            <a:avLst/>
          </a:prstGeom>
          <a:noFill/>
          <a:ln w="9525">
            <a:noFill/>
            <a:miter lim="800000"/>
            <a:headEnd/>
            <a:tailEnd/>
          </a:ln>
        </p:spPr>
      </p:pic>
      <p:sp>
        <p:nvSpPr>
          <p:cNvPr id="7171" name="Text Box 3"/>
          <p:cNvSpPr txBox="1">
            <a:spLocks noChangeArrowheads="1"/>
          </p:cNvSpPr>
          <p:nvPr/>
        </p:nvSpPr>
        <p:spPr bwMode="auto">
          <a:xfrm>
            <a:off x="5041454" y="3234258"/>
            <a:ext cx="4895402" cy="35791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Игра народов Коми</a:t>
            </a:r>
          </a:p>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«НЕВОД»</a:t>
            </a:r>
          </a:p>
          <a:p>
            <a:pPr marL="0" marR="296863" lvl="1" algn="just" defTabSz="914400" rtl="0" eaLnBrk="1" fontAlgn="base" latinLnBrk="0" hangingPunct="1">
              <a:lnSpc>
                <a:spcPct val="100000"/>
              </a:lnSpc>
              <a:spcBef>
                <a:spcPts val="500"/>
              </a:spcBef>
              <a:spcAft>
                <a:spcPts val="50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Играющие выбирают рыбу. На голову ей надевают яркий платок или венок из цветов и помещают в центр хоровода, изображающего невод. На расстоянии 1,5 - 2 м от хоровода устанавливают четыре украшенных лентами шеста. Рыба, пробравшись сквозь невод (под руками играющих), бежит к одному из шестов. Игроки догоняют ее. Если рыбу не догнали и она спряталась за шестом, она остается рыбой, если поймают, то она возвращается в хоровод. Рыбой становится тот, кто ее догнал.</a:t>
            </a:r>
          </a:p>
          <a:p>
            <a:pPr marL="457200" marR="296863" lvl="1" indent="0" algn="just" defTabSz="914400" rtl="0" eaLnBrk="1" fontAlgn="base" latinLnBrk="0" hangingPunct="1">
              <a:lnSpc>
                <a:spcPct val="100000"/>
              </a:lnSpc>
              <a:spcBef>
                <a:spcPts val="500"/>
              </a:spcBef>
              <a:spcAft>
                <a:spcPts val="500"/>
              </a:spcAft>
              <a:buClrTx/>
              <a:buSzTx/>
              <a:buFontTx/>
              <a:buNone/>
              <a:tabLst/>
            </a:pPr>
            <a:r>
              <a:rPr kumimoji="0" lang="ru-RU" sz="1400" b="1" i="1" u="none" strike="noStrike" cap="none" normalizeH="0" baseline="0" dirty="0" smtClean="0">
                <a:ln>
                  <a:noFill/>
                </a:ln>
                <a:solidFill>
                  <a:srgbClr val="000000"/>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Игроку, выбегающему из-под невода, надо проявлять ловкость, а не силу. Разрывать круг нельзя.</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Невод (Тыв)"/>
          <p:cNvPicPr/>
          <p:nvPr/>
        </p:nvPicPr>
        <p:blipFill>
          <a:blip r:embed="rId3" cstate="print"/>
          <a:srcRect t="4147" b="1956"/>
          <a:stretch>
            <a:fillRect/>
          </a:stretch>
        </p:blipFill>
        <p:spPr bwMode="auto">
          <a:xfrm>
            <a:off x="6044552" y="10610"/>
            <a:ext cx="3028208" cy="32023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 y="1"/>
          <a:ext cx="10080626" cy="6857999"/>
        </p:xfrm>
        <a:graphic>
          <a:graphicData uri="http://schemas.openxmlformats.org/drawingml/2006/table">
            <a:tbl>
              <a:tblPr/>
              <a:tblGrid>
                <a:gridCol w="4923147"/>
                <a:gridCol w="5157479"/>
              </a:tblGrid>
              <a:tr h="6857999">
                <a:tc>
                  <a:txBody>
                    <a:bodyPr/>
                    <a:lstStyle/>
                    <a:p>
                      <a:pPr algn="ctr">
                        <a:lnSpc>
                          <a:spcPct val="115000"/>
                        </a:lnSpc>
                        <a:spcAft>
                          <a:spcPts val="0"/>
                        </a:spcAft>
                      </a:pPr>
                      <a:r>
                        <a:rPr lang="ru-RU" sz="1400" dirty="0" smtClean="0">
                          <a:solidFill>
                            <a:srgbClr val="000000"/>
                          </a:solidFill>
                          <a:latin typeface="Times New Roman" pitchFamily="18" charset="0"/>
                          <a:ea typeface="Calibri"/>
                          <a:cs typeface="Times New Roman" pitchFamily="18" charset="0"/>
                        </a:rPr>
                        <a:t>.</a:t>
                      </a:r>
                      <a:r>
                        <a:rPr lang="ru-RU" sz="1400" dirty="0">
                          <a:solidFill>
                            <a:srgbClr val="000000"/>
                          </a:solidFill>
                          <a:latin typeface="Times New Roman" pitchFamily="18" charset="0"/>
                          <a:ea typeface="Calibri"/>
                          <a:cs typeface="Times New Roman" pitchFamily="18" charset="0"/>
                        </a:rPr>
                        <a:t> </a:t>
                      </a:r>
                      <a:r>
                        <a:rPr lang="ru-RU" sz="1400" dirty="0">
                          <a:latin typeface="Times New Roman" pitchFamily="18" charset="0"/>
                          <a:ea typeface="Calibri"/>
                          <a:cs typeface="Times New Roman" pitchFamily="18" charset="0"/>
                        </a:rPr>
                        <a:t> </a:t>
                      </a:r>
                    </a:p>
                    <a:p>
                      <a:pPr algn="l">
                        <a:lnSpc>
                          <a:spcPct val="115000"/>
                        </a:lnSpc>
                        <a:spcAft>
                          <a:spcPts val="0"/>
                        </a:spcAft>
                      </a:pPr>
                      <a:r>
                        <a:rPr lang="ru-RU" sz="1400" b="1" i="1" baseline="0" dirty="0" smtClean="0">
                          <a:latin typeface="Times New Roman" pitchFamily="18" charset="0"/>
                          <a:ea typeface="Calibri"/>
                          <a:cs typeface="Times New Roman" pitchFamily="18" charset="0"/>
                        </a:rPr>
                        <a:t>                         </a:t>
                      </a:r>
                      <a:r>
                        <a:rPr lang="ru-RU" sz="1400" b="1" i="1" dirty="0" smtClean="0">
                          <a:latin typeface="Times New Roman" pitchFamily="18" charset="0"/>
                          <a:ea typeface="Calibri"/>
                          <a:cs typeface="Times New Roman" pitchFamily="18" charset="0"/>
                        </a:rPr>
                        <a:t>Карельская </a:t>
                      </a:r>
                      <a:r>
                        <a:rPr lang="ru-RU" sz="1400" b="1" i="1" dirty="0">
                          <a:latin typeface="Times New Roman" pitchFamily="18" charset="0"/>
                          <a:ea typeface="Calibri"/>
                          <a:cs typeface="Times New Roman" pitchFamily="18" charset="0"/>
                        </a:rPr>
                        <a:t>народная </a:t>
                      </a:r>
                      <a:r>
                        <a:rPr lang="ru-RU" sz="1400" b="1" i="1" dirty="0" smtClean="0">
                          <a:latin typeface="Times New Roman" pitchFamily="18" charset="0"/>
                          <a:ea typeface="Calibri"/>
                          <a:cs typeface="Times New Roman" pitchFamily="18" charset="0"/>
                        </a:rPr>
                        <a:t>игра</a:t>
                      </a:r>
                      <a:endParaRPr lang="ru-RU" sz="1400" b="0" i="0" dirty="0" smtClean="0">
                        <a:latin typeface="Times New Roman" pitchFamily="18" charset="0"/>
                        <a:ea typeface="Calibri"/>
                        <a:cs typeface="Times New Roman" pitchFamily="18" charset="0"/>
                      </a:endParaRPr>
                    </a:p>
                    <a:p>
                      <a:pPr marL="92075" indent="80963" algn="l">
                        <a:lnSpc>
                          <a:spcPct val="115000"/>
                        </a:lnSpc>
                        <a:spcAft>
                          <a:spcPts val="0"/>
                        </a:spcAft>
                      </a:pPr>
                      <a:r>
                        <a:rPr lang="ru-RU" sz="1400" b="0" i="0" baseline="0" dirty="0" smtClean="0">
                          <a:latin typeface="Times New Roman" pitchFamily="18" charset="0"/>
                          <a:ea typeface="Calibri"/>
                          <a:cs typeface="Times New Roman" pitchFamily="18" charset="0"/>
                        </a:rPr>
                        <a:t>                           </a:t>
                      </a:r>
                      <a:r>
                        <a:rPr lang="ru-RU" sz="1400" b="1" i="1" dirty="0" smtClean="0">
                          <a:latin typeface="Times New Roman" pitchFamily="18" charset="0"/>
                          <a:ea typeface="Calibri"/>
                          <a:cs typeface="Times New Roman" pitchFamily="18" charset="0"/>
                        </a:rPr>
                        <a:t>«ДОЛГАЯ </a:t>
                      </a:r>
                      <a:r>
                        <a:rPr lang="ru-RU" sz="1400" b="1" i="1" dirty="0">
                          <a:latin typeface="Times New Roman" pitchFamily="18" charset="0"/>
                          <a:ea typeface="Calibri"/>
                          <a:cs typeface="Times New Roman" pitchFamily="18" charset="0"/>
                        </a:rPr>
                        <a:t>АРИНА»</a:t>
                      </a:r>
                      <a:endParaRPr lang="ru-RU" sz="1400" dirty="0">
                        <a:latin typeface="Times New Roman" pitchFamily="18" charset="0"/>
                        <a:ea typeface="Calibri"/>
                        <a:cs typeface="Times New Roman" pitchFamily="18" charset="0"/>
                      </a:endParaRPr>
                    </a:p>
                    <a:p>
                      <a:pPr algn="just">
                        <a:lnSpc>
                          <a:spcPct val="115000"/>
                        </a:lnSpc>
                        <a:spcAft>
                          <a:spcPts val="1000"/>
                        </a:spcAft>
                      </a:pPr>
                      <a:r>
                        <a:rPr lang="ru-RU" sz="1400" dirty="0">
                          <a:latin typeface="Times New Roman" pitchFamily="18" charset="0"/>
                          <a:ea typeface="Calibri"/>
                          <a:cs typeface="Times New Roman" pitchFamily="18" charset="0"/>
                        </a:rPr>
                        <a:t>Дети встают в круг, одному из игроков, выбранных по считалке или жеребьёвке, завязывают глаза платком и выводят в центр круга. Играющие идут хороводом вокруг со словами</a:t>
                      </a:r>
                      <a:r>
                        <a:rPr lang="ru-RU" sz="1400" dirty="0" smtClean="0">
                          <a:latin typeface="Times New Roman" pitchFamily="18" charset="0"/>
                          <a:ea typeface="Calibri"/>
                          <a:cs typeface="Times New Roman" pitchFamily="18" charset="0"/>
                        </a:rPr>
                        <a:t>:</a:t>
                      </a:r>
                      <a:r>
                        <a:rPr lang="ru-RU" sz="1400" baseline="0" dirty="0" smtClean="0">
                          <a:latin typeface="Times New Roman" pitchFamily="18" charset="0"/>
                          <a:ea typeface="Calibri"/>
                          <a:cs typeface="Times New Roman" pitchFamily="18" charset="0"/>
                        </a:rPr>
                        <a:t> </a:t>
                      </a:r>
                      <a:r>
                        <a:rPr lang="ru-RU" sz="1400" i="1" dirty="0" smtClean="0">
                          <a:latin typeface="Times New Roman" pitchFamily="18" charset="0"/>
                          <a:ea typeface="Calibri"/>
                          <a:cs typeface="Times New Roman" pitchFamily="18" charset="0"/>
                        </a:rPr>
                        <a:t>«</a:t>
                      </a:r>
                      <a:r>
                        <a:rPr lang="ru-RU" sz="1400" i="1" dirty="0">
                          <a:latin typeface="Times New Roman" pitchFamily="18" charset="0"/>
                          <a:ea typeface="Calibri"/>
                          <a:cs typeface="Times New Roman" pitchFamily="18" charset="0"/>
                        </a:rPr>
                        <a:t>Долгая Арина встань выше овина. </a:t>
                      </a:r>
                      <a:r>
                        <a:rPr lang="ru-RU" sz="1400" i="1" dirty="0" smtClean="0">
                          <a:latin typeface="Times New Roman" pitchFamily="18" charset="0"/>
                          <a:ea typeface="Calibri"/>
                          <a:cs typeface="Times New Roman" pitchFamily="18" charset="0"/>
                        </a:rPr>
                        <a:t>Рученьки </a:t>
                      </a:r>
                      <a:r>
                        <a:rPr lang="ru-RU" sz="1400" i="1" dirty="0">
                          <a:latin typeface="Times New Roman" pitchFamily="18" charset="0"/>
                          <a:ea typeface="Calibri"/>
                          <a:cs typeface="Times New Roman" pitchFamily="18" charset="0"/>
                        </a:rPr>
                        <a:t>сложи, чьё имя укажи»</a:t>
                      </a:r>
                      <a:r>
                        <a:rPr lang="ru-RU" sz="1400" dirty="0">
                          <a:latin typeface="Times New Roman" pitchFamily="18" charset="0"/>
                          <a:ea typeface="Calibri"/>
                          <a:cs typeface="Times New Roman" pitchFamily="18" charset="0"/>
                        </a:rPr>
                        <a:t>. </a:t>
                      </a:r>
                      <a:r>
                        <a:rPr lang="ru-RU" sz="1400" dirty="0" smtClean="0">
                          <a:latin typeface="Times New Roman" pitchFamily="18" charset="0"/>
                          <a:ea typeface="Calibri"/>
                          <a:cs typeface="Times New Roman" pitchFamily="18" charset="0"/>
                        </a:rPr>
                        <a:t>На </a:t>
                      </a:r>
                      <a:r>
                        <a:rPr lang="ru-RU" sz="1400" dirty="0">
                          <a:latin typeface="Times New Roman" pitchFamily="18" charset="0"/>
                          <a:ea typeface="Calibri"/>
                          <a:cs typeface="Times New Roman" pitchFamily="18" charset="0"/>
                        </a:rPr>
                        <a:t>словах «… </a:t>
                      </a:r>
                      <a:r>
                        <a:rPr lang="ru-RU" sz="1400" i="1" dirty="0">
                          <a:latin typeface="Times New Roman" pitchFamily="18" charset="0"/>
                          <a:ea typeface="Calibri"/>
                          <a:cs typeface="Times New Roman" pitchFamily="18" charset="0"/>
                        </a:rPr>
                        <a:t>рученьки сложи</a:t>
                      </a:r>
                      <a:r>
                        <a:rPr lang="ru-RU" sz="1400" dirty="0">
                          <a:latin typeface="Times New Roman" pitchFamily="18" charset="0"/>
                          <a:ea typeface="Calibri"/>
                          <a:cs typeface="Times New Roman" pitchFamily="18" charset="0"/>
                        </a:rPr>
                        <a:t>…», игрок, находящийся в центре круга, складывает руки «стрелкой». </a:t>
                      </a:r>
                      <a:r>
                        <a:rPr lang="ru-RU" sz="1400" dirty="0" smtClean="0">
                          <a:latin typeface="Times New Roman" pitchFamily="18" charset="0"/>
                          <a:ea typeface="Calibri"/>
                          <a:cs typeface="Times New Roman" pitchFamily="18" charset="0"/>
                        </a:rPr>
                        <a:t>После </a:t>
                      </a:r>
                      <a:r>
                        <a:rPr lang="ru-RU" sz="1400" dirty="0">
                          <a:latin typeface="Times New Roman" pitchFamily="18" charset="0"/>
                          <a:ea typeface="Calibri"/>
                          <a:cs typeface="Times New Roman" pitchFamily="18" charset="0"/>
                        </a:rPr>
                        <a:t>слов остальных игроков он поворачивается вокруг себя, приговаривая</a:t>
                      </a:r>
                      <a:r>
                        <a:rPr lang="ru-RU" sz="1400" dirty="0" smtClean="0">
                          <a:latin typeface="Times New Roman" pitchFamily="18" charset="0"/>
                          <a:ea typeface="Calibri"/>
                          <a:cs typeface="Times New Roman" pitchFamily="18" charset="0"/>
                        </a:rPr>
                        <a:t>:</a:t>
                      </a:r>
                      <a:r>
                        <a:rPr lang="ru-RU" sz="1400" baseline="0" dirty="0" smtClean="0">
                          <a:latin typeface="Times New Roman" pitchFamily="18" charset="0"/>
                          <a:ea typeface="Calibri"/>
                          <a:cs typeface="Times New Roman" pitchFamily="18" charset="0"/>
                        </a:rPr>
                        <a:t> </a:t>
                      </a:r>
                      <a:r>
                        <a:rPr lang="ru-RU" sz="1400" i="1" dirty="0" smtClean="0">
                          <a:latin typeface="Times New Roman" pitchFamily="18" charset="0"/>
                          <a:ea typeface="Calibri"/>
                          <a:cs typeface="Times New Roman" pitchFamily="18" charset="0"/>
                        </a:rPr>
                        <a:t>«</a:t>
                      </a:r>
                      <a:r>
                        <a:rPr lang="ru-RU" sz="1400" i="1" dirty="0">
                          <a:latin typeface="Times New Roman" pitchFamily="18" charset="0"/>
                          <a:ea typeface="Calibri"/>
                          <a:cs typeface="Times New Roman" pitchFamily="18" charset="0"/>
                        </a:rPr>
                        <a:t>Хожу-гуляю вдоль по караваю, </a:t>
                      </a:r>
                      <a:r>
                        <a:rPr lang="ru-RU" sz="1400" i="1" dirty="0" smtClean="0">
                          <a:latin typeface="Times New Roman" pitchFamily="18" charset="0"/>
                          <a:ea typeface="Calibri"/>
                          <a:cs typeface="Times New Roman" pitchFamily="18" charset="0"/>
                        </a:rPr>
                        <a:t>вдоль </a:t>
                      </a:r>
                      <a:r>
                        <a:rPr lang="ru-RU" sz="1400" i="1" dirty="0">
                          <a:latin typeface="Times New Roman" pitchFamily="18" charset="0"/>
                          <a:ea typeface="Calibri"/>
                          <a:cs typeface="Times New Roman" pitchFamily="18" charset="0"/>
                        </a:rPr>
                        <a:t>по караваю, кого найду - узнаю»</a:t>
                      </a:r>
                      <a:r>
                        <a:rPr lang="ru-RU" sz="1400" dirty="0">
                          <a:latin typeface="Times New Roman" pitchFamily="18" charset="0"/>
                          <a:ea typeface="Calibri"/>
                          <a:cs typeface="Times New Roman" pitchFamily="18" charset="0"/>
                        </a:rPr>
                        <a:t>. </a:t>
                      </a:r>
                      <a:r>
                        <a:rPr lang="ru-RU" sz="1400" dirty="0" smtClean="0">
                          <a:latin typeface="Times New Roman" pitchFamily="18" charset="0"/>
                          <a:ea typeface="Calibri"/>
                          <a:cs typeface="Times New Roman" pitchFamily="18" charset="0"/>
                        </a:rPr>
                        <a:t>Останавливается </a:t>
                      </a:r>
                      <a:r>
                        <a:rPr lang="ru-RU" sz="1400" dirty="0">
                          <a:latin typeface="Times New Roman" pitchFamily="18" charset="0"/>
                          <a:ea typeface="Calibri"/>
                          <a:cs typeface="Times New Roman" pitchFamily="18" charset="0"/>
                        </a:rPr>
                        <a:t>и подходит к игроку напротив себя. Далее он на ощупь пытается узнать игрока. </a:t>
                      </a:r>
                      <a:r>
                        <a:rPr lang="ru-RU" sz="1400" dirty="0" smtClean="0">
                          <a:latin typeface="Times New Roman" pitchFamily="18" charset="0"/>
                          <a:ea typeface="Calibri"/>
                          <a:cs typeface="Times New Roman" pitchFamily="18" charset="0"/>
                        </a:rPr>
                        <a:t>Если </a:t>
                      </a:r>
                      <a:r>
                        <a:rPr lang="ru-RU" sz="1400" dirty="0">
                          <a:latin typeface="Times New Roman" pitchFamily="18" charset="0"/>
                          <a:ea typeface="Calibri"/>
                          <a:cs typeface="Times New Roman" pitchFamily="18" charset="0"/>
                        </a:rPr>
                        <a:t>ведущий узнаёт игрока, то тот в свою очередь становится на место ведущего. Если нет, то игра повторяется с прежним ведущим. </a:t>
                      </a:r>
                    </a:p>
                  </a:txBody>
                  <a:tcPr marL="30516" marR="3051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endParaRPr lang="ru-RU" sz="1400" dirty="0">
                        <a:latin typeface="Times New Roman" pitchFamily="18" charset="0"/>
                        <a:ea typeface="Calibri"/>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endParaRPr lang="ru-RU" sz="1400" b="1" i="1" dirty="0" smtClean="0">
                        <a:solidFill>
                          <a:srgbClr val="000000"/>
                        </a:solidFill>
                        <a:latin typeface="Times New Roman" pitchFamily="18" charset="0"/>
                        <a:ea typeface="Times New Roman"/>
                        <a:cs typeface="Times New Roman" pitchFamily="18" charset="0"/>
                      </a:endParaRPr>
                    </a:p>
                    <a:p>
                      <a:pPr marL="118745" marR="118745" indent="237490" algn="ctr">
                        <a:spcAft>
                          <a:spcPts val="0"/>
                        </a:spcAft>
                      </a:pPr>
                      <a:r>
                        <a:rPr lang="ru-RU" sz="1400" b="1" i="1" dirty="0" smtClean="0">
                          <a:solidFill>
                            <a:srgbClr val="000000"/>
                          </a:solidFill>
                          <a:latin typeface="Times New Roman" pitchFamily="18" charset="0"/>
                          <a:ea typeface="Times New Roman"/>
                          <a:cs typeface="Times New Roman" pitchFamily="18" charset="0"/>
                        </a:rPr>
                        <a:t>Дагестанская народная игра</a:t>
                      </a:r>
                      <a:endParaRPr lang="ru-RU" sz="1400" dirty="0" smtClean="0">
                        <a:latin typeface="Times New Roman" pitchFamily="18" charset="0"/>
                        <a:ea typeface="Times New Roman"/>
                        <a:cs typeface="Times New Roman" pitchFamily="18" charset="0"/>
                      </a:endParaRPr>
                    </a:p>
                    <a:p>
                      <a:pPr marL="118745" marR="118745" indent="237490" algn="ctr">
                        <a:spcAft>
                          <a:spcPts val="0"/>
                        </a:spcAft>
                      </a:pPr>
                      <a:r>
                        <a:rPr lang="ru-RU" sz="1400" b="1" i="1" dirty="0" smtClean="0">
                          <a:solidFill>
                            <a:srgbClr val="000000"/>
                          </a:solidFill>
                          <a:latin typeface="Times New Roman" pitchFamily="18" charset="0"/>
                          <a:ea typeface="Times New Roman"/>
                          <a:cs typeface="Times New Roman" pitchFamily="18" charset="0"/>
                        </a:rPr>
                        <a:t>«НАДЕНЬ ПАПАХУ»</a:t>
                      </a:r>
                      <a:endParaRPr lang="ru-RU" sz="1400" dirty="0" smtClean="0">
                        <a:latin typeface="Times New Roman" pitchFamily="18" charset="0"/>
                        <a:ea typeface="Times New Roman"/>
                        <a:cs typeface="Times New Roman" pitchFamily="18" charset="0"/>
                      </a:endParaRPr>
                    </a:p>
                    <a:p>
                      <a:pPr marL="118745" marR="118745" indent="237490" algn="just">
                        <a:spcBef>
                          <a:spcPts val="500"/>
                        </a:spcBef>
                        <a:spcAft>
                          <a:spcPts val="500"/>
                        </a:spcAft>
                      </a:pPr>
                      <a:r>
                        <a:rPr lang="ru-RU" sz="1400" dirty="0" smtClean="0">
                          <a:solidFill>
                            <a:srgbClr val="000000"/>
                          </a:solidFill>
                          <a:latin typeface="Times New Roman" pitchFamily="18" charset="0"/>
                          <a:ea typeface="Times New Roman"/>
                          <a:cs typeface="Times New Roman" pitchFamily="18" charset="0"/>
                        </a:rPr>
                        <a:t>Ребенок (джигит) сидит на стуле. На восемь - десять шагов от него отводят водящего, поворачивают лицом к джигиту, чтобы водящий сориентировался, где тот сидит. Водящему завязывают глаза, поворачивают кругом, дают в руку папаху. Он должен сделать определенное количество шагов и надеть папаху на джигита. Остальные участники игры считают вслух шаги водящего и болеют за него. При повторении игры на роль водящего и джигита назначаются другие дети.</a:t>
                      </a:r>
                      <a:endParaRPr lang="ru-RU" sz="1400" dirty="0" smtClean="0">
                        <a:latin typeface="Times New Roman" pitchFamily="18" charset="0"/>
                        <a:ea typeface="Times New Roman"/>
                        <a:cs typeface="Times New Roman" pitchFamily="18" charset="0"/>
                      </a:endParaRPr>
                    </a:p>
                    <a:p>
                      <a:pPr marL="118745" marR="118745" indent="237490" algn="just">
                        <a:spcBef>
                          <a:spcPts val="500"/>
                        </a:spcBef>
                        <a:spcAft>
                          <a:spcPts val="500"/>
                        </a:spcAft>
                      </a:pPr>
                      <a:r>
                        <a:rPr lang="ru-RU" sz="1400" b="1" i="1" dirty="0" smtClean="0">
                          <a:solidFill>
                            <a:srgbClr val="000000"/>
                          </a:solidFill>
                          <a:latin typeface="Times New Roman" pitchFamily="18" charset="0"/>
                          <a:ea typeface="Times New Roman"/>
                          <a:cs typeface="Times New Roman" pitchFamily="18" charset="0"/>
                        </a:rPr>
                        <a:t>Правила игры</a:t>
                      </a:r>
                      <a:r>
                        <a:rPr lang="ru-RU" sz="1400" b="1" dirty="0" smtClean="0">
                          <a:solidFill>
                            <a:srgbClr val="000000"/>
                          </a:solidFill>
                          <a:latin typeface="Times New Roman" pitchFamily="18" charset="0"/>
                          <a:ea typeface="Times New Roman"/>
                          <a:cs typeface="Times New Roman" pitchFamily="18" charset="0"/>
                        </a:rPr>
                        <a:t>.</a:t>
                      </a:r>
                      <a:r>
                        <a:rPr lang="ru-RU" sz="1400" dirty="0" smtClean="0">
                          <a:solidFill>
                            <a:srgbClr val="000000"/>
                          </a:solidFill>
                          <a:latin typeface="Times New Roman" pitchFamily="18" charset="0"/>
                          <a:ea typeface="Times New Roman"/>
                          <a:cs typeface="Times New Roman" pitchFamily="18" charset="0"/>
                        </a:rPr>
                        <a:t> Водящий не должен подсматривать; играющие не должны помогать водящему, подсказывать ему.</a:t>
                      </a:r>
                      <a:endParaRPr lang="ru-RU" sz="1400" dirty="0">
                        <a:latin typeface="Times New Roman" pitchFamily="18" charset="0"/>
                        <a:ea typeface="Times New Roman"/>
                        <a:cs typeface="Times New Roman" pitchFamily="18" charset="0"/>
                      </a:endParaRPr>
                    </a:p>
                  </a:txBody>
                  <a:tcPr marL="30516" marR="3051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15364" name="Рисунок 22" descr="https://static.tildacdn.com/tild3563-3863-4138-a436-633934323966/i_018.jpg"/>
          <p:cNvPicPr>
            <a:picLocks noChangeAspect="1" noChangeArrowheads="1"/>
          </p:cNvPicPr>
          <p:nvPr/>
        </p:nvPicPr>
        <p:blipFill>
          <a:blip r:embed="rId2" cstate="print"/>
          <a:srcRect/>
          <a:stretch>
            <a:fillRect/>
          </a:stretch>
        </p:blipFill>
        <p:spPr bwMode="auto">
          <a:xfrm>
            <a:off x="832971" y="4509120"/>
            <a:ext cx="3517718" cy="2266950"/>
          </a:xfrm>
          <a:prstGeom prst="rect">
            <a:avLst/>
          </a:prstGeom>
          <a:noFill/>
        </p:spPr>
      </p:pic>
      <p:pic>
        <p:nvPicPr>
          <p:cNvPr id="15361" name="Рисунок 25" descr="Надень папаху (Папахны гий. Т/агъур лъе)"/>
          <p:cNvPicPr>
            <a:picLocks noChangeAspect="1" noChangeArrowheads="1"/>
          </p:cNvPicPr>
          <p:nvPr/>
        </p:nvPicPr>
        <p:blipFill>
          <a:blip r:embed="rId3" cstate="print"/>
          <a:srcRect b="43236"/>
          <a:stretch>
            <a:fillRect/>
          </a:stretch>
        </p:blipFill>
        <p:spPr bwMode="auto">
          <a:xfrm>
            <a:off x="7818746" y="44624"/>
            <a:ext cx="1995124" cy="3168352"/>
          </a:xfrm>
          <a:prstGeom prst="rect">
            <a:avLst/>
          </a:prstGeom>
          <a:noFill/>
        </p:spPr>
      </p:pic>
      <p:pic>
        <p:nvPicPr>
          <p:cNvPr id="7" name="Рисунок 6" descr="Надень папаху (Папахны гий. Т/агъур лъе)"/>
          <p:cNvPicPr/>
          <p:nvPr/>
        </p:nvPicPr>
        <p:blipFill>
          <a:blip r:embed="rId3" cstate="print"/>
          <a:srcRect t="57741"/>
          <a:stretch>
            <a:fillRect/>
          </a:stretch>
        </p:blipFill>
        <p:spPr bwMode="auto">
          <a:xfrm>
            <a:off x="5431604" y="764704"/>
            <a:ext cx="1990223" cy="23586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Липкие пеньки (Йэбешкэк букэндэр) "/>
          <p:cNvPicPr/>
          <p:nvPr/>
        </p:nvPicPr>
        <p:blipFill>
          <a:blip r:embed="rId2" cstate="print"/>
          <a:srcRect/>
          <a:stretch>
            <a:fillRect/>
          </a:stretch>
        </p:blipFill>
        <p:spPr bwMode="auto">
          <a:xfrm>
            <a:off x="1071122" y="3842976"/>
            <a:ext cx="2709868" cy="2826385"/>
          </a:xfrm>
          <a:prstGeom prst="rect">
            <a:avLst/>
          </a:prstGeom>
          <a:noFill/>
          <a:ln w="9525">
            <a:noFill/>
            <a:miter lim="800000"/>
            <a:headEnd/>
            <a:tailEnd/>
          </a:ln>
        </p:spPr>
      </p:pic>
      <p:sp>
        <p:nvSpPr>
          <p:cNvPr id="16386" name="Text Box 2"/>
          <p:cNvSpPr txBox="1">
            <a:spLocks noChangeArrowheads="1"/>
          </p:cNvSpPr>
          <p:nvPr/>
        </p:nvSpPr>
        <p:spPr bwMode="auto">
          <a:xfrm>
            <a:off x="118516" y="65658"/>
            <a:ext cx="4771917" cy="365137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Башкирская народная игра</a:t>
            </a:r>
          </a:p>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«ЛИПКИЕ ПЕНЬКИ»</a:t>
            </a:r>
          </a:p>
          <a:p>
            <a:pPr marL="457200" marR="296863" lvl="1" indent="0" algn="just" defTabSz="914400" rtl="0" eaLnBrk="1" fontAlgn="base" latinLnBrk="0" hangingPunct="1">
              <a:lnSpc>
                <a:spcPct val="100000"/>
              </a:lnSpc>
              <a:spcBef>
                <a:spcPts val="500"/>
              </a:spcBef>
              <a:spcAft>
                <a:spcPts val="500"/>
              </a:spcAft>
              <a:buClrTx/>
              <a:buSzTx/>
              <a:buFontTx/>
              <a:buNone/>
              <a:tabLst/>
            </a:pP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457200" marR="296863" lvl="1" indent="0" algn="just" defTabSz="914400" rtl="0" eaLnBrk="1" fontAlgn="base" latinLnBrk="0" hangingPunct="1">
              <a:lnSpc>
                <a:spcPct val="100000"/>
              </a:lnSpc>
              <a:spcBef>
                <a:spcPts val="500"/>
              </a:spcBef>
              <a:spcAft>
                <a:spcPts val="50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Три-четыре игрока садятся на корточки как можно дальше друг от друга. Они изображают липкие пеньки. Остальные играющие бегают по площадке, стараясь не подходить близко к пенькам. Пенечки должны постараться коснуться пробегающих мимо детей. Осаленные становятся пеньками.</a:t>
            </a:r>
          </a:p>
          <a:p>
            <a:pPr marL="457200" marR="296863" lvl="1" indent="0" algn="just" defTabSz="914400" rtl="0" eaLnBrk="1" fontAlgn="base" latinLnBrk="0" hangingPunct="1">
              <a:lnSpc>
                <a:spcPct val="100000"/>
              </a:lnSpc>
              <a:spcBef>
                <a:spcPts val="500"/>
              </a:spcBef>
              <a:spcAft>
                <a:spcPts val="500"/>
              </a:spcAft>
              <a:buClrTx/>
              <a:buSzTx/>
              <a:buFontTx/>
              <a:buNone/>
              <a:tabLst/>
            </a:pPr>
            <a:r>
              <a:rPr kumimoji="0" lang="ru-RU" sz="1400" b="1" i="1" u="none" strike="noStrike" cap="none" normalizeH="0" baseline="0" dirty="0" smtClean="0">
                <a:ln>
                  <a:noFill/>
                </a:ln>
                <a:solidFill>
                  <a:srgbClr val="000000"/>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Пеньки не должны вставать с мест.</a:t>
            </a:r>
          </a:p>
          <a:p>
            <a:pPr marL="457200" marR="296863" lvl="1" indent="0" algn="just" defTabSz="914400" rtl="0" eaLnBrk="1" fontAlgn="base" latinLnBrk="0" hangingPunct="1">
              <a:lnSpc>
                <a:spcPct val="100000"/>
              </a:lnSpc>
              <a:spcBef>
                <a:spcPts val="500"/>
              </a:spcBef>
              <a:spcAft>
                <a:spcPts val="500"/>
              </a:spcAft>
              <a:buClrTx/>
              <a:buSzTx/>
              <a:buFontTx/>
              <a:buNone/>
              <a:tabLst/>
            </a:pP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457200" marR="296863" lvl="1" indent="0" algn="just" defTabSz="914400" rtl="0" eaLnBrk="1" fontAlgn="base" latinLnBrk="0" hangingPunct="1">
              <a:lnSpc>
                <a:spcPct val="100000"/>
              </a:lnSpc>
              <a:spcBef>
                <a:spcPts val="500"/>
              </a:spcBef>
              <a:spcAft>
                <a:spcPts val="500"/>
              </a:spcAft>
              <a:buClrTx/>
              <a:buSzTx/>
              <a:buFontTx/>
              <a:buNone/>
              <a:tabLst/>
            </a:pP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457200" marR="296863" lvl="1" indent="0" algn="just" defTabSz="914400" rtl="0" eaLnBrk="1" fontAlgn="base" latinLnBrk="0" hangingPunct="1">
              <a:lnSpc>
                <a:spcPct val="100000"/>
              </a:lnSpc>
              <a:spcBef>
                <a:spcPts val="500"/>
              </a:spcBef>
              <a:spcAft>
                <a:spcPts val="500"/>
              </a:spcAft>
              <a:buClrTx/>
              <a:buSzTx/>
              <a:buFontTx/>
              <a:buNone/>
              <a:tabLst/>
            </a:pP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9" name="Text Box 5"/>
          <p:cNvSpPr txBox="1">
            <a:spLocks noChangeArrowheads="1"/>
          </p:cNvSpPr>
          <p:nvPr/>
        </p:nvSpPr>
        <p:spPr bwMode="auto">
          <a:xfrm>
            <a:off x="5040312" y="44624"/>
            <a:ext cx="4881545" cy="66649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500"/>
              </a:spcBef>
              <a:spcAft>
                <a:spcPts val="500"/>
              </a:spcAft>
              <a:buClrTx/>
              <a:buSzTx/>
              <a:buFontTx/>
              <a:buNone/>
              <a:tabLst/>
            </a:pPr>
            <a:endParaRPr kumimoji="0" lang="ru-RU" sz="1600" b="1" i="1"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ts val="500"/>
              </a:spcBef>
              <a:spcAft>
                <a:spcPts val="500"/>
              </a:spcAft>
              <a:buClrTx/>
              <a:buSzTx/>
              <a:buFontTx/>
              <a:buNone/>
              <a:tabLst/>
            </a:pPr>
            <a:endParaRPr lang="ru-RU" sz="1600" b="1" i="1" dirty="0">
              <a:latin typeface="Times New Roman" pitchFamily="18" charset="0"/>
              <a:cs typeface="Arial" pitchFamily="34" charset="0"/>
            </a:endParaRPr>
          </a:p>
          <a:p>
            <a:pPr marL="0" marR="0" lvl="0" indent="0" algn="ctr" defTabSz="914400" rtl="0" eaLnBrk="1" fontAlgn="base" latinLnBrk="0" hangingPunct="1">
              <a:lnSpc>
                <a:spcPct val="100000"/>
              </a:lnSpc>
              <a:spcBef>
                <a:spcPts val="500"/>
              </a:spcBef>
              <a:spcAft>
                <a:spcPts val="500"/>
              </a:spcAft>
              <a:buClrTx/>
              <a:buSzTx/>
              <a:buFontTx/>
              <a:buNone/>
              <a:tabLst/>
            </a:pPr>
            <a:endParaRPr kumimoji="0" lang="ru-RU" sz="1600" b="1" i="1"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Татарская народная игра</a:t>
            </a:r>
          </a:p>
          <a:p>
            <a:pPr marL="0" marR="0" lvl="0" indent="0" algn="l"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                           «МАЛЯР И КРАСКИ»</a:t>
            </a:r>
          </a:p>
          <a:p>
            <a:pPr marL="0" marR="0" lvl="0" indent="0" algn="just" defTabSz="914400" rtl="0" eaLnBrk="1" fontAlgn="base" latinLnBrk="0" hangingPunct="1">
              <a:lnSpc>
                <a:spcPct val="100000"/>
              </a:lnSpc>
              <a:spcAft>
                <a:spcPts val="925"/>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Arial" pitchFamily="34" charset="0"/>
              </a:rPr>
              <a:t>Перед началом игры выбирают водящего («маляра») и «хозяйку красок». Остальные дети становятся «красками», каждый ребенок выбирает себе собственный цвет, но так, чтобы «маляр» не услышал его названия.</a:t>
            </a:r>
          </a:p>
          <a:p>
            <a:pPr marL="0" marR="0" lvl="0" indent="0" algn="just" defTabSz="914400" rtl="0" eaLnBrk="1" fontAlgn="base" latinLnBrk="0" hangingPunct="1">
              <a:lnSpc>
                <a:spcPct val="100000"/>
              </a:lnSpc>
              <a:spcAft>
                <a:spcPts val="50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Arial" pitchFamily="34" charset="0"/>
              </a:rPr>
              <a:t>Водящий («маляр») обращается к «хозяйке красок»: «Бабушка, бабушка, я пришел за краской. Разрешите взять?» — «У меня красок много, — отвечает «хозяйка красок», — какую тебе?»</a:t>
            </a:r>
          </a:p>
          <a:p>
            <a:pPr marL="0" marR="0" lvl="0" indent="0" algn="just" defTabSz="914400" rtl="0" eaLnBrk="1" fontAlgn="base" latinLnBrk="0" hangingPunct="1">
              <a:lnSpc>
                <a:spcPct val="100000"/>
              </a:lnSpc>
              <a:spcAft>
                <a:spcPts val="50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Arial" pitchFamily="34" charset="0"/>
              </a:rPr>
              <a:t>Все «краски» сидят рядышком на лавке и ждут, какой цвет назовет «маляр». Названная «краска» должна вскочить с лавки и успеть добежать до противоположного конца комнаты или площадки, где можно будет укрыться за специально начерченной линией.</a:t>
            </a:r>
          </a:p>
          <a:p>
            <a:pPr marL="0" marR="0" lvl="0" indent="0" algn="just" defTabSz="914400" rtl="0" eaLnBrk="1" fontAlgn="base" latinLnBrk="0" hangingPunct="1">
              <a:lnSpc>
                <a:spcPct val="100000"/>
              </a:lnSpc>
              <a:spcAft>
                <a:spcPts val="925"/>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Arial" pitchFamily="34" charset="0"/>
              </a:rPr>
              <a:t>«Маляр», называя «краску», не знает, есть ли она у «хозяйки» и какой это игрок. Он должен постараться угадать нужный цвет, а затем или успеть поймать убегающую «краску», или хотя бы «осалить» ее. Обычно «маляр» по условиям игры должен собрать не менее пяти красок. Тогда можно выбирать другого «маляра», «хозяйку красок», присвоить «краскам» новые имена и начинать игру снова.</a:t>
            </a:r>
          </a:p>
          <a:p>
            <a:pPr marL="0" marR="0" lvl="0" indent="0" algn="just" defTabSz="914400" rtl="0" eaLnBrk="1" fontAlgn="base" latinLnBrk="0" hangingPunct="1">
              <a:lnSpc>
                <a:spcPct val="100000"/>
              </a:lnSpc>
              <a:spcAft>
                <a:spcPts val="925"/>
              </a:spcAft>
              <a:buClrTx/>
              <a:buSzTx/>
              <a:buFontTx/>
              <a:buNone/>
              <a:tabLst/>
            </a:pPr>
            <a:r>
              <a:rPr kumimoji="0" lang="ru-RU" sz="1200" b="1" i="1" u="none" strike="noStrike" cap="none" normalizeH="0" baseline="0" dirty="0" smtClean="0">
                <a:ln>
                  <a:noFill/>
                </a:ln>
                <a:solidFill>
                  <a:schemeClr val="tx1"/>
                </a:solidFill>
                <a:effectLst/>
                <a:latin typeface="Times New Roman" pitchFamily="18" charset="0"/>
                <a:cs typeface="Arial" pitchFamily="34" charset="0"/>
              </a:rPr>
              <a:t>Правила игры:</a:t>
            </a:r>
            <a:endParaRPr kumimoji="0" lang="ru-RU" sz="1200" b="1"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just" defTabSz="914400" rtl="0" eaLnBrk="1" fontAlgn="base" latinLnBrk="0" hangingPunct="1">
              <a:lnSpc>
                <a:spcPct val="100000"/>
              </a:lnSpc>
              <a:spcAft>
                <a:spcPts val="925"/>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Arial" pitchFamily="34" charset="0"/>
              </a:rPr>
              <a:t>1.  Маляр не должен ловить «краску», когда она еще только поднимается со стула.</a:t>
            </a:r>
          </a:p>
          <a:p>
            <a:pPr marL="0" marR="0" lvl="0" indent="0" algn="just" defTabSz="914400" rtl="0" eaLnBrk="1" fontAlgn="base" latinLnBrk="0" hangingPunct="1">
              <a:lnSpc>
                <a:spcPct val="100000"/>
              </a:lnSpc>
              <a:spcAft>
                <a:spcPts val="925"/>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Arial" pitchFamily="34" charset="0"/>
              </a:rPr>
              <a:t>2.  Нельзя двум игрокам выбирать название одной «краски».</a:t>
            </a:r>
          </a:p>
          <a:p>
            <a:pPr marL="0" marR="0" lvl="0" indent="0" algn="l" defTabSz="914400" rtl="0" eaLnBrk="1" fontAlgn="base" latinLnBrk="0" hangingPunct="1">
              <a:lnSpc>
                <a:spcPct val="100000"/>
              </a:lnSpc>
              <a:spcAft>
                <a:spcPct val="0"/>
              </a:spcAft>
              <a:buClrTx/>
              <a:buSzTx/>
              <a:buFontTx/>
              <a:buNone/>
              <a:tabLst/>
            </a:pP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Рисунок 7" descr="Похожее изображение"/>
          <p:cNvPicPr/>
          <p:nvPr/>
        </p:nvPicPr>
        <p:blipFill>
          <a:blip r:embed="rId3" cstate="print"/>
          <a:srcRect/>
          <a:stretch>
            <a:fillRect/>
          </a:stretch>
        </p:blipFill>
        <p:spPr bwMode="auto">
          <a:xfrm>
            <a:off x="5757199" y="44625"/>
            <a:ext cx="3569840" cy="11156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39132" y="2996952"/>
            <a:ext cx="5001181" cy="374841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Мордовская народная игра</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«КУРОЧКА»</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Играющие делятся на две группы. Дети – курочки, усевшись на траву, образуют круг. За каждой курочкой стоит игрок – хозяин курочки. Водящий ходит по кругу и решает, у кого взять курочку. Подходит к одной из них и трогает её за голову. Сразу же водящий и хозяин курочки пускаются бежать наперегонки по кругу. Кто из них прибежит первым, тот и становится хозяином, а оставшийся становится водящим. Игра продолжается. </a:t>
            </a:r>
            <a:br>
              <a:rPr kumimoji="0" lang="ru-RU" sz="1400" b="0" i="0" u="none" strike="noStrike" cap="none" normalizeH="0" baseline="0" dirty="0" smtClean="0">
                <a:ln>
                  <a:noFill/>
                </a:ln>
                <a:solidFill>
                  <a:schemeClr val="tx1"/>
                </a:solidFill>
                <a:effectLst/>
                <a:latin typeface="Times New Roman" pitchFamily="18" charset="0"/>
                <a:cs typeface="Arial" pitchFamily="34" charset="0"/>
              </a:rPr>
            </a:br>
            <a:r>
              <a:rPr kumimoji="0" lang="ru-RU" sz="1400" b="1" i="1" u="none" strike="noStrike" cap="none" normalizeH="0" baseline="0" dirty="0" smtClean="0">
                <a:ln>
                  <a:noFill/>
                </a:ln>
                <a:solidFill>
                  <a:schemeClr val="tx1"/>
                </a:solidFill>
                <a:effectLst/>
                <a:latin typeface="Times New Roman" pitchFamily="18" charset="0"/>
                <a:cs typeface="Arial" pitchFamily="34" charset="0"/>
              </a:rPr>
              <a:t>Правила игры.</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Нельзя мешать бегающим вокруг играющих. Хозяином будет тот, кто первым займёт место. Бежать наперегонки можно только после того, как водящий дотронется рукой до</a:t>
            </a:r>
            <a:r>
              <a:rPr kumimoji="0" lang="ru-RU" sz="1700" b="0" i="0" u="none" strike="noStrike" cap="none" normalizeH="0" baseline="0" dirty="0" smtClean="0">
                <a:ln>
                  <a:noFill/>
                </a:ln>
                <a:solidFill>
                  <a:schemeClr val="tx1"/>
                </a:solidFill>
                <a:effectLst/>
                <a:latin typeface="Calibri" pitchFamily="34" charset="0"/>
                <a:cs typeface="Arial" pitchFamily="34" charset="0"/>
              </a:rPr>
              <a:t> </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курочки.</a:t>
            </a:r>
            <a:r>
              <a:rPr kumimoji="0" lang="ru-RU" sz="1700" b="0" i="0" u="none" strike="noStrike" cap="none" normalizeH="0" baseline="0" dirty="0" smtClean="0">
                <a:ln>
                  <a:noFill/>
                </a:ln>
                <a:solidFill>
                  <a:schemeClr val="tx1"/>
                </a:solidFill>
                <a:effectLst/>
                <a:latin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Похожее изображение"/>
          <p:cNvPicPr/>
          <p:nvPr/>
        </p:nvPicPr>
        <p:blipFill>
          <a:blip r:embed="rId2" cstate="print"/>
          <a:srcRect/>
          <a:stretch>
            <a:fillRect/>
          </a:stretch>
        </p:blipFill>
        <p:spPr bwMode="auto">
          <a:xfrm>
            <a:off x="594819" y="144016"/>
            <a:ext cx="3572272" cy="2708920"/>
          </a:xfrm>
          <a:prstGeom prst="rect">
            <a:avLst/>
          </a:prstGeom>
          <a:noFill/>
          <a:ln w="9525">
            <a:noFill/>
            <a:miter lim="800000"/>
            <a:headEnd/>
            <a:tailEnd/>
          </a:ln>
        </p:spPr>
      </p:pic>
      <p:sp>
        <p:nvSpPr>
          <p:cNvPr id="1027" name="Text Box 3"/>
          <p:cNvSpPr txBox="1">
            <a:spLocks noChangeArrowheads="1"/>
          </p:cNvSpPr>
          <p:nvPr/>
        </p:nvSpPr>
        <p:spPr bwMode="auto">
          <a:xfrm>
            <a:off x="5278465" y="44624"/>
            <a:ext cx="4683645" cy="669674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165100" lvl="0" indent="0" algn="ctr" defTabSz="914400" rtl="0" eaLnBrk="1" fontAlgn="base" latinLnBrk="0" hangingPunct="1">
              <a:lnSpc>
                <a:spcPct val="100000"/>
              </a:lnSpc>
              <a:spcBef>
                <a:spcPct val="0"/>
              </a:spcBef>
              <a:spcAft>
                <a:spcPts val="10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Русская народная игра</a:t>
            </a:r>
          </a:p>
          <a:p>
            <a:pPr marL="0" marR="165100" lvl="0" indent="0" algn="ctr" defTabSz="914400" rtl="0" eaLnBrk="1" fontAlgn="base" latinLnBrk="0" hangingPunct="1">
              <a:lnSpc>
                <a:spcPct val="100000"/>
              </a:lnSpc>
              <a:spcBef>
                <a:spcPct val="0"/>
              </a:spcBef>
              <a:spcAft>
                <a:spcPts val="10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«ДВА МОРОЗА»</a:t>
            </a:r>
          </a:p>
          <a:p>
            <a:pPr marL="0" marR="165100" lvl="0" indent="0" defTabSz="914400" rtl="0" eaLnBrk="1" fontAlgn="base" latinLnBrk="0" hangingPunct="1">
              <a:lnSpc>
                <a:spcPct val="100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На противоположных сторонах площадки (или комнаты) отмечаются линиями два дома. Расстояние между домами – 20-30 шагов (12-15 м). Играющие располагаются на одной стороне площадки. Выбираются двое водящих, которые становятся посередине площадки между домами, лицом к детям, - это Мороз-Красный нос и Мороз – Синий нос.</a:t>
            </a:r>
            <a:r>
              <a:rPr lang="ru-RU" sz="1400" dirty="0" smtClean="0">
                <a:latin typeface="Times New Roman" pitchFamily="18" charset="0"/>
                <a:cs typeface="Arial" pitchFamily="34" charset="0"/>
              </a:rPr>
              <a:t> </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По сигналу воспитателя оба Мороза говорят: </a:t>
            </a:r>
            <a:br>
              <a:rPr kumimoji="0" lang="ru-RU" sz="1400" b="0" i="0" u="none" strike="noStrike" cap="none" normalizeH="0" baseline="0" dirty="0" smtClean="0">
                <a:ln>
                  <a:noFill/>
                </a:ln>
                <a:solidFill>
                  <a:schemeClr val="tx1"/>
                </a:solidFill>
                <a:effectLst/>
                <a:latin typeface="Times New Roman" pitchFamily="18" charset="0"/>
                <a:cs typeface="Arial" pitchFamily="34" charset="0"/>
              </a:rPr>
            </a:br>
            <a:r>
              <a:rPr kumimoji="0" lang="ru-RU" sz="1400" b="0" i="1" u="none" strike="noStrike" cap="none" normalizeH="0" baseline="0" dirty="0" smtClean="0">
                <a:ln>
                  <a:noFill/>
                </a:ln>
                <a:solidFill>
                  <a:schemeClr val="tx1"/>
                </a:solidFill>
                <a:effectLst/>
                <a:latin typeface="Times New Roman" pitchFamily="18" charset="0"/>
                <a:cs typeface="Arial" pitchFamily="34" charset="0"/>
              </a:rPr>
              <a:t>Мы два братца молодые, </a:t>
            </a:r>
            <a:br>
              <a:rPr kumimoji="0" lang="ru-RU" sz="1400" b="0" i="1" u="none" strike="noStrike" cap="none" normalizeH="0" baseline="0" dirty="0" smtClean="0">
                <a:ln>
                  <a:noFill/>
                </a:ln>
                <a:solidFill>
                  <a:schemeClr val="tx1"/>
                </a:solidFill>
                <a:effectLst/>
                <a:latin typeface="Times New Roman" pitchFamily="18" charset="0"/>
                <a:cs typeface="Arial" pitchFamily="34" charset="0"/>
              </a:rPr>
            </a:br>
            <a:r>
              <a:rPr kumimoji="0" lang="ru-RU" sz="1400" b="0" i="1" u="none" strike="noStrike" cap="none" normalizeH="0" baseline="0" dirty="0" smtClean="0">
                <a:ln>
                  <a:noFill/>
                </a:ln>
                <a:solidFill>
                  <a:schemeClr val="tx1"/>
                </a:solidFill>
                <a:effectLst/>
                <a:latin typeface="Times New Roman" pitchFamily="18" charset="0"/>
                <a:cs typeface="Arial" pitchFamily="34" charset="0"/>
              </a:rPr>
              <a:t>Два Мороза удалые: </a:t>
            </a:r>
            <a:br>
              <a:rPr kumimoji="0" lang="ru-RU" sz="1400" b="0" i="1" u="none" strike="noStrike" cap="none" normalizeH="0" baseline="0" dirty="0" smtClean="0">
                <a:ln>
                  <a:noFill/>
                </a:ln>
                <a:solidFill>
                  <a:schemeClr val="tx1"/>
                </a:solidFill>
                <a:effectLst/>
                <a:latin typeface="Times New Roman" pitchFamily="18" charset="0"/>
                <a:cs typeface="Arial" pitchFamily="34" charset="0"/>
              </a:rPr>
            </a:br>
            <a:r>
              <a:rPr kumimoji="0" lang="ru-RU" sz="1400" b="0" i="1" u="none" strike="noStrike" cap="none" normalizeH="0" baseline="0" dirty="0" smtClean="0">
                <a:ln>
                  <a:noFill/>
                </a:ln>
                <a:solidFill>
                  <a:schemeClr val="tx1"/>
                </a:solidFill>
                <a:effectLst/>
                <a:latin typeface="Times New Roman" pitchFamily="18" charset="0"/>
                <a:cs typeface="Arial" pitchFamily="34" charset="0"/>
              </a:rPr>
              <a:t>Я Мороз – Красный нос, </a:t>
            </a:r>
            <a:br>
              <a:rPr kumimoji="0" lang="ru-RU" sz="1400" b="0" i="1" u="none" strike="noStrike" cap="none" normalizeH="0" baseline="0" dirty="0" smtClean="0">
                <a:ln>
                  <a:noFill/>
                </a:ln>
                <a:solidFill>
                  <a:schemeClr val="tx1"/>
                </a:solidFill>
                <a:effectLst/>
                <a:latin typeface="Times New Roman" pitchFamily="18" charset="0"/>
                <a:cs typeface="Arial" pitchFamily="34" charset="0"/>
              </a:rPr>
            </a:br>
            <a:r>
              <a:rPr kumimoji="0" lang="ru-RU" sz="1400" b="0" i="1" u="none" strike="noStrike" cap="none" normalizeH="0" baseline="0" dirty="0" smtClean="0">
                <a:ln>
                  <a:noFill/>
                </a:ln>
                <a:solidFill>
                  <a:schemeClr val="tx1"/>
                </a:solidFill>
                <a:effectLst/>
                <a:latin typeface="Times New Roman" pitchFamily="18" charset="0"/>
                <a:cs typeface="Arial" pitchFamily="34" charset="0"/>
              </a:rPr>
              <a:t>Я Мороз – Синий нос. </a:t>
            </a:r>
            <a:br>
              <a:rPr kumimoji="0" lang="ru-RU" sz="1400" b="0" i="1" u="none" strike="noStrike" cap="none" normalizeH="0" baseline="0" dirty="0" smtClean="0">
                <a:ln>
                  <a:noFill/>
                </a:ln>
                <a:solidFill>
                  <a:schemeClr val="tx1"/>
                </a:solidFill>
                <a:effectLst/>
                <a:latin typeface="Times New Roman" pitchFamily="18" charset="0"/>
                <a:cs typeface="Arial" pitchFamily="34" charset="0"/>
              </a:rPr>
            </a:br>
            <a:r>
              <a:rPr kumimoji="0" lang="ru-RU" sz="1400" b="0" i="1" u="none" strike="noStrike" cap="none" normalizeH="0" baseline="0" dirty="0" smtClean="0">
                <a:ln>
                  <a:noFill/>
                </a:ln>
                <a:solidFill>
                  <a:schemeClr val="tx1"/>
                </a:solidFill>
                <a:effectLst/>
                <a:latin typeface="Times New Roman" pitchFamily="18" charset="0"/>
                <a:cs typeface="Arial" pitchFamily="34" charset="0"/>
              </a:rPr>
              <a:t>Ну-ка, кто из вас решился, </a:t>
            </a:r>
            <a:br>
              <a:rPr kumimoji="0" lang="ru-RU" sz="1400" b="0" i="1" u="none" strike="noStrike" cap="none" normalizeH="0" baseline="0" dirty="0" smtClean="0">
                <a:ln>
                  <a:noFill/>
                </a:ln>
                <a:solidFill>
                  <a:schemeClr val="tx1"/>
                </a:solidFill>
                <a:effectLst/>
                <a:latin typeface="Times New Roman" pitchFamily="18" charset="0"/>
                <a:cs typeface="Arial" pitchFamily="34" charset="0"/>
              </a:rPr>
            </a:br>
            <a:r>
              <a:rPr kumimoji="0" lang="ru-RU" sz="1400" b="0" i="1" u="none" strike="noStrike" cap="none" normalizeH="0" baseline="0" dirty="0" smtClean="0">
                <a:ln>
                  <a:noFill/>
                </a:ln>
                <a:solidFill>
                  <a:schemeClr val="tx1"/>
                </a:solidFill>
                <a:effectLst/>
                <a:latin typeface="Times New Roman" pitchFamily="18" charset="0"/>
                <a:cs typeface="Arial" pitchFamily="34" charset="0"/>
              </a:rPr>
              <a:t>В путь-дороженьку пуститься? </a:t>
            </a:r>
            <a:br>
              <a:rPr kumimoji="0" lang="ru-RU" sz="1400" b="0" i="1" u="none" strike="noStrike" cap="none" normalizeH="0" baseline="0" dirty="0" smtClean="0">
                <a:ln>
                  <a:noFill/>
                </a:ln>
                <a:solidFill>
                  <a:schemeClr val="tx1"/>
                </a:solidFill>
                <a:effectLst/>
                <a:latin typeface="Times New Roman" pitchFamily="18" charset="0"/>
                <a:cs typeface="Arial" pitchFamily="34" charset="0"/>
              </a:rPr>
            </a:b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Все играющие хором отвечают Морозам:</a:t>
            </a:r>
            <a:r>
              <a:rPr kumimoji="0" lang="ru-RU" sz="1400" b="0" i="1" u="none" strike="noStrike" cap="none" normalizeH="0" baseline="0" dirty="0" smtClean="0">
                <a:ln>
                  <a:noFill/>
                </a:ln>
                <a:solidFill>
                  <a:schemeClr val="tx1"/>
                </a:solidFill>
                <a:effectLst/>
                <a:latin typeface="Times New Roman" pitchFamily="18" charset="0"/>
                <a:cs typeface="Arial" pitchFamily="34" charset="0"/>
              </a:rPr>
              <a:t> </a:t>
            </a:r>
            <a:br>
              <a:rPr kumimoji="0" lang="ru-RU" sz="1400" b="0" i="1" u="none" strike="noStrike" cap="none" normalizeH="0" baseline="0" dirty="0" smtClean="0">
                <a:ln>
                  <a:noFill/>
                </a:ln>
                <a:solidFill>
                  <a:schemeClr val="tx1"/>
                </a:solidFill>
                <a:effectLst/>
                <a:latin typeface="Times New Roman" pitchFamily="18" charset="0"/>
                <a:cs typeface="Arial" pitchFamily="34" charset="0"/>
              </a:rPr>
            </a:br>
            <a:r>
              <a:rPr kumimoji="0" lang="ru-RU" sz="1400" b="0" i="1" u="none" strike="noStrike" cap="none" normalizeH="0" baseline="0" dirty="0" smtClean="0">
                <a:ln>
                  <a:noFill/>
                </a:ln>
                <a:solidFill>
                  <a:schemeClr val="tx1"/>
                </a:solidFill>
                <a:effectLst/>
                <a:latin typeface="Times New Roman" pitchFamily="18" charset="0"/>
                <a:cs typeface="Arial" pitchFamily="34" charset="0"/>
              </a:rPr>
              <a:t>Не боимся мы угроз, </a:t>
            </a:r>
            <a:br>
              <a:rPr kumimoji="0" lang="ru-RU" sz="1400" b="0" i="1" u="none" strike="noStrike" cap="none" normalizeH="0" baseline="0" dirty="0" smtClean="0">
                <a:ln>
                  <a:noFill/>
                </a:ln>
                <a:solidFill>
                  <a:schemeClr val="tx1"/>
                </a:solidFill>
                <a:effectLst/>
                <a:latin typeface="Times New Roman" pitchFamily="18" charset="0"/>
                <a:cs typeface="Arial" pitchFamily="34" charset="0"/>
              </a:rPr>
            </a:br>
            <a:r>
              <a:rPr kumimoji="0" lang="ru-RU" sz="1400" b="0" i="1" u="none" strike="noStrike" cap="none" normalizeH="0" baseline="0" dirty="0" smtClean="0">
                <a:ln>
                  <a:noFill/>
                </a:ln>
                <a:solidFill>
                  <a:schemeClr val="tx1"/>
                </a:solidFill>
                <a:effectLst/>
                <a:latin typeface="Times New Roman" pitchFamily="18" charset="0"/>
                <a:cs typeface="Arial" pitchFamily="34" charset="0"/>
              </a:rPr>
              <a:t>И не страшен нам мороз.</a:t>
            </a:r>
          </a:p>
          <a:p>
            <a:pPr marL="0" marR="165100" lvl="0" indent="0" algn="just" defTabSz="914400" rtl="0" eaLnBrk="1" fontAlgn="base" latinLnBrk="0" hangingPunct="1">
              <a:lnSpc>
                <a:spcPct val="100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После слова «мороз» все играющие перебегают в дом на противоположной стороне площадки, а Морозы стараются их заморозить, т.е. коснуться рукой. Замороженные останавливаются там, где их захватил Мороз, и стоят так до окончания перебежки всех остальных играющих.</a:t>
            </a:r>
            <a:r>
              <a:rPr kumimoji="0" lang="ru-RU" sz="1300" b="0" i="0" u="none" strike="noStrike" cap="none" normalizeH="0" baseline="0" dirty="0" smtClean="0">
                <a:ln>
                  <a:noFill/>
                </a:ln>
                <a:solidFill>
                  <a:schemeClr val="tx1"/>
                </a:solidFill>
                <a:effectLst/>
                <a:latin typeface="Arial" pitchFamily="34" charset="0"/>
                <a:cs typeface="Arial" pitchFamily="34" charset="0"/>
              </a:rPr>
              <a:t> </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Замороженные подсчитываются, после чего они присоединяются к остальным играющим</a:t>
            </a:r>
          </a:p>
          <a:p>
            <a:pPr marL="0" marR="165100" lvl="0" indent="0" algn="ctr" defTabSz="914400" rtl="0" eaLnBrk="1" fontAlgn="base" latinLnBrk="0" hangingPunct="1">
              <a:lnSpc>
                <a:spcPct val="100000"/>
              </a:lnSpc>
              <a:spcBef>
                <a:spcPct val="0"/>
              </a:spcBef>
              <a:spcAft>
                <a:spcPts val="100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Arial" pitchFamily="34" charset="0"/>
            </a:endParaRPr>
          </a:p>
          <a:p>
            <a:pPr marL="0" marR="165100" lvl="0" indent="0" algn="just" defTabSz="914400" rtl="0" eaLnBrk="1" fontAlgn="base" latinLnBrk="0" hangingPunct="1">
              <a:lnSpc>
                <a:spcPct val="100000"/>
              </a:lnSpc>
              <a:spcBef>
                <a:spcPct val="0"/>
              </a:spcBef>
              <a:spcAft>
                <a:spcPts val="100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Arial" pitchFamily="34" charset="0"/>
            </a:endParaRPr>
          </a:p>
          <a:p>
            <a:pPr marL="0" marR="165100" lvl="0" indent="0" algn="just" defTabSz="914400" rtl="0" eaLnBrk="1" fontAlgn="base" latinLnBrk="0" hangingPunct="1">
              <a:lnSpc>
                <a:spcPct val="100000"/>
              </a:lnSpc>
              <a:spcBef>
                <a:spcPct val="0"/>
              </a:spcBef>
              <a:spcAft>
                <a:spcPts val="100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Arial" pitchFamily="34" charset="0"/>
            </a:endParaRPr>
          </a:p>
          <a:p>
            <a:pPr marL="0" marR="165100" lvl="0" indent="0" algn="just" defTabSz="914400" rtl="0" eaLnBrk="1" fontAlgn="base" latinLnBrk="0" hangingPunct="1">
              <a:lnSpc>
                <a:spcPct val="100000"/>
              </a:lnSpc>
              <a:spcBef>
                <a:spcPct val="0"/>
              </a:spcBef>
              <a:spcAft>
                <a:spcPts val="100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Arial" pitchFamily="34" charset="0"/>
            </a:endParaRPr>
          </a:p>
          <a:p>
            <a:pPr marL="0" marR="165100" lvl="0" indent="0" algn="just" defTabSz="914400" rtl="0" eaLnBrk="1" fontAlgn="base" latinLnBrk="0" hangingPunct="1">
              <a:lnSpc>
                <a:spcPct val="100000"/>
              </a:lnSpc>
              <a:spcBef>
                <a:spcPct val="0"/>
              </a:spcBef>
              <a:spcAft>
                <a:spcPts val="1000"/>
              </a:spcAft>
              <a:buClrTx/>
              <a:buSzTx/>
              <a:buFontTx/>
              <a:buNone/>
              <a:tabLst/>
            </a:pPr>
            <a:endParaRPr kumimoji="0" lang="ru-RU" sz="1300" b="0" i="0" u="none" strike="noStrike" cap="none" normalizeH="0" baseline="0" dirty="0" smtClean="0">
              <a:ln>
                <a:noFill/>
              </a:ln>
              <a:solidFill>
                <a:srgbClr val="3B2A1A"/>
              </a:solidFill>
              <a:effectLst/>
              <a:latin typeface="Arial" pitchFamily="34" charset="0"/>
              <a:cs typeface="Arial" pitchFamily="34" charset="0"/>
            </a:endParaRPr>
          </a:p>
          <a:p>
            <a:pPr marL="0" marR="165100" lvl="0" indent="0" algn="just" defTabSz="914400" rtl="0" eaLnBrk="1" fontAlgn="base" latinLnBrk="0" hangingPunct="1">
              <a:lnSpc>
                <a:spcPct val="100000"/>
              </a:lnSpc>
              <a:spcBef>
                <a:spcPct val="0"/>
              </a:spcBef>
              <a:spcAft>
                <a:spcPts val="1000"/>
              </a:spcAft>
              <a:buClrTx/>
              <a:buSzTx/>
              <a:buFontTx/>
              <a:buNone/>
              <a:tabLst/>
            </a:pPr>
            <a:endParaRPr kumimoji="0" lang="ru-RU" sz="1300" b="0" i="0" u="none" strike="noStrike" cap="none" normalizeH="0" baseline="0" dirty="0" smtClean="0">
              <a:ln>
                <a:noFill/>
              </a:ln>
              <a:solidFill>
                <a:srgbClr val="3B2A1A"/>
              </a:solidFill>
              <a:effectLst/>
              <a:latin typeface="Verdana" pitchFamily="34" charset="0"/>
              <a:cs typeface="Arial" pitchFamily="34" charset="0"/>
            </a:endParaRPr>
          </a:p>
          <a:p>
            <a:pPr marL="0" marR="165100" lvl="0" indent="0" algn="l" defTabSz="914400" rtl="0" eaLnBrk="1" fontAlgn="base" latinLnBrk="0" hangingPunct="1">
              <a:lnSpc>
                <a:spcPct val="100000"/>
              </a:lnSpc>
              <a:spcBef>
                <a:spcPct val="0"/>
              </a:spcBef>
              <a:spcAft>
                <a:spcPts val="100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18516" y="188640"/>
            <a:ext cx="4812798" cy="31473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smtClean="0">
                <a:ln>
                  <a:noFill/>
                </a:ln>
                <a:solidFill>
                  <a:schemeClr val="tx1"/>
                </a:solidFill>
                <a:effectLst/>
                <a:latin typeface="Times New Roman" pitchFamily="18" charset="0"/>
                <a:cs typeface="Arial" pitchFamily="34" charset="0"/>
              </a:rPr>
              <a:t>Татарская народная игра </a:t>
            </a:r>
          </a:p>
          <a:p>
            <a:pPr marL="0" marR="0" lvl="0"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smtClean="0">
                <a:ln>
                  <a:noFill/>
                </a:ln>
                <a:solidFill>
                  <a:schemeClr val="tx1"/>
                </a:solidFill>
                <a:effectLst/>
                <a:latin typeface="Times New Roman" pitchFamily="18" charset="0"/>
                <a:cs typeface="Arial" pitchFamily="34" charset="0"/>
              </a:rPr>
              <a:t>«ТЮБЕТЕЙКА»</a:t>
            </a:r>
          </a:p>
          <a:p>
            <a:pPr marL="0" marR="0" lvl="0" indent="0" algn="just" defTabSz="914400" rtl="0" eaLnBrk="1" fontAlgn="base" latinLnBrk="0" hangingPunct="1">
              <a:lnSpc>
                <a:spcPct val="100000"/>
              </a:lnSpc>
              <a:spcBef>
                <a:spcPts val="500"/>
              </a:spcBef>
              <a:spcAft>
                <a:spcPts val="925"/>
              </a:spcAft>
              <a:buClrTx/>
              <a:buSzTx/>
              <a:buFontTx/>
              <a:buNone/>
              <a:tabLst/>
            </a:pPr>
            <a:endParaRPr kumimoji="0" lang="ru-RU" sz="14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just" defTabSz="914400" rtl="0" eaLnBrk="1" fontAlgn="base" latinLnBrk="0" hangingPunct="1">
              <a:lnSpc>
                <a:spcPct val="100000"/>
              </a:lnSpc>
              <a:spcBef>
                <a:spcPts val="500"/>
              </a:spcBef>
              <a:spcAft>
                <a:spcPts val="925"/>
              </a:spcAft>
              <a:buClrTx/>
              <a:buSzTx/>
              <a:buFontTx/>
              <a:buNone/>
              <a:tabLst/>
            </a:pPr>
            <a:endParaRPr kumimoji="0" lang="ru-RU" sz="14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just" defTabSz="914400" rtl="0" eaLnBrk="1" fontAlgn="base" latinLnBrk="0" hangingPunct="1">
              <a:lnSpc>
                <a:spcPct val="100000"/>
              </a:lnSpc>
              <a:spcBef>
                <a:spcPts val="500"/>
              </a:spcBef>
              <a:spcAft>
                <a:spcPts val="925"/>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Arial" pitchFamily="34" charset="0"/>
              </a:rPr>
              <a:t>Дети становятся в круг, под музыку водящий надевает тюбетейку на голову соседу, когда музыка прекратится, тот игрок, у которого будет на голове тюбетейка, выполняет какое-нибудь смешное задание.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3" name="Рисунок 2" descr="Похожее изображение"/>
          <p:cNvPicPr/>
          <p:nvPr/>
        </p:nvPicPr>
        <p:blipFill>
          <a:blip r:embed="rId2" cstate="print"/>
          <a:srcRect/>
          <a:stretch>
            <a:fillRect/>
          </a:stretch>
        </p:blipFill>
        <p:spPr bwMode="auto">
          <a:xfrm>
            <a:off x="515435" y="3556972"/>
            <a:ext cx="4032250" cy="3040380"/>
          </a:xfrm>
          <a:prstGeom prst="rect">
            <a:avLst/>
          </a:prstGeom>
          <a:noFill/>
          <a:ln w="9525">
            <a:noFill/>
            <a:miter lim="800000"/>
            <a:headEnd/>
            <a:tailEnd/>
          </a:ln>
        </p:spPr>
      </p:pic>
      <p:sp>
        <p:nvSpPr>
          <p:cNvPr id="2051" name="Text Box 3"/>
          <p:cNvSpPr txBox="1">
            <a:spLocks noChangeArrowheads="1"/>
          </p:cNvSpPr>
          <p:nvPr/>
        </p:nvSpPr>
        <p:spPr bwMode="auto">
          <a:xfrm>
            <a:off x="4960929" y="3429000"/>
            <a:ext cx="5080564" cy="33633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Цыганская народная игра</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«ШАТЕР»</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Дети встают в круги вокруг стульев, на каждом из которых раскинут красивый большой платок, все платки разные. Водят хоровод вокруг каждого платка. Затем собираются в общий хоровод и пляшут. По окончании музыки  нужно быстро собраться у своего платка и поднять его над головой, как шатер, растянув за углы. </a:t>
            </a:r>
            <a:br>
              <a:rPr kumimoji="0" lang="ru-RU" sz="1400" b="0" i="0" u="none" strike="noStrike" cap="none" normalizeH="0" baseline="0" dirty="0" smtClean="0">
                <a:ln>
                  <a:noFill/>
                </a:ln>
                <a:solidFill>
                  <a:schemeClr val="tx1"/>
                </a:solidFill>
                <a:effectLst/>
                <a:latin typeface="Times New Roman" pitchFamily="18" charset="0"/>
                <a:cs typeface="Arial" pitchFamily="34" charset="0"/>
              </a:rPr>
            </a:b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a:r>
            <a:br>
              <a:rPr kumimoji="0" lang="ru-RU" sz="1400" b="0" i="0" u="none" strike="noStrike" cap="none" normalizeH="0" baseline="0" dirty="0" smtClean="0">
                <a:ln>
                  <a:noFill/>
                </a:ln>
                <a:solidFill>
                  <a:schemeClr val="tx1"/>
                </a:solidFill>
                <a:effectLst/>
                <a:latin typeface="Times New Roman" pitchFamily="18"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Картинки по запросу игра тюбетейка картинка png"/>
          <p:cNvPicPr/>
          <p:nvPr/>
        </p:nvPicPr>
        <p:blipFill>
          <a:blip r:embed="rId3" cstate="print"/>
          <a:srcRect r="31831"/>
          <a:stretch>
            <a:fillRect/>
          </a:stretch>
        </p:blipFill>
        <p:spPr bwMode="auto">
          <a:xfrm>
            <a:off x="5119696" y="404664"/>
            <a:ext cx="4921797" cy="25650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орелки"/>
          <p:cNvPicPr/>
          <p:nvPr/>
        </p:nvPicPr>
        <p:blipFill>
          <a:blip r:embed="rId2" cstate="print"/>
          <a:srcRect/>
          <a:stretch>
            <a:fillRect/>
          </a:stretch>
        </p:blipFill>
        <p:spPr bwMode="auto">
          <a:xfrm>
            <a:off x="39132" y="908720"/>
            <a:ext cx="1984595" cy="5082445"/>
          </a:xfrm>
          <a:prstGeom prst="rect">
            <a:avLst/>
          </a:prstGeom>
          <a:noFill/>
          <a:ln w="9525">
            <a:noFill/>
            <a:miter lim="800000"/>
            <a:headEnd/>
            <a:tailEnd/>
          </a:ln>
        </p:spPr>
      </p:pic>
      <p:sp>
        <p:nvSpPr>
          <p:cNvPr id="3074" name="Text Box 2"/>
          <p:cNvSpPr txBox="1">
            <a:spLocks noChangeArrowheads="1"/>
          </p:cNvSpPr>
          <p:nvPr/>
        </p:nvSpPr>
        <p:spPr bwMode="auto">
          <a:xfrm>
            <a:off x="1864960" y="44624"/>
            <a:ext cx="3889807" cy="669674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Русская народная игра</a:t>
            </a:r>
          </a:p>
          <a:p>
            <a:pPr marL="457200" marR="296863" lvl="1" indent="0" algn="ctr" defTabSz="914400" rtl="0" eaLnBrk="1" fontAlgn="base" latinLnBrk="0" hangingPunct="1">
              <a:lnSpc>
                <a:spcPct val="100000"/>
              </a:lnSpc>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«ГОРЕЛКИ»</a:t>
            </a:r>
          </a:p>
          <a:p>
            <a:pPr marL="0" marR="296863" lvl="1" indent="173038" algn="just" defTabSz="914400" rtl="0" eaLnBrk="1" fontAlgn="base" latinLnBrk="0" hangingPunct="1">
              <a:lnSpc>
                <a:spcPct val="100000"/>
              </a:lnSpc>
              <a:spcBef>
                <a:spcPts val="500"/>
              </a:spcBef>
              <a:spcAft>
                <a:spcPts val="500"/>
              </a:spcAft>
              <a:buClrTx/>
              <a:buSzTx/>
              <a:buFontTx/>
              <a:buNone/>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Играющие встают парами друг за другом. Впереди всех на расстоянии двух шагов стоит водящий - горелка. Играющие нараспев говорят слова:</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Гори, гори ясно,</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Чтобы не погасло.</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Погляди на небо:</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Звезды горят,</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Журавли кричат:</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a:t>
            </a: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Гу</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a:t>
            </a: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гу</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убегу.</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Раз, два, не воронь,</a:t>
            </a:r>
          </a:p>
          <a:p>
            <a:pPr marL="457200" marR="296863" lvl="1" indent="0" algn="just" defTabSz="914400" rtl="0" eaLnBrk="1" fontAlgn="base" latinLnBrk="0" hangingPunct="1">
              <a:lnSpc>
                <a:spcPct val="100000"/>
              </a:lnSpc>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А беги, как огонь!</a:t>
            </a: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96838" marR="296863" lvl="1" algn="just" defTabSz="914400" rtl="0" eaLnBrk="1" fontAlgn="base" latinLnBrk="0" hangingPunct="1">
              <a:lnSpc>
                <a:spcPct val="100000"/>
              </a:lnSpc>
              <a:spcBef>
                <a:spcPts val="500"/>
              </a:spcBef>
              <a:spcAft>
                <a:spcPts val="50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После последних слов дети, стоящие в последней паре, бегут с двух сторон вдоль колонны. Горелка старается запятнать одного из них. Если бегущие игроки успели взять друг друга за</a:t>
            </a:r>
            <a:r>
              <a:rPr kumimoji="0" lang="ru-RU" sz="1300" b="0" i="0" u="none" strike="noStrike" cap="none" normalizeH="0" baseline="0" dirty="0" smtClean="0">
                <a:ln>
                  <a:noFill/>
                </a:ln>
                <a:solidFill>
                  <a:srgbClr val="000000"/>
                </a:solidFill>
                <a:effectLst/>
                <a:latin typeface="Times New Roman" pitchFamily="18" charset="0"/>
                <a:cs typeface="Arial" pitchFamily="34" charset="0"/>
              </a:rPr>
              <a:t> руки, прежде чем горелка запятнает одного из них, то они встают впереди первой пары, а горелка вновь горит. Если горелке удается запятнать одного из бегущих в паре, то он встает с ним впереди всей колонны, а тот, кто остался без пары, горит.</a:t>
            </a:r>
          </a:p>
          <a:p>
            <a:pPr marL="457200" marR="296863" lvl="1" indent="0" algn="just" defTabSz="914400" rtl="0" eaLnBrk="1" fontAlgn="base" latinLnBrk="0" hangingPunct="1">
              <a:lnSpc>
                <a:spcPct val="100000"/>
              </a:lnSpc>
              <a:spcBef>
                <a:spcPts val="500"/>
              </a:spcBef>
              <a:spcAft>
                <a:spcPts val="500"/>
              </a:spcAft>
              <a:buClrTx/>
              <a:buSzTx/>
              <a:buFontTx/>
              <a:buNone/>
              <a:tabLst/>
            </a:pPr>
            <a:r>
              <a:rPr kumimoji="0" lang="ru-RU" sz="1300" b="1" i="1" u="none" strike="noStrike" cap="none" normalizeH="0" baseline="0" dirty="0" smtClean="0">
                <a:ln>
                  <a:noFill/>
                </a:ln>
                <a:solidFill>
                  <a:srgbClr val="000000"/>
                </a:solidFill>
                <a:effectLst/>
                <a:latin typeface="Times New Roman" pitchFamily="18" charset="0"/>
                <a:cs typeface="Arial" pitchFamily="34" charset="0"/>
              </a:rPr>
              <a:t>Правила игры</a:t>
            </a:r>
            <a:r>
              <a:rPr kumimoji="0" lang="ru-RU" sz="1300" b="1" i="0" u="none" strike="noStrike" cap="none" normalizeH="0" baseline="0" dirty="0" smtClean="0">
                <a:ln>
                  <a:noFill/>
                </a:ln>
                <a:solidFill>
                  <a:srgbClr val="000000"/>
                </a:solidFill>
                <a:effectLst/>
                <a:latin typeface="Times New Roman" pitchFamily="18" charset="0"/>
                <a:cs typeface="Arial" pitchFamily="34" charset="0"/>
              </a:rPr>
              <a:t>.</a:t>
            </a:r>
            <a:r>
              <a:rPr kumimoji="0" lang="ru-RU" sz="1300" b="0" i="0" u="none" strike="noStrike" cap="none" normalizeH="0" baseline="0" dirty="0" smtClean="0">
                <a:ln>
                  <a:noFill/>
                </a:ln>
                <a:solidFill>
                  <a:srgbClr val="000000"/>
                </a:solidFill>
                <a:effectLst/>
                <a:latin typeface="Times New Roman" pitchFamily="18" charset="0"/>
                <a:cs typeface="Arial" pitchFamily="34" charset="0"/>
              </a:rPr>
              <a:t> Горелка не должен оглядываться. Он догоняет убегающих игроков  как только они пробегут мимо него.</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5" name="Text Box 3"/>
          <p:cNvSpPr txBox="1">
            <a:spLocks noChangeArrowheads="1"/>
          </p:cNvSpPr>
          <p:nvPr/>
        </p:nvSpPr>
        <p:spPr bwMode="auto">
          <a:xfrm>
            <a:off x="5834151" y="44624"/>
            <a:ext cx="4127958" cy="59766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Чечено-ингушская народная игра «УТУШКА»</a:t>
            </a:r>
          </a:p>
          <a:p>
            <a:pPr marL="92075" marR="296863" lvl="1"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Две девочки садятся друг против друга на стульчики. Ноги вытягивают вперед, носками вверх; носки соединяют - получается мостик. Выбирается утка, остальные дети утята. </a:t>
            </a: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Утушка</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зовет своих утят скороговоркой:</a:t>
            </a:r>
          </a:p>
          <a:p>
            <a:pPr marL="457200" marR="296863" lvl="1" indent="0" algn="just" defTabSz="914400" rtl="0" eaLnBrk="1" fontAlgn="base" latinLnBrk="0" hangingPunct="1">
              <a:lnSpc>
                <a:spcPct val="100000"/>
              </a:lnSpc>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Быстрей, быстрей, утятки,</a:t>
            </a: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457200" marR="296863" lvl="1" indent="0" algn="just" defTabSz="914400" rtl="0" eaLnBrk="1" fontAlgn="base" latinLnBrk="0" hangingPunct="1">
              <a:lnSpc>
                <a:spcPct val="100000"/>
              </a:lnSpc>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Быстрей, быстрей, дикие перышки.</a:t>
            </a: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0" marR="296863" lvl="1" algn="just" defTabSz="914400" rtl="0" eaLnBrk="1" fontAlgn="base" latinLnBrk="0" hangingPunct="1">
              <a:lnSpc>
                <a:spcPct val="100000"/>
              </a:lnSpc>
              <a:spcBef>
                <a:spcPts val="500"/>
              </a:spcBef>
              <a:spcAft>
                <a:spcPts val="50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Утята выстраиваются друг за другом вслед за </a:t>
            </a: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утушкой</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и перешагивают через мостик, стараясь не задеть его. Тот, кто заденет мостик, выходит из игры, остальные переходят на другой берег. </a:t>
            </a: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Утушка</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вновь строит своих утят, и они перешагивают через мостик, но мостик уже повыше (девочки ставят ногу на ногу и соединяют их). Играть могут от десяти до двенадцати человек.</a:t>
            </a:r>
          </a:p>
          <a:p>
            <a:pPr marL="0" marR="296863" lvl="1" algn="just" defTabSz="914400" rtl="0" eaLnBrk="1" fontAlgn="base" latinLnBrk="0" hangingPunct="1">
              <a:lnSpc>
                <a:spcPct val="100000"/>
              </a:lnSpc>
              <a:spcBef>
                <a:spcPts val="500"/>
              </a:spcBef>
              <a:spcAft>
                <a:spcPts val="500"/>
              </a:spcAft>
              <a:buClrTx/>
              <a:buSzTx/>
              <a:buFontTx/>
              <a:buNone/>
              <a:tabLst/>
            </a:pPr>
            <a:r>
              <a:rPr kumimoji="0" lang="ru-RU" sz="1400" b="1" i="1" u="none" strike="noStrike" cap="none" normalizeH="0" baseline="0" dirty="0" smtClean="0">
                <a:ln>
                  <a:noFill/>
                </a:ln>
                <a:solidFill>
                  <a:srgbClr val="000000"/>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a:t>
            </a:r>
            <a:endParaRPr lang="ru-RU" sz="1400" b="1" dirty="0" smtClean="0">
              <a:solidFill>
                <a:srgbClr val="000000"/>
              </a:solidFill>
              <a:latin typeface="Times New Roman" pitchFamily="18" charset="0"/>
              <a:cs typeface="Arial" pitchFamily="34" charset="0"/>
            </a:endParaRPr>
          </a:p>
          <a:p>
            <a:pPr marL="92075" marR="296863" lvl="1" indent="-92075" algn="just" defTabSz="914400" rtl="0" eaLnBrk="1" fontAlgn="base" latinLnBrk="0" hangingPunct="1">
              <a:lnSpc>
                <a:spcPct val="100000"/>
              </a:lnSpc>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 </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Проходить следует </a:t>
            </a:r>
          </a:p>
          <a:p>
            <a:pPr marL="0" marR="296863" lvl="1" algn="just" defTabSz="914400" rtl="0" eaLnBrk="1" fontAlgn="base" latinLnBrk="0" hangingPunct="1">
              <a:lnSpc>
                <a:spcPct val="100000"/>
              </a:lnSpc>
              <a:buClrTx/>
              <a:buSzTx/>
              <a:buFontTx/>
              <a:buNone/>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осторожно, высоко </a:t>
            </a:r>
          </a:p>
          <a:p>
            <a:pPr marL="0" marR="296863" lvl="1" algn="just" defTabSz="914400" rtl="0" eaLnBrk="1" fontAlgn="base" latinLnBrk="0" hangingPunct="1">
              <a:lnSpc>
                <a:spcPct val="100000"/>
              </a:lnSpc>
              <a:buClrTx/>
              <a:buSzTx/>
              <a:buFontTx/>
              <a:buNone/>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поднимая ноги.</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Утушка (Бобешк)"/>
          <p:cNvPicPr/>
          <p:nvPr/>
        </p:nvPicPr>
        <p:blipFill>
          <a:blip r:embed="rId3" cstate="print"/>
          <a:srcRect t="18668" r="8558" b="18668"/>
          <a:stretch>
            <a:fillRect/>
          </a:stretch>
        </p:blipFill>
        <p:spPr bwMode="auto">
          <a:xfrm>
            <a:off x="8136282" y="4797152"/>
            <a:ext cx="1878742" cy="2016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85756" y="2060848"/>
            <a:ext cx="4716405" cy="475252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Чувашская народная игра</a:t>
            </a:r>
          </a:p>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«ЛУНА ИЛИ СОЛНЦЕ»</a:t>
            </a:r>
          </a:p>
          <a:p>
            <a:pPr marL="4763" marR="296863" lvl="1" algn="just" defTabSz="914400" rtl="0" eaLnBrk="1" fontAlgn="base" latinLnBrk="0" hangingPunct="1">
              <a:lnSpc>
                <a:spcPct val="100000"/>
              </a:lnSpc>
              <a:spcBef>
                <a:spcPts val="500"/>
              </a:spcBef>
              <a:spcAft>
                <a:spcPts val="5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Выбирают двух игроков, которые будут капитанами. Они договариваются между собой, кто из них луна, а кто солнце. К ним по одному подходят остальные, стоящие до этого в стороне. Тихо, чтобы другие не слышали, каждый говорит, что он выбирает: луну или солнце. Ему так же тихо говорят, в чью команду он должен встать. Так все делятся на две команды, которые выстраиваются в колонны - игроки за своим капитаном, обхватив стоящего впереди за талию. Команды перетягивают друг друга через черту между ними. </a:t>
            </a:r>
            <a:r>
              <a:rPr kumimoji="0" lang="ru-RU" sz="1400" b="0" i="0" u="none" strike="noStrike" cap="none" normalizeH="0" baseline="0" dirty="0" err="1" smtClean="0">
                <a:ln>
                  <a:noFill/>
                </a:ln>
                <a:solidFill>
                  <a:schemeClr val="tx1"/>
                </a:solidFill>
                <a:effectLst/>
                <a:latin typeface="Times New Roman" pitchFamily="18" charset="0"/>
                <a:cs typeface="Arial" pitchFamily="34" charset="0"/>
              </a:rPr>
              <a:t>Перетягивание</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проходит весело, эмоционально даже тогда, когда команды оказываются неравными.</a:t>
            </a:r>
          </a:p>
          <a:p>
            <a:pPr marL="457200" marR="296863" lvl="1" indent="0" algn="just" defTabSz="914400" rtl="0" eaLnBrk="1" fontAlgn="base" latinLnBrk="0" hangingPunct="1">
              <a:lnSpc>
                <a:spcPct val="100000"/>
              </a:lnSpc>
              <a:spcBef>
                <a:spcPts val="500"/>
              </a:spcBef>
              <a:spcAft>
                <a:spcPts val="500"/>
              </a:spcAft>
              <a:buClrTx/>
              <a:buSzTx/>
              <a:buFontTx/>
              <a:buNone/>
              <a:tabLst/>
            </a:pPr>
            <a:r>
              <a:rPr kumimoji="0" lang="ru-RU" sz="1400" b="1" i="1" u="none" strike="noStrike" cap="none" normalizeH="0" baseline="0" dirty="0" smtClean="0">
                <a:ln>
                  <a:noFill/>
                </a:ln>
                <a:solidFill>
                  <a:schemeClr val="tx1"/>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chemeClr val="tx1"/>
                </a:solidFill>
                <a:effectLst/>
                <a:latin typeface="Times New Roman" pitchFamily="18" charset="0"/>
                <a:cs typeface="Arial" pitchFamily="34" charset="0"/>
              </a:rPr>
              <a:t>.</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Проигравшей считается команда, капитан которой переступил черту при </a:t>
            </a:r>
            <a:r>
              <a:rPr kumimoji="0" lang="ru-RU" sz="1400" b="0" i="0" u="none" strike="noStrike" cap="none" normalizeH="0" baseline="0" dirty="0" err="1" smtClean="0">
                <a:ln>
                  <a:noFill/>
                </a:ln>
                <a:solidFill>
                  <a:schemeClr val="tx1"/>
                </a:solidFill>
                <a:effectLst/>
                <a:latin typeface="Times New Roman" pitchFamily="18" charset="0"/>
                <a:cs typeface="Arial" pitchFamily="34" charset="0"/>
              </a:rPr>
              <a:t>перетягивании</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a:t>
            </a:r>
          </a:p>
          <a:p>
            <a:pPr marL="457200" marR="296863" lvl="1" indent="0" algn="just" defTabSz="914400" rtl="0" eaLnBrk="1" fontAlgn="base" latinLnBrk="0" hangingPunct="1">
              <a:lnSpc>
                <a:spcPct val="100000"/>
              </a:lnSpc>
              <a:spcBef>
                <a:spcPts val="500"/>
              </a:spcBef>
              <a:spcAft>
                <a:spcPts val="5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Arial" pitchFamily="34" charset="0"/>
            </a:endParaRPr>
          </a:p>
          <a:p>
            <a:pPr marL="457200" marR="296863" lvl="1" indent="0" algn="just" defTabSz="914400" rtl="0" eaLnBrk="1" fontAlgn="base" latinLnBrk="0" hangingPunct="1">
              <a:lnSpc>
                <a:spcPct val="100000"/>
              </a:lnSpc>
              <a:spcBef>
                <a:spcPts val="500"/>
              </a:spcBef>
              <a:spcAft>
                <a:spcPts val="5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Arial" pitchFamily="34" charset="0"/>
            </a:endParaRPr>
          </a:p>
          <a:p>
            <a:pPr marL="457200" marR="296863" lvl="1" indent="0" algn="just" defTabSz="914400" rtl="0" eaLnBrk="1" fontAlgn="base" latinLnBrk="0" hangingPunct="1">
              <a:lnSpc>
                <a:spcPct val="100000"/>
              </a:lnSpc>
              <a:spcBef>
                <a:spcPts val="500"/>
              </a:spcBef>
              <a:spcAft>
                <a:spcPts val="5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Arial" pitchFamily="34" charset="0"/>
            </a:endParaRPr>
          </a:p>
          <a:p>
            <a:pPr marL="457200" marR="296863" lvl="1" indent="0" algn="just" defTabSz="914400" rtl="0" eaLnBrk="1" fontAlgn="base" latinLnBrk="0" hangingPunct="1">
              <a:lnSpc>
                <a:spcPct val="100000"/>
              </a:lnSpc>
              <a:spcBef>
                <a:spcPts val="500"/>
              </a:spcBef>
              <a:spcAft>
                <a:spcPts val="5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Луна или солнце (Уйохпа хэвель)"/>
          <p:cNvPicPr/>
          <p:nvPr/>
        </p:nvPicPr>
        <p:blipFill>
          <a:blip r:embed="rId2" cstate="print"/>
          <a:srcRect/>
          <a:stretch>
            <a:fillRect/>
          </a:stretch>
        </p:blipFill>
        <p:spPr bwMode="auto">
          <a:xfrm>
            <a:off x="197899" y="44624"/>
            <a:ext cx="4445494" cy="2016224"/>
          </a:xfrm>
          <a:prstGeom prst="rect">
            <a:avLst/>
          </a:prstGeom>
          <a:noFill/>
          <a:ln w="9525">
            <a:noFill/>
            <a:miter lim="800000"/>
            <a:headEnd/>
            <a:tailEnd/>
          </a:ln>
        </p:spPr>
      </p:pic>
      <p:sp>
        <p:nvSpPr>
          <p:cNvPr id="4099" name="Text Box 3"/>
          <p:cNvSpPr txBox="1">
            <a:spLocks noChangeArrowheads="1"/>
          </p:cNvSpPr>
          <p:nvPr/>
        </p:nvSpPr>
        <p:spPr bwMode="auto">
          <a:xfrm>
            <a:off x="4881545" y="2780928"/>
            <a:ext cx="5119696" cy="40050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Якутская народная игра</a:t>
            </a:r>
          </a:p>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«СОКОЛ И ЛИСА» </a:t>
            </a:r>
          </a:p>
          <a:p>
            <a:pPr marL="0" marR="296863" lvl="1" algn="just" defTabSz="914400" rtl="0" eaLnBrk="1" fontAlgn="base" latinLnBrk="0" hangingPunct="1">
              <a:lnSpc>
                <a:spcPct val="100000"/>
              </a:lnSpc>
              <a:spcBef>
                <a:spcPts val="500"/>
              </a:spcBef>
              <a:spcAft>
                <a:spcPts val="50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Выбираются сокол и лиса. Остальные дети - соколята. Сокол учит своих соколят летать. Он легко бегает в разных направлениях и одновременно производит руками разные летательные движения (вверх, в стороны, вперед) и еще придумывает какое-нибудь более сложное движение руками. Стайка соколят бежит за соколом и следит за его движениями. Они должны точно повторять движения сокола. В это время вдруг выскакивает из норы лиса. Соколята быстро приседают на корточки, чтобы лиса их не заметила.</a:t>
            </a:r>
          </a:p>
          <a:p>
            <a:pPr marL="457200" marR="296863" lvl="1" indent="0" algn="just" defTabSz="914400" rtl="0" eaLnBrk="1" fontAlgn="base" latinLnBrk="0" hangingPunct="1">
              <a:lnSpc>
                <a:spcPct val="100000"/>
              </a:lnSpc>
              <a:spcBef>
                <a:spcPts val="500"/>
              </a:spcBef>
              <a:spcAft>
                <a:spcPts val="500"/>
              </a:spcAft>
              <a:buClrTx/>
              <a:buSzTx/>
              <a:buFontTx/>
              <a:buNone/>
              <a:tabLst/>
            </a:pPr>
            <a:r>
              <a:rPr kumimoji="0" lang="ru-RU" sz="1400" b="1" i="1" u="none" strike="noStrike" cap="none" normalizeH="0" baseline="0" dirty="0" smtClean="0">
                <a:ln>
                  <a:noFill/>
                </a:ln>
                <a:solidFill>
                  <a:srgbClr val="000000"/>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Время появления лисы определяется сигналом ведущего. Лиса ловит только тех, кто не присел.</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Сокол и лиса (Мохоцол уонна сапыл)"/>
          <p:cNvPicPr/>
          <p:nvPr/>
        </p:nvPicPr>
        <p:blipFill>
          <a:blip r:embed="rId3" cstate="print"/>
          <a:srcRect/>
          <a:stretch>
            <a:fillRect/>
          </a:stretch>
        </p:blipFill>
        <p:spPr bwMode="auto">
          <a:xfrm>
            <a:off x="5347030" y="188640"/>
            <a:ext cx="4376928"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99758" y="44624"/>
            <a:ext cx="4508506" cy="46805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Русская народная игра</a:t>
            </a:r>
          </a:p>
          <a:p>
            <a:pPr marL="457200" marR="296863" lvl="1" indent="0" algn="ctr" defTabSz="914400" rtl="0" eaLnBrk="1" fontAlgn="base" latinLnBrk="0" hangingPunct="1">
              <a:lnSpc>
                <a:spcPct val="100000"/>
              </a:lnSpc>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«ПОЧТА»</a:t>
            </a:r>
          </a:p>
          <a:p>
            <a:pPr marL="0" marR="296863" lvl="1"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Игра начинается с переклички водящего с игроками:</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Динь, динь, дань!</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Кто там?</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Почта!</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Откуда?</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Из города...</a:t>
            </a:r>
          </a:p>
          <a:p>
            <a:pPr marL="457200" marR="296863" lvl="1" indent="0" algn="just" defTabSz="914400" rtl="0" eaLnBrk="1" fontAlgn="base" latinLnBrk="0" hangingPunct="1">
              <a:lnSpc>
                <a:spcPct val="100000"/>
              </a:lnSpc>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 А что в городе делают?</a:t>
            </a: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0" marR="296863" lvl="1" algn="just" defTabSz="914400" rtl="0" eaLnBrk="1" fontAlgn="base" latinLnBrk="0" hangingPunct="1">
              <a:lnSpc>
                <a:spcPct val="100000"/>
              </a:lnSpc>
              <a:buClrTx/>
              <a:buSzTx/>
              <a:buFontTx/>
              <a:buNone/>
              <a:tabLst>
                <a:tab pos="4305300" algn="l"/>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Водящий может сказать, что в городе танцуют, поют, прыгают и т. д. Все играющие должны делать то, что сказал водящий. А тот, кто плохо выполняет задание, отдает фант. Игра заканчивается, как только водящий наберет пять фантов. Играющие, чьи фанты у водящего, должны их выкупить. Водящий придумывает для них интересные задания. Дети читают стихи, рассказывают смешные истории, вспоминают загадки, имитируют движения животных. Затем выбирают нового водящего и игра повторяется.</a:t>
            </a:r>
            <a:r>
              <a:rPr kumimoji="0" lang="ru-RU" sz="1400" b="0" i="0" u="none" strike="noStrike" cap="none" normalizeH="0" dirty="0" smtClean="0">
                <a:ln>
                  <a:noFill/>
                </a:ln>
                <a:solidFill>
                  <a:srgbClr val="000000"/>
                </a:solidFill>
                <a:effectLst/>
                <a:latin typeface="Times New Roman" pitchFamily="18" charset="0"/>
                <a:cs typeface="Arial" pitchFamily="34" charset="0"/>
              </a:rPr>
              <a:t> </a:t>
            </a:r>
            <a:r>
              <a:rPr kumimoji="0" lang="ru-RU" sz="1400" b="1" i="1" u="none" strike="noStrike" cap="none" normalizeH="0" baseline="0" dirty="0" smtClean="0">
                <a:ln>
                  <a:noFill/>
                </a:ln>
                <a:solidFill>
                  <a:srgbClr val="000000"/>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Задания могут придумывать и сами участники игры.</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Рисунок 3" descr="Почта"/>
          <p:cNvPicPr/>
          <p:nvPr/>
        </p:nvPicPr>
        <p:blipFill>
          <a:blip r:embed="rId2" cstate="print"/>
          <a:srcRect t="11765" b="19031"/>
          <a:stretch>
            <a:fillRect/>
          </a:stretch>
        </p:blipFill>
        <p:spPr bwMode="auto">
          <a:xfrm>
            <a:off x="3096096" y="4438311"/>
            <a:ext cx="1872208" cy="2375065"/>
          </a:xfrm>
          <a:prstGeom prst="rect">
            <a:avLst/>
          </a:prstGeom>
          <a:noFill/>
          <a:ln w="9525">
            <a:noFill/>
            <a:miter lim="800000"/>
            <a:headEnd/>
            <a:tailEnd/>
          </a:ln>
        </p:spPr>
      </p:pic>
      <p:sp>
        <p:nvSpPr>
          <p:cNvPr id="5123" name="Text Box 3"/>
          <p:cNvSpPr txBox="1">
            <a:spLocks noChangeArrowheads="1"/>
          </p:cNvSpPr>
          <p:nvPr/>
        </p:nvSpPr>
        <p:spPr bwMode="auto">
          <a:xfrm>
            <a:off x="4905375" y="3068960"/>
            <a:ext cx="4959473" cy="36181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Игра народов Севера и Дальнего Востока</a:t>
            </a:r>
          </a:p>
          <a:p>
            <a:pPr marL="457200" marR="296863" lvl="1" indent="0" algn="ctr" defTabSz="914400" rtl="0" eaLnBrk="1" fontAlgn="base" latinLnBrk="0" hangingPunct="1">
              <a:lnSpc>
                <a:spcPct val="100000"/>
              </a:lnSpc>
              <a:buClrTx/>
              <a:buSzTx/>
              <a:buFontTx/>
              <a:buNone/>
              <a:tabLst/>
            </a:pPr>
            <a:r>
              <a:rPr kumimoji="0" lang="ru-RU" sz="1600" b="1" i="1" u="none" strike="noStrike" cap="none" normalizeH="0" baseline="0" dirty="0" smtClean="0">
                <a:ln>
                  <a:noFill/>
                </a:ln>
                <a:solidFill>
                  <a:schemeClr val="tx1"/>
                </a:solidFill>
                <a:effectLst/>
                <a:latin typeface="Times New Roman" pitchFamily="18" charset="0"/>
                <a:cs typeface="Arial" pitchFamily="34" charset="0"/>
              </a:rPr>
              <a:t>«СОВУШКА – ЛОХМАТАЯ ГОЛОВУШКА»</a:t>
            </a:r>
          </a:p>
          <a:p>
            <a:pPr marL="457200" marR="296863" lvl="1" indent="0" algn="just" defTabSz="914400" rtl="0" eaLnBrk="1" fontAlgn="base" latinLnBrk="0" hangingPunct="1">
              <a:lnSpc>
                <a:spcPct val="100000"/>
              </a:lnSpc>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Arial" pitchFamily="34" charset="0"/>
            </a:endParaRPr>
          </a:p>
          <a:p>
            <a:pPr marL="0" marR="296863" lvl="1"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Полярная сова находится в углу площадки или комнаты. Остальные играющие – </a:t>
            </a:r>
            <a:r>
              <a:rPr kumimoji="0" lang="ru-RU" sz="1400" b="0" i="0" u="none" strike="noStrike" cap="none" normalizeH="0" baseline="0" dirty="0" err="1" smtClean="0">
                <a:ln>
                  <a:noFill/>
                </a:ln>
                <a:solidFill>
                  <a:schemeClr val="tx1"/>
                </a:solidFill>
                <a:effectLst/>
                <a:latin typeface="Times New Roman" pitchFamily="18" charset="0"/>
                <a:cs typeface="Arial" pitchFamily="34" charset="0"/>
              </a:rPr>
              <a:t>евражки</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(суслики).</a:t>
            </a:r>
          </a:p>
          <a:p>
            <a:pPr marL="0" marR="296863" lvl="1" algn="just" defTabSz="914400" rtl="0" eaLnBrk="1" fontAlgn="base" latinLnBrk="0" hangingPunct="1">
              <a:lnSpc>
                <a:spcPct val="100000"/>
              </a:lnSpc>
              <a:spcBef>
                <a:spcPts val="500"/>
              </a:spcBef>
              <a:spcAft>
                <a:spcPts val="5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Под тихие ритмичные удары небольшого бубна </a:t>
            </a:r>
            <a:r>
              <a:rPr kumimoji="0" lang="ru-RU" sz="1400" b="0" i="0" u="none" strike="noStrike" cap="none" normalizeH="0" baseline="0" dirty="0" err="1" smtClean="0">
                <a:ln>
                  <a:noFill/>
                </a:ln>
                <a:solidFill>
                  <a:schemeClr val="tx1"/>
                </a:solidFill>
                <a:effectLst/>
                <a:latin typeface="Times New Roman" pitchFamily="18" charset="0"/>
                <a:cs typeface="Arial" pitchFamily="34" charset="0"/>
              </a:rPr>
              <a:t>евражки</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бегают на площадке, на громкий удар бубна </a:t>
            </a:r>
            <a:r>
              <a:rPr kumimoji="0" lang="ru-RU" sz="1400" b="0" i="0" u="none" strike="noStrike" cap="none" normalizeH="0" baseline="0" dirty="0" err="1" smtClean="0">
                <a:ln>
                  <a:noFill/>
                </a:ln>
                <a:solidFill>
                  <a:schemeClr val="tx1"/>
                </a:solidFill>
                <a:effectLst/>
                <a:latin typeface="Times New Roman" pitchFamily="18" charset="0"/>
                <a:cs typeface="Arial" pitchFamily="34" charset="0"/>
              </a:rPr>
              <a:t>евражки</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становятся столбиком, не шевелятся. Полярная сова облетает </a:t>
            </a:r>
            <a:r>
              <a:rPr kumimoji="0" lang="ru-RU" sz="1400" b="0" i="0" u="none" strike="noStrike" cap="none" normalizeH="0" baseline="0" dirty="0" err="1" smtClean="0">
                <a:ln>
                  <a:noFill/>
                </a:ln>
                <a:solidFill>
                  <a:schemeClr val="tx1"/>
                </a:solidFill>
                <a:effectLst/>
                <a:latin typeface="Times New Roman" pitchFamily="18" charset="0"/>
                <a:cs typeface="Arial" pitchFamily="34" charset="0"/>
              </a:rPr>
              <a:t>евражек</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и того, кто пошевелится или стоит не столбиком, уводит с собой. В заключение игры (после трех-четырех повторений) отмечают тех игроков, кто отличился большей выдержкой.</a:t>
            </a:r>
          </a:p>
          <a:p>
            <a:pPr marL="457200" marR="296863" lvl="1" indent="0" algn="just" defTabSz="914400" rtl="0" eaLnBrk="1" fontAlgn="base" latinLnBrk="0" hangingPunct="1">
              <a:lnSpc>
                <a:spcPct val="100000"/>
              </a:lnSpc>
              <a:spcBef>
                <a:spcPts val="500"/>
              </a:spcBef>
              <a:spcAft>
                <a:spcPts val="500"/>
              </a:spcAft>
              <a:buClrTx/>
              <a:buSzTx/>
              <a:buFontTx/>
              <a:buNone/>
              <a:tabLst/>
            </a:pPr>
            <a:r>
              <a:rPr kumimoji="0" lang="ru-RU" sz="1400" b="1" i="1" u="none" strike="noStrike" cap="none" normalizeH="0" baseline="0" dirty="0" smtClean="0">
                <a:ln>
                  <a:noFill/>
                </a:ln>
                <a:solidFill>
                  <a:schemeClr val="tx1"/>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chemeClr val="tx1"/>
                </a:solidFill>
                <a:effectLst/>
                <a:latin typeface="Times New Roman" pitchFamily="18" charset="0"/>
                <a:cs typeface="Arial" pitchFamily="34" charset="0"/>
              </a:rPr>
              <a:t>.</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Громкие удары не должны звучать длительное время. Дети должны быстро реагировать на смену ударов.</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Рисунок 5" descr="Картинки по запросу сова картинка png"/>
          <p:cNvPicPr/>
          <p:nvPr/>
        </p:nvPicPr>
        <p:blipFill>
          <a:blip r:embed="rId3" cstate="print"/>
          <a:srcRect/>
          <a:stretch>
            <a:fillRect/>
          </a:stretch>
        </p:blipFill>
        <p:spPr bwMode="auto">
          <a:xfrm>
            <a:off x="6971584" y="332656"/>
            <a:ext cx="2173184" cy="2173184"/>
          </a:xfrm>
          <a:prstGeom prst="rect">
            <a:avLst/>
          </a:prstGeom>
          <a:noFill/>
          <a:ln w="9525">
            <a:noFill/>
            <a:miter lim="800000"/>
            <a:headEnd/>
            <a:tailEnd/>
          </a:ln>
        </p:spPr>
      </p:pic>
      <p:pic>
        <p:nvPicPr>
          <p:cNvPr id="7" name="Рисунок 6" descr="Похожее изображение"/>
          <p:cNvPicPr/>
          <p:nvPr/>
        </p:nvPicPr>
        <p:blipFill>
          <a:blip r:embed="rId4" cstate="print"/>
          <a:srcRect/>
          <a:stretch>
            <a:fillRect/>
          </a:stretch>
        </p:blipFill>
        <p:spPr bwMode="auto">
          <a:xfrm flipH="1">
            <a:off x="5673020" y="1412776"/>
            <a:ext cx="1167492" cy="14369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66675" y="123825"/>
            <a:ext cx="4989513" cy="380923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Дагестанская народна игра</a:t>
            </a:r>
          </a:p>
          <a:p>
            <a:pPr marL="457200" marR="296863" lvl="1" indent="0" algn="ctr" defTabSz="914400" rtl="0" eaLnBrk="1" fontAlgn="base" latinLnBrk="0" hangingPunct="1">
              <a:lnSpc>
                <a:spcPct val="100000"/>
              </a:lnSpc>
              <a:spcBef>
                <a:spcPts val="500"/>
              </a:spcBef>
              <a:spcAft>
                <a:spcPts val="500"/>
              </a:spcAft>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«ДОСТАНЬ ШАПКУ»</a:t>
            </a:r>
          </a:p>
          <a:p>
            <a:pPr marL="0" marR="296863" lvl="1"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Arial" pitchFamily="34" charset="0"/>
              </a:rPr>
              <a:t>Игроки объединятся в  две команды, до десяти человек в каждой. На расстоянии 10 - 15 м находятся шапки. Играющие в обеих командах становятся в пары и движутся к шапкам, выполняя разные движения. Сначала двигаются первые пары, затем вторые и т. д. Например, первые пары продвигаются вперед, прыгая на одной ноге, вторые пары передвигаются на четвереньках, третьи пары идут на пятках, четвертые пары - в </a:t>
            </a:r>
            <a:r>
              <a:rPr kumimoji="0" lang="ru-RU" sz="1400" b="0" i="0" u="none" strike="noStrike" cap="none" normalizeH="0" baseline="0" dirty="0" err="1" smtClean="0">
                <a:ln>
                  <a:noFill/>
                </a:ln>
                <a:solidFill>
                  <a:schemeClr val="tx1"/>
                </a:solidFill>
                <a:effectLst/>
                <a:latin typeface="Times New Roman" pitchFamily="18" charset="0"/>
                <a:cs typeface="Arial" pitchFamily="34" charset="0"/>
              </a:rPr>
              <a:t>полуприседе</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пятые пары продвигаются в глубоком приседе.</a:t>
            </a:r>
          </a:p>
          <a:p>
            <a:pPr marL="457200" marR="296863" lvl="1" indent="0" algn="just" defTabSz="914400" rtl="0" eaLnBrk="1" fontAlgn="base" latinLnBrk="0" hangingPunct="1">
              <a:lnSpc>
                <a:spcPct val="100000"/>
              </a:lnSpc>
              <a:buClrTx/>
              <a:buSzTx/>
              <a:buFontTx/>
              <a:buNone/>
              <a:tabLst/>
            </a:pPr>
            <a:r>
              <a:rPr kumimoji="0" lang="ru-RU" sz="1400" b="1" i="1" u="none" strike="noStrike" cap="none" normalizeH="0" baseline="0" dirty="0" smtClean="0">
                <a:ln>
                  <a:noFill/>
                </a:ln>
                <a:solidFill>
                  <a:schemeClr val="tx1"/>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chemeClr val="tx1"/>
                </a:solidFill>
                <a:effectLst/>
                <a:latin typeface="Times New Roman" pitchFamily="18" charset="0"/>
                <a:cs typeface="Arial" pitchFamily="34" charset="0"/>
              </a:rPr>
              <a:t>.</a:t>
            </a:r>
            <a:r>
              <a:rPr kumimoji="0" lang="ru-RU" sz="1400" b="0" i="0" u="none" strike="noStrike" cap="none" normalizeH="0" baseline="0" dirty="0" smtClean="0">
                <a:ln>
                  <a:noFill/>
                </a:ln>
                <a:solidFill>
                  <a:schemeClr val="tx1"/>
                </a:solidFill>
                <a:effectLst/>
                <a:latin typeface="Times New Roman" pitchFamily="18" charset="0"/>
                <a:cs typeface="Arial" pitchFamily="34" charset="0"/>
              </a:rPr>
              <a:t> Взять шапку имеет право только та пара, которая дошла первой. Побеждает команда, набравшая больше шапок. При повторении игры лучше поменять виды движений между парами. Можно выбрать и другие</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движения.</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Достань шапку (Папахны ал. Т/агъур боев)"/>
          <p:cNvPicPr/>
          <p:nvPr/>
        </p:nvPicPr>
        <p:blipFill>
          <a:blip r:embed="rId2" cstate="print"/>
          <a:srcRect/>
          <a:stretch>
            <a:fillRect/>
          </a:stretch>
        </p:blipFill>
        <p:spPr bwMode="auto">
          <a:xfrm>
            <a:off x="1079872" y="4005064"/>
            <a:ext cx="3349256" cy="2736304"/>
          </a:xfrm>
          <a:prstGeom prst="rect">
            <a:avLst/>
          </a:prstGeom>
          <a:noFill/>
          <a:ln w="9525">
            <a:noFill/>
            <a:miter lim="800000"/>
            <a:headEnd/>
            <a:tailEnd/>
          </a:ln>
        </p:spPr>
      </p:pic>
      <p:sp>
        <p:nvSpPr>
          <p:cNvPr id="6147" name="Text Box 3"/>
          <p:cNvSpPr txBox="1">
            <a:spLocks noChangeArrowheads="1"/>
          </p:cNvSpPr>
          <p:nvPr/>
        </p:nvSpPr>
        <p:spPr bwMode="auto">
          <a:xfrm>
            <a:off x="5112320" y="123824"/>
            <a:ext cx="4916488" cy="539340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296863" lvl="1" indent="0" algn="ctr" defTabSz="914400" rtl="0" eaLnBrk="1" fontAlgn="base" latinLnBrk="0" hangingPunct="1">
              <a:lnSpc>
                <a:spcPct val="100000"/>
              </a:lnSpc>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Русская народная игра</a:t>
            </a:r>
          </a:p>
          <a:p>
            <a:pPr marL="457200" marR="296863" lvl="1" indent="0" algn="ctr" defTabSz="914400" rtl="0" eaLnBrk="1" fontAlgn="base" latinLnBrk="0" hangingPunct="1">
              <a:lnSpc>
                <a:spcPct val="100000"/>
              </a:lnSpc>
              <a:buClrTx/>
              <a:buSzTx/>
              <a:buFontTx/>
              <a:buNone/>
              <a:tabLst/>
            </a:pPr>
            <a:r>
              <a:rPr kumimoji="0" lang="ru-RU" sz="1600" b="1" i="1" u="none" strike="noStrike" cap="none" normalizeH="0" baseline="0" dirty="0" smtClean="0">
                <a:ln>
                  <a:noFill/>
                </a:ln>
                <a:solidFill>
                  <a:srgbClr val="000000"/>
                </a:solidFill>
                <a:effectLst/>
                <a:latin typeface="Times New Roman" pitchFamily="18" charset="0"/>
                <a:cs typeface="Arial" pitchFamily="34" charset="0"/>
              </a:rPr>
              <a:t>«МОЛЧАНКА»</a:t>
            </a:r>
          </a:p>
          <a:p>
            <a:pPr marL="4763" marR="296863" lvl="1"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Перед началом игры все играющие произносят </a:t>
            </a: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певалку</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Первенчики</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a:t>
            </a: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червенчики</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Летали </a:t>
            </a: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голубенчики</a:t>
            </a: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По свежей росе,</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По чужой полосе,</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Там чашки, орешки,</a:t>
            </a:r>
          </a:p>
          <a:p>
            <a:pPr marL="457200" marR="296863" lvl="1" indent="0"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Медок, сахарок -</a:t>
            </a:r>
          </a:p>
          <a:p>
            <a:pPr marL="457200" marR="296863" lvl="1" indent="0" algn="just" defTabSz="914400" rtl="0" eaLnBrk="1" fontAlgn="base" latinLnBrk="0" hangingPunct="1">
              <a:lnSpc>
                <a:spcPct val="100000"/>
              </a:lnSpc>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Молчок!</a:t>
            </a:r>
            <a:endParaRPr kumimoji="0" lang="ru-RU" sz="1400" b="0" i="0" u="none" strike="noStrike" cap="none" normalizeH="0" baseline="0" dirty="0" smtClean="0">
              <a:ln>
                <a:noFill/>
              </a:ln>
              <a:solidFill>
                <a:srgbClr val="000000"/>
              </a:solidFill>
              <a:effectLst/>
              <a:latin typeface="Times New Roman" pitchFamily="18" charset="0"/>
              <a:cs typeface="Arial" pitchFamily="34" charset="0"/>
            </a:endParaRPr>
          </a:p>
          <a:p>
            <a:pPr marL="0" marR="296863" lvl="1" algn="just" defTabSz="914400" rtl="0" eaLnBrk="1" fontAlgn="base" latinLnBrk="0" hangingPunct="1">
              <a:lnSpc>
                <a:spcPct val="100000"/>
              </a:lnSpc>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Как скажут последнее слово, все должны замолчать. Ведущий старается рассмешить играющих движениями, смешными словами и </a:t>
            </a:r>
            <a:r>
              <a:rPr kumimoji="0" lang="ru-RU" sz="1400" b="0" i="0" u="none" strike="noStrike" cap="none" normalizeH="0" baseline="0" dirty="0" err="1" smtClean="0">
                <a:ln>
                  <a:noFill/>
                </a:ln>
                <a:solidFill>
                  <a:srgbClr val="000000"/>
                </a:solidFill>
                <a:effectLst/>
                <a:latin typeface="Times New Roman" pitchFamily="18" charset="0"/>
                <a:cs typeface="Arial" pitchFamily="34" charset="0"/>
              </a:rPr>
              <a:t>потешками</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шуточными стихотворениями. Если кто-то засмеется или скажет одно слово, он отдает ведущему фант. В конце игры дети свои фанты выкупают: по желанию играющих поют песенки, читают стихи, танцуют, выполняют интересные движения. Разыгрывать фант можно и сразу, как проштрафился.</a:t>
            </a:r>
          </a:p>
          <a:p>
            <a:pPr marL="1701800" marR="296863" lvl="1" algn="r" defTabSz="914400" rtl="0" eaLnBrk="1" fontAlgn="base" latinLnBrk="0" hangingPunct="1">
              <a:lnSpc>
                <a:spcPct val="100000"/>
              </a:lnSpc>
              <a:buClrTx/>
              <a:buSzTx/>
              <a:buFontTx/>
              <a:buNone/>
              <a:tabLst/>
            </a:pPr>
            <a:r>
              <a:rPr lang="ru-RU" sz="1400" dirty="0" smtClean="0">
                <a:solidFill>
                  <a:srgbClr val="000000"/>
                </a:solidFill>
                <a:latin typeface="Times New Roman" pitchFamily="18" charset="0"/>
                <a:cs typeface="Arial" pitchFamily="34" charset="0"/>
              </a:rPr>
              <a:t> </a:t>
            </a:r>
            <a:r>
              <a:rPr lang="ru-RU" sz="1400" dirty="0" smtClean="0">
                <a:solidFill>
                  <a:srgbClr val="000000"/>
                </a:solidFill>
                <a:latin typeface="Times New Roman" pitchFamily="18" charset="0"/>
                <a:cs typeface="Arial" pitchFamily="34" charset="0"/>
              </a:rPr>
              <a:t>                                        </a:t>
            </a:r>
          </a:p>
          <a:p>
            <a:pPr marL="1701800" marR="296863" lvl="1" algn="r" defTabSz="914400" rtl="0" eaLnBrk="1" fontAlgn="base" latinLnBrk="0" hangingPunct="1">
              <a:lnSpc>
                <a:spcPct val="100000"/>
              </a:lnSpc>
              <a:buClrTx/>
              <a:buSzTx/>
              <a:buFontTx/>
              <a:buNone/>
              <a:tabLst/>
            </a:pPr>
            <a:r>
              <a:rPr kumimoji="0" lang="ru-RU" sz="1400" b="1" i="1" u="none" strike="noStrike" cap="none" normalizeH="0" baseline="0" dirty="0" smtClean="0">
                <a:ln>
                  <a:noFill/>
                </a:ln>
                <a:solidFill>
                  <a:srgbClr val="000000"/>
                </a:solidFill>
                <a:effectLst/>
                <a:latin typeface="Times New Roman" pitchFamily="18" charset="0"/>
                <a:cs typeface="Arial" pitchFamily="34" charset="0"/>
              </a:rPr>
              <a:t>Правила игры</a:t>
            </a:r>
            <a:r>
              <a:rPr kumimoji="0" lang="ru-RU" sz="1400" b="1" i="0" u="none" strike="noStrike" cap="none" normalizeH="0" baseline="0" dirty="0" smtClean="0">
                <a:ln>
                  <a:noFill/>
                </a:ln>
                <a:solidFill>
                  <a:srgbClr val="000000"/>
                </a:solidFill>
                <a:effectLst/>
                <a:latin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Times New Roman" pitchFamily="18" charset="0"/>
                <a:cs typeface="Arial" pitchFamily="34" charset="0"/>
              </a:rPr>
              <a:t> Ведущему не                                      разрешается дотрагиваться руками до играющих. Фанты у всех играющих должны быть разные.</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Молчанка"/>
          <p:cNvPicPr/>
          <p:nvPr/>
        </p:nvPicPr>
        <p:blipFill>
          <a:blip r:embed="rId3" cstate="print"/>
          <a:srcRect t="3783" b="4256"/>
          <a:stretch>
            <a:fillRect/>
          </a:stretch>
        </p:blipFill>
        <p:spPr bwMode="auto">
          <a:xfrm>
            <a:off x="4947635" y="4307682"/>
            <a:ext cx="1892877" cy="25056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1948</Words>
  <Application>Microsoft Office PowerPoint</Application>
  <PresentationFormat>Произвольный</PresentationFormat>
  <Paragraphs>156</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Пк</dc:creator>
  <cp:lastModifiedBy>Пк</cp:lastModifiedBy>
  <cp:revision>2</cp:revision>
  <dcterms:created xsi:type="dcterms:W3CDTF">2018-08-16T11:14:12Z</dcterms:created>
  <dcterms:modified xsi:type="dcterms:W3CDTF">2018-08-16T14:29:39Z</dcterms:modified>
</cp:coreProperties>
</file>