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22" r:id="rId2"/>
    <p:sldId id="283" r:id="rId3"/>
    <p:sldId id="308" r:id="rId4"/>
    <p:sldId id="309" r:id="rId5"/>
    <p:sldId id="300" r:id="rId6"/>
    <p:sldId id="297" r:id="rId7"/>
    <p:sldId id="310" r:id="rId8"/>
    <p:sldId id="321" r:id="rId9"/>
    <p:sldId id="285" r:id="rId10"/>
    <p:sldId id="323" r:id="rId11"/>
    <p:sldId id="324" r:id="rId12"/>
    <p:sldId id="325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8025" autoAdjust="0"/>
    <p:restoredTop sz="96582" autoAdjust="0"/>
  </p:normalViewPr>
  <p:slideViewPr>
    <p:cSldViewPr snapToGrid="0">
      <p:cViewPr>
        <p:scale>
          <a:sx n="53" d="100"/>
          <a:sy n="53" d="100"/>
        </p:scale>
        <p:origin x="-930" y="-4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BA3520-D320-4958-AF61-79F4D371FE8F}" type="datetimeFigureOut">
              <a:rPr lang="ru-RU"/>
              <a:pPr>
                <a:defRPr/>
              </a:pPr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7CA198-FA35-46D4-98B0-8246C79594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6D823F-3FBC-4366-B880-B1BBE98CA396}" type="datetimeFigureOut">
              <a:rPr lang="ru-RU"/>
              <a:pPr>
                <a:defRPr/>
              </a:pPr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293BD5-2EF6-46F0-801A-6B8698773F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C829A-99AC-40E1-9C84-DECC56F29D17}" type="datetimeFigureOut">
              <a:rPr lang="ru-RU"/>
              <a:pPr>
                <a:defRPr/>
              </a:pPr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64D132-37A6-459F-88BA-4C1FEBFA5A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550751-6C45-4E42-8BE3-877C008A5AA3}" type="datetimeFigureOut">
              <a:rPr lang="ru-RU"/>
              <a:pPr>
                <a:defRPr/>
              </a:pPr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54AEE6-2C92-42A4-9E4A-30CAC2A4B1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E1820-C9D5-4414-9E55-01D9BD8E3EA9}" type="datetimeFigureOut">
              <a:rPr lang="ru-RU"/>
              <a:pPr>
                <a:defRPr/>
              </a:pPr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B6B30-F529-4E85-8DCD-3E720E73F4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AA63C-4ED8-4F93-85BA-AF415A81575B}" type="datetimeFigureOut">
              <a:rPr lang="ru-RU"/>
              <a:pPr>
                <a:defRPr/>
              </a:pPr>
              <a:t>16.08.2018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F99C1C-228E-4ABF-A28B-CD2771D472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EA14E-8A36-46FB-88C9-07AFCD5874FD}" type="datetimeFigureOut">
              <a:rPr lang="ru-RU"/>
              <a:pPr>
                <a:defRPr/>
              </a:pPr>
              <a:t>16.08.2018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1A160E-6F82-405D-BD90-CF88A98FA2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BBF0A1-5A83-4B09-B18A-7D19E7C9A3B8}" type="datetimeFigureOut">
              <a:rPr lang="ru-RU"/>
              <a:pPr>
                <a:defRPr/>
              </a:pPr>
              <a:t>16.08.2018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CA18B-6A89-40AE-9E54-72F929488D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E08EF5-6289-4354-8960-ECDC16068B68}" type="datetimeFigureOut">
              <a:rPr lang="ru-RU"/>
              <a:pPr>
                <a:defRPr/>
              </a:pPr>
              <a:t>16.08.2018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378F13-C6ED-4476-8526-AB7265078F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C5EC6-F1AD-436C-9946-5103987134BB}" type="datetimeFigureOut">
              <a:rPr lang="ru-RU"/>
              <a:pPr>
                <a:defRPr/>
              </a:pPr>
              <a:t>16.08.2018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88B18-5DDE-4F6B-919C-892AB82A02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F4F41-64F2-418A-A51C-C86C6B4519BF}" type="datetimeFigureOut">
              <a:rPr lang="ru-RU"/>
              <a:pPr>
                <a:defRPr/>
              </a:pPr>
              <a:t>16.08.2018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99B4B6-05B6-4B7E-8A55-96BF6C4F6F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FC42F30-7031-47E9-81B9-61F55A4FEEB4}" type="datetimeFigureOut">
              <a:rPr lang="ru-RU"/>
              <a:pPr>
                <a:defRPr/>
              </a:pPr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A8FB43-1AD2-4305-9FF3-402C94F916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4" r:id="rId2"/>
    <p:sldLayoutId id="2147483693" r:id="rId3"/>
    <p:sldLayoutId id="2147483692" r:id="rId4"/>
    <p:sldLayoutId id="2147483691" r:id="rId5"/>
    <p:sldLayoutId id="2147483690" r:id="rId6"/>
    <p:sldLayoutId id="2147483689" r:id="rId7"/>
    <p:sldLayoutId id="2147483688" r:id="rId8"/>
    <p:sldLayoutId id="2147483687" r:id="rId9"/>
    <p:sldLayoutId id="2147483686" r:id="rId10"/>
    <p:sldLayoutId id="214748368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3"/>
          <p:cNvSpPr>
            <a:spLocks noGrp="1"/>
          </p:cNvSpPr>
          <p:nvPr>
            <p:ph type="body" idx="1"/>
          </p:nvPr>
        </p:nvSpPr>
        <p:spPr>
          <a:xfrm>
            <a:off x="457200" y="346075"/>
            <a:ext cx="8229600" cy="5780088"/>
          </a:xfrm>
        </p:spPr>
        <p:txBody>
          <a:bodyPr/>
          <a:lstStyle/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dirty="0" smtClean="0">
                <a:solidFill>
                  <a:schemeClr val="hlink"/>
                </a:solidFill>
              </a:rPr>
              <a:t>КЛАССНЫЙ ЧАС</a:t>
            </a:r>
            <a:r>
              <a:rPr lang="ru-RU" dirty="0" smtClean="0">
                <a:solidFill>
                  <a:schemeClr val="hlink"/>
                </a:solidFill>
                <a:latin typeface="Arial" charset="0"/>
              </a:rPr>
              <a:t/>
            </a:r>
            <a:br>
              <a:rPr lang="ru-RU" dirty="0" smtClean="0">
                <a:solidFill>
                  <a:schemeClr val="hlink"/>
                </a:solidFill>
                <a:latin typeface="Arial" charset="0"/>
              </a:rPr>
            </a:br>
            <a:r>
              <a:rPr lang="ru-RU" dirty="0" smtClean="0">
                <a:solidFill>
                  <a:schemeClr val="hlink"/>
                </a:solidFill>
                <a:latin typeface="Arial" charset="0"/>
              </a:rPr>
              <a:t>в 4 классе</a:t>
            </a:r>
          </a:p>
          <a:p>
            <a:pPr algn="ctr">
              <a:lnSpc>
                <a:spcPct val="80000"/>
              </a:lnSpc>
              <a:buFont typeface="Arial" charset="0"/>
              <a:buNone/>
            </a:pPr>
            <a:endParaRPr lang="ru-RU" dirty="0" smtClean="0">
              <a:solidFill>
                <a:schemeClr val="hlink"/>
              </a:solidFill>
              <a:latin typeface="Arial" charset="0"/>
            </a:endParaRPr>
          </a:p>
          <a:p>
            <a:pPr algn="ctr">
              <a:lnSpc>
                <a:spcPct val="80000"/>
              </a:lnSpc>
              <a:buFont typeface="Arial" charset="0"/>
              <a:buNone/>
            </a:pPr>
            <a:endParaRPr lang="ru-RU" sz="2000" dirty="0" smtClean="0">
              <a:solidFill>
                <a:schemeClr val="hlink"/>
              </a:solidFill>
              <a:latin typeface="Arial" charset="0"/>
            </a:endParaRPr>
          </a:p>
          <a:p>
            <a:pPr algn="ctr">
              <a:lnSpc>
                <a:spcPct val="80000"/>
              </a:lnSpc>
              <a:buFont typeface="Arial" charset="0"/>
              <a:buNone/>
            </a:pPr>
            <a:endParaRPr lang="ru-RU" sz="2000" dirty="0" smtClean="0">
              <a:solidFill>
                <a:schemeClr val="hlink"/>
              </a:solidFill>
              <a:latin typeface="Arial" charset="0"/>
            </a:endParaRPr>
          </a:p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3600" dirty="0" smtClean="0">
                <a:solidFill>
                  <a:schemeClr val="hlink"/>
                </a:solidFill>
                <a:latin typeface="Arial" charset="0"/>
              </a:rPr>
              <a:t/>
            </a:r>
            <a:br>
              <a:rPr lang="ru-RU" sz="3600" dirty="0" smtClean="0">
                <a:solidFill>
                  <a:schemeClr val="hlink"/>
                </a:solidFill>
                <a:latin typeface="Arial" charset="0"/>
              </a:rPr>
            </a:br>
            <a:r>
              <a:rPr lang="ru-RU" sz="4400" dirty="0" smtClean="0">
                <a:solidFill>
                  <a:schemeClr val="hlink"/>
                </a:solidFill>
              </a:rPr>
              <a:t>«ГРАМОТНЫМ БЫТЬ МОДНО»</a:t>
            </a:r>
            <a:endParaRPr lang="ru-RU" sz="4400" dirty="0" smtClean="0">
              <a:solidFill>
                <a:schemeClr val="hlink"/>
              </a:solidFill>
              <a:latin typeface="Arial" charset="0"/>
            </a:endParaRPr>
          </a:p>
          <a:p>
            <a:pPr algn="ctr">
              <a:lnSpc>
                <a:spcPct val="80000"/>
              </a:lnSpc>
              <a:buFont typeface="Arial" charset="0"/>
              <a:buNone/>
            </a:pPr>
            <a:endParaRPr lang="ru-RU" sz="3600" dirty="0" smtClean="0">
              <a:solidFill>
                <a:schemeClr val="hlink"/>
              </a:solidFill>
              <a:latin typeface="Arial" charset="0"/>
            </a:endParaRPr>
          </a:p>
          <a:p>
            <a:pPr algn="ctr">
              <a:lnSpc>
                <a:spcPct val="80000"/>
              </a:lnSpc>
              <a:buFont typeface="Arial" charset="0"/>
              <a:buNone/>
            </a:pPr>
            <a:endParaRPr lang="ru-RU" sz="1800" dirty="0" smtClean="0">
              <a:latin typeface="Arial" charset="0"/>
            </a:endParaRPr>
          </a:p>
          <a:p>
            <a:pPr algn="r">
              <a:lnSpc>
                <a:spcPct val="80000"/>
              </a:lnSpc>
              <a:buFont typeface="Arial" charset="0"/>
              <a:buNone/>
            </a:pPr>
            <a:r>
              <a:rPr lang="ru-RU" sz="2400" dirty="0" smtClean="0">
                <a:latin typeface="Arial" charset="0"/>
              </a:rPr>
              <a:t>Учитель : Бочарова Елена Валентиновна</a:t>
            </a:r>
          </a:p>
          <a:p>
            <a:pPr algn="r">
              <a:lnSpc>
                <a:spcPct val="80000"/>
              </a:lnSpc>
              <a:buFont typeface="Arial" charset="0"/>
              <a:buNone/>
            </a:pPr>
            <a:endParaRPr lang="ru-RU" sz="2400" dirty="0" smtClean="0">
              <a:latin typeface="Arial" charset="0"/>
            </a:endParaRPr>
          </a:p>
          <a:p>
            <a:pPr algn="ctr">
              <a:lnSpc>
                <a:spcPct val="80000"/>
              </a:lnSpc>
              <a:buFont typeface="Arial" charset="0"/>
              <a:buNone/>
            </a:pPr>
            <a:endParaRPr lang="ru-RU" sz="1800" dirty="0" smtClean="0">
              <a:latin typeface="Arial" charset="0"/>
            </a:endParaRPr>
          </a:p>
          <a:p>
            <a:pPr algn="ctr">
              <a:lnSpc>
                <a:spcPct val="80000"/>
              </a:lnSpc>
              <a:buFont typeface="Arial" charset="0"/>
              <a:buNone/>
            </a:pPr>
            <a:endParaRPr lang="ru-RU" sz="1800" dirty="0" smtClean="0">
              <a:latin typeface="Arial" charset="0"/>
            </a:endParaRPr>
          </a:p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2400" dirty="0" smtClean="0">
                <a:latin typeface="Arial" charset="0"/>
              </a:rPr>
              <a:t>2018</a:t>
            </a:r>
          </a:p>
          <a:p>
            <a:pPr algn="ctr">
              <a:lnSpc>
                <a:spcPct val="80000"/>
              </a:lnSpc>
              <a:buFont typeface="Arial" charset="0"/>
              <a:buNone/>
            </a:pPr>
            <a:endParaRPr lang="ru-RU" sz="1200" dirty="0" smtClean="0">
              <a:latin typeface="Arial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/>
          </p:nvPr>
        </p:nvSpPr>
        <p:spPr>
          <a:xfrm>
            <a:off x="537881" y="346356"/>
            <a:ext cx="3182471" cy="1143000"/>
          </a:xfrm>
        </p:spPr>
        <p:txBody>
          <a:bodyPr/>
          <a:lstStyle/>
          <a:p>
            <a:pPr algn="l"/>
            <a:r>
              <a:rPr lang="ru-RU" sz="3200" dirty="0" smtClean="0">
                <a:latin typeface="Arial" charset="0"/>
              </a:rPr>
              <a:t>1980 - е годы</a:t>
            </a:r>
            <a:br>
              <a:rPr lang="ru-RU" sz="3200" dirty="0" smtClean="0">
                <a:latin typeface="Arial" charset="0"/>
              </a:rPr>
            </a:br>
            <a:endParaRPr lang="ru-RU" sz="3200" dirty="0" smtClean="0"/>
          </a:p>
        </p:txBody>
      </p:sp>
      <p:pic>
        <p:nvPicPr>
          <p:cNvPr id="24579" name="Picture 5" descr="shkol%27naja-forma-dlja-mal%27chikov-sssr-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28329" y="484093"/>
            <a:ext cx="4524000" cy="5862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5" descr="image?id=858042482163&amp;t=20&amp;plc=WEB&amp;tkn=*A8M5K7D9AKgqf5gsr0zqlI-mD2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62634" y="358587"/>
            <a:ext cx="6024283" cy="4123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37882" y="4774921"/>
            <a:ext cx="3514166" cy="1143000"/>
          </a:xfrm>
        </p:spPr>
        <p:txBody>
          <a:bodyPr/>
          <a:lstStyle/>
          <a:p>
            <a:r>
              <a:rPr lang="ru-RU" sz="3200" dirty="0" smtClean="0"/>
              <a:t>1990-е годы</a:t>
            </a:r>
            <a:endParaRPr lang="ru-RU" sz="3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sz="2400" dirty="0" smtClean="0"/>
              <a:t>Доступность.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400" dirty="0" smtClean="0"/>
              <a:t>Широкие возможности для каждого.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400" dirty="0" smtClean="0"/>
              <a:t>Инновационные школы.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400" dirty="0" smtClean="0"/>
              <a:t>Всестороннее развитие.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400" dirty="0" smtClean="0"/>
              <a:t>Современные канцелярские принадлежности и технические средства.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400" dirty="0" smtClean="0"/>
              <a:t>Развивающие поездки и экскурсии.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400" dirty="0" smtClean="0"/>
              <a:t>Всевозможные конкурсы и кружки.</a:t>
            </a:r>
          </a:p>
        </p:txBody>
      </p:sp>
      <p:sp>
        <p:nvSpPr>
          <p:cNvPr id="26626" name="Заголовок 2"/>
          <p:cNvSpPr>
            <a:spLocks noGrp="1"/>
          </p:cNvSpPr>
          <p:nvPr>
            <p:ph type="title"/>
          </p:nvPr>
        </p:nvSpPr>
        <p:spPr>
          <a:xfrm>
            <a:off x="3370263" y="274638"/>
            <a:ext cx="5316537" cy="1143000"/>
          </a:xfrm>
        </p:spPr>
        <p:txBody>
          <a:bodyPr/>
          <a:lstStyle/>
          <a:p>
            <a:pPr eaLnBrk="1" hangingPunct="1"/>
            <a:r>
              <a:rPr lang="ru-RU" sz="4000" dirty="0" smtClean="0">
                <a:solidFill>
                  <a:schemeClr val="folHlink"/>
                </a:solidFill>
              </a:rPr>
              <a:t>Образование в </a:t>
            </a:r>
            <a:r>
              <a:rPr lang="en-US" sz="4000" dirty="0" smtClean="0">
                <a:solidFill>
                  <a:schemeClr val="folHlink"/>
                </a:solidFill>
              </a:rPr>
              <a:t>XXI</a:t>
            </a:r>
            <a:r>
              <a:rPr lang="ru-RU" sz="4000" dirty="0" smtClean="0">
                <a:solidFill>
                  <a:schemeClr val="folHlink"/>
                </a:solidFill>
              </a:rPr>
              <a:t> веке</a:t>
            </a:r>
          </a:p>
        </p:txBody>
      </p:sp>
      <p:pic>
        <p:nvPicPr>
          <p:cNvPr id="26627" name="Picture 2" descr="http://1.bp.blogspot.com/-fcjxWk43Wqs/TaLxBbxF3LI/AAAAAAAAgdM/pw4HpCip4wI/s1600/3747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7529" y="4876800"/>
            <a:ext cx="2761970" cy="1631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4" descr="http://gov.cap.ru/Home/197/novost/5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89787" y="3942230"/>
            <a:ext cx="3095625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5" descr="C:\Users\Админ\Desktop\71693_90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75" y="177800"/>
            <a:ext cx="914400" cy="133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5300" b="1" i="1" dirty="0">
                <a:solidFill>
                  <a:srgbClr val="FF0000"/>
                </a:solidFill>
                <a:ea typeface="+mn-ea"/>
                <a:cs typeface="+mn-cs"/>
              </a:rPr>
              <a:t>ГРАМОТНЫМ БЫТЬ МОДНО</a:t>
            </a:r>
            <a:r>
              <a:rPr lang="ru-RU" sz="3200" b="1" i="1" dirty="0">
                <a:solidFill>
                  <a:srgbClr val="FF0000"/>
                </a:solidFill>
                <a:ea typeface="+mn-ea"/>
                <a:cs typeface="+mn-cs"/>
              </a:rPr>
              <a:t/>
            </a:r>
            <a:br>
              <a:rPr lang="ru-RU" sz="3200" b="1" i="1" dirty="0">
                <a:solidFill>
                  <a:srgbClr val="FF0000"/>
                </a:solidFill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15362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b="1" i="1" smtClean="0">
                <a:solidFill>
                  <a:srgbClr val="FF0000"/>
                </a:solidFill>
              </a:rPr>
              <a:t>            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b="1" i="1" smtClean="0">
                <a:solidFill>
                  <a:srgbClr val="FF0000"/>
                </a:solidFill>
              </a:rPr>
              <a:t>                 </a:t>
            </a:r>
          </a:p>
          <a:p>
            <a:pPr marL="0" indent="0" eaLnBrk="1" hangingPunct="1">
              <a:buFont typeface="Arial" charset="0"/>
              <a:buNone/>
            </a:pPr>
            <a:endParaRPr lang="ru-RU" smtClean="0"/>
          </a:p>
        </p:txBody>
      </p:sp>
      <p:pic>
        <p:nvPicPr>
          <p:cNvPr id="15363" name="Picture 2" descr="C:\Users\Админ\Desktop\teenage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93913" y="1954213"/>
            <a:ext cx="5062537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-555625" y="220663"/>
            <a:ext cx="8229600" cy="1143000"/>
          </a:xfrm>
        </p:spPr>
        <p:txBody>
          <a:bodyPr/>
          <a:lstStyle/>
          <a:p>
            <a:pPr eaLnBrk="1" hangingPunct="1"/>
            <a:r>
              <a:rPr lang="ru-RU" dirty="0" smtClean="0">
                <a:solidFill>
                  <a:schemeClr val="folHlink"/>
                </a:solidFill>
              </a:rPr>
              <a:t>История образования.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 smtClean="0"/>
              <a:t>998 г. - принятие христианства.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/>
              <a:t>Кто мог обучаться грамотности в </a:t>
            </a:r>
            <a:r>
              <a:rPr lang="en-US" dirty="0"/>
              <a:t>XIII – XVI </a:t>
            </a:r>
            <a:r>
              <a:rPr lang="ru-RU" dirty="0"/>
              <a:t>веке</a:t>
            </a:r>
            <a:r>
              <a:rPr lang="ru-RU" dirty="0" smtClean="0"/>
              <a:t>?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/>
              <a:t>С </a:t>
            </a:r>
            <a:r>
              <a:rPr lang="en-US" dirty="0"/>
              <a:t>XIII</a:t>
            </a:r>
            <a:r>
              <a:rPr lang="ru-RU" dirty="0"/>
              <a:t> века распространение  грамоты через школы мастеров грамоты</a:t>
            </a:r>
            <a:r>
              <a:rPr lang="ru-RU" dirty="0" smtClean="0"/>
              <a:t>.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/>
          </a:p>
        </p:txBody>
      </p:sp>
      <p:pic>
        <p:nvPicPr>
          <p:cNvPr id="9" name="Picture 4" descr="http://www.artbatov.ru/gallery/pics/130088975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38" y="582613"/>
            <a:ext cx="2460625" cy="257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http://www.tverkult.ru/wp-content/uploads/2016/10/J3UqQMc7BAk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779963" y="3429000"/>
            <a:ext cx="4038600" cy="311523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>
                <a:solidFill>
                  <a:schemeClr val="folHlink"/>
                </a:solidFill>
              </a:rPr>
              <a:t>Ярослав Мудрый -</a:t>
            </a:r>
            <a:br>
              <a:rPr lang="ru-RU" sz="4000" smtClean="0">
                <a:solidFill>
                  <a:schemeClr val="folHlink"/>
                </a:solidFill>
              </a:rPr>
            </a:br>
            <a:r>
              <a:rPr lang="ru-RU" sz="4000" smtClean="0">
                <a:solidFill>
                  <a:schemeClr val="folHlink"/>
                </a:solidFill>
              </a:rPr>
              <a:t>первый «библиотекарь» страны.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 rtlCol="0">
            <a:normAutofit lnSpcReduction="1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«Похвала книгам»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«Великая польза бывает от книжного ученья.  Книги – реки, наполняющие </a:t>
            </a:r>
            <a:r>
              <a:rPr lang="ru-RU" dirty="0"/>
              <a:t>В</a:t>
            </a:r>
            <a:r>
              <a:rPr lang="ru-RU" dirty="0" smtClean="0"/>
              <a:t>селенную мудрость. В книгах – несчетная глубина, ими мы в печали утешаемся». 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(1019-1054гг.)</a:t>
            </a:r>
            <a:endParaRPr lang="ru-RU" dirty="0"/>
          </a:p>
        </p:txBody>
      </p:sp>
      <p:pic>
        <p:nvPicPr>
          <p:cNvPr id="18435" name="Picture 2" descr="C:\Users\Админ\Desktop\3db24e28e1aab7cbaf6dadb9f7f4261a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4163" y="1612900"/>
            <a:ext cx="2882900" cy="44529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chemeClr val="folHlink"/>
                </a:solidFill>
              </a:rPr>
              <a:t>История образования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88925" y="1492250"/>
            <a:ext cx="5018088" cy="4525963"/>
          </a:xfrm>
        </p:spPr>
        <p:txBody>
          <a:bodyPr rtlCol="0">
            <a:normAutofit fontScale="850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altLang="ru-RU" dirty="0" smtClean="0">
                <a:cs typeface="Arial" charset="0"/>
              </a:rPr>
              <a:t>  Кто мог посещать лицеи и академии в </a:t>
            </a:r>
            <a:r>
              <a:rPr lang="en-US" altLang="ru-RU" dirty="0" smtClean="0">
                <a:cs typeface="Arial" charset="0"/>
              </a:rPr>
              <a:t>XVII-XIV </a:t>
            </a:r>
            <a:r>
              <a:rPr lang="ru-RU" altLang="ru-RU" dirty="0" smtClean="0">
                <a:cs typeface="Arial" charset="0"/>
              </a:rPr>
              <a:t>веке?</a:t>
            </a:r>
            <a:endParaRPr lang="en-US" altLang="ru-RU" dirty="0" smtClean="0">
              <a:cs typeface="Arial" charset="0"/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altLang="ru-RU" dirty="0" smtClean="0">
                <a:cs typeface="Arial" charset="0"/>
              </a:rPr>
              <a:t>1687 – открытие Московской славяно-греко-латинской академии.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altLang="ru-RU" dirty="0" smtClean="0">
                <a:cs typeface="Arial" charset="0"/>
              </a:rPr>
              <a:t>1730-е – 1765 г. – возникновение закрытых сословных дворянских учебных заведений, создание Московского университета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altLang="ru-RU" dirty="0" smtClean="0">
                <a:cs typeface="Arial" charset="0"/>
              </a:rPr>
              <a:t>1782-86гг. – первая попытка создания государственной системы народного образования.</a:t>
            </a:r>
            <a:endParaRPr lang="en-US" altLang="ru-RU" dirty="0" smtClean="0">
              <a:cs typeface="Arial" charset="0"/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altLang="ru-RU" dirty="0" smtClean="0"/>
              <a:t>1811 (до 1844) – Царскосельский лицей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altLang="ru-RU" dirty="0" smtClean="0">
              <a:cs typeface="Arial" charset="0"/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/>
          </a:p>
        </p:txBody>
      </p:sp>
      <p:pic>
        <p:nvPicPr>
          <p:cNvPr id="4105" name="Picture 9" descr="http://yuliana-7-7-7.narod.ru/olderfiles/1/pushkin_licceis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11905" y="1302217"/>
            <a:ext cx="3119717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Picture 11" descr="http://www.prestige-baby.ru/img/nyany-7-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6141" y="4070350"/>
            <a:ext cx="2262187" cy="2473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hlink"/>
                </a:solidFill>
              </a:rPr>
              <a:t>Лев Николаевич Толстой</a:t>
            </a:r>
            <a:r>
              <a:rPr lang="ru-RU" smtClean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4098925" cy="4525963"/>
          </a:xfrm>
        </p:spPr>
        <p:txBody>
          <a:bodyPr rtlCol="0">
            <a:normAutofit lnSpcReduction="1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«Я </a:t>
            </a:r>
            <a:r>
              <a:rPr lang="ru-RU" dirty="0"/>
              <a:t>хочу образования для народа только для того, чтобы спасти тех тонущих там Пушкиных, Остроградских, Филаретов, Ломоносовых. А они кишат в каждой </a:t>
            </a:r>
            <a:r>
              <a:rPr lang="ru-RU" dirty="0" smtClean="0"/>
              <a:t>школе».</a:t>
            </a:r>
            <a:endParaRPr lang="ru-RU" dirty="0"/>
          </a:p>
        </p:txBody>
      </p:sp>
      <p:pic>
        <p:nvPicPr>
          <p:cNvPr id="20483" name="Picture 2" descr="http://www.culture.cap.ru/HOME/12/1/2009/news/3/0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84700" y="1176338"/>
            <a:ext cx="381000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3388" y="274638"/>
            <a:ext cx="8032377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/>
              <a:t>Н.П. </a:t>
            </a:r>
            <a:r>
              <a:rPr lang="ru-RU" sz="2800" dirty="0"/>
              <a:t>Б</a:t>
            </a:r>
            <a:r>
              <a:rPr lang="ru-RU" sz="2800" dirty="0" smtClean="0"/>
              <a:t>огданов –Бельский «Устный счет»</a:t>
            </a:r>
            <a:endParaRPr lang="ru-RU" sz="2800" dirty="0"/>
          </a:p>
        </p:txBody>
      </p:sp>
      <p:pic>
        <p:nvPicPr>
          <p:cNvPr id="21506" name="Picture 2" descr="C:\Users\Админ\Desktop\glean_new_8050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12376" y="1465263"/>
            <a:ext cx="8390965" cy="48275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latin typeface="Arial" charset="0"/>
              </a:rPr>
              <a:t>В.Е. Маковский «В сельской школе»</a:t>
            </a:r>
          </a:p>
        </p:txBody>
      </p:sp>
      <p:pic>
        <p:nvPicPr>
          <p:cNvPr id="22531" name="Picture 5" descr="%D0%9C%D0%B0%D0%BA%D0%BE%D0%B2%D1%81%D0%BA%D0%B8%D0%B9_%D0%92-%D1%81%D0%B5%D0%BB%D1%8C%D1%81%D0%BA%D0%BE%D0%B9-%D1%88%D0%BA%D0%BE%D0%BB%D0%B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3387" y="1541929"/>
            <a:ext cx="7763437" cy="4812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6075" y="125413"/>
            <a:ext cx="8797925" cy="6732587"/>
          </a:xfrm>
        </p:spPr>
        <p:txBody>
          <a:bodyPr/>
          <a:lstStyle/>
          <a:p>
            <a:pPr marL="0" indent="0" eaLnBrk="1" hangingPunct="1">
              <a:lnSpc>
                <a:spcPct val="60000"/>
              </a:lnSpc>
              <a:buFont typeface="Arial" charset="0"/>
              <a:buNone/>
            </a:pPr>
            <a:endParaRPr lang="ru-RU" altLang="ru-RU" b="1" smtClean="0">
              <a:latin typeface="Arial" charset="0"/>
            </a:endParaRPr>
          </a:p>
          <a:p>
            <a:pPr marL="0" indent="0" eaLnBrk="1" hangingPunct="1">
              <a:lnSpc>
                <a:spcPct val="60000"/>
              </a:lnSpc>
              <a:buFont typeface="Arial" charset="0"/>
              <a:buNone/>
            </a:pPr>
            <a:r>
              <a:rPr lang="ru-RU" altLang="ru-RU" b="1" smtClean="0">
                <a:solidFill>
                  <a:schemeClr val="folHlink"/>
                </a:solidFill>
              </a:rPr>
              <a:t>В </a:t>
            </a:r>
            <a:r>
              <a:rPr lang="en-US" altLang="ru-RU" b="1" smtClean="0">
                <a:solidFill>
                  <a:schemeClr val="folHlink"/>
                </a:solidFill>
              </a:rPr>
              <a:t>XX </a:t>
            </a:r>
            <a:r>
              <a:rPr lang="ru-RU" altLang="ru-RU" b="1" smtClean="0">
                <a:solidFill>
                  <a:schemeClr val="folHlink"/>
                </a:solidFill>
              </a:rPr>
              <a:t>веке образование стало</a:t>
            </a:r>
            <a:r>
              <a:rPr lang="ru-RU" altLang="ru-RU" b="1" smtClean="0">
                <a:solidFill>
                  <a:schemeClr val="folHlink"/>
                </a:solidFill>
                <a:latin typeface="Arial" charset="0"/>
              </a:rPr>
              <a:t> </a:t>
            </a:r>
            <a:r>
              <a:rPr lang="ru-RU" altLang="ru-RU" b="1" smtClean="0">
                <a:solidFill>
                  <a:schemeClr val="folHlink"/>
                </a:solidFill>
              </a:rPr>
              <a:t>общедоступным.</a:t>
            </a:r>
          </a:p>
          <a:p>
            <a:pPr marL="0" indent="0" eaLnBrk="1" hangingPunct="1">
              <a:lnSpc>
                <a:spcPct val="60000"/>
              </a:lnSpc>
            </a:pPr>
            <a:endParaRPr lang="ru-RU" altLang="ru-RU" b="1" smtClean="0"/>
          </a:p>
          <a:p>
            <a:pPr marL="0" indent="0" eaLnBrk="1" hangingPunct="1">
              <a:lnSpc>
                <a:spcPct val="70000"/>
              </a:lnSpc>
            </a:pPr>
            <a:endParaRPr lang="ru-RU" altLang="ru-RU" sz="2000" smtClean="0"/>
          </a:p>
          <a:p>
            <a:pPr marL="0" indent="0" eaLnBrk="1" hangingPunct="1">
              <a:lnSpc>
                <a:spcPct val="70000"/>
              </a:lnSpc>
            </a:pPr>
            <a:endParaRPr lang="ru-RU" altLang="ru-RU" sz="2000" smtClean="0"/>
          </a:p>
          <a:p>
            <a:pPr marL="0" indent="0" eaLnBrk="1" hangingPunct="1">
              <a:lnSpc>
                <a:spcPct val="60000"/>
              </a:lnSpc>
              <a:buFont typeface="Arial" charset="0"/>
              <a:buNone/>
            </a:pPr>
            <a:endParaRPr lang="ru-RU" altLang="ru-RU" smtClean="0">
              <a:latin typeface="Arial" charset="0"/>
            </a:endParaRPr>
          </a:p>
          <a:p>
            <a:pPr marL="0" indent="0" eaLnBrk="1" hangingPunct="1">
              <a:lnSpc>
                <a:spcPct val="60000"/>
              </a:lnSpc>
              <a:buFont typeface="Arial" charset="0"/>
              <a:buNone/>
            </a:pPr>
            <a:endParaRPr lang="ru-RU" altLang="ru-RU" smtClean="0">
              <a:latin typeface="Arial" charset="0"/>
            </a:endParaRPr>
          </a:p>
          <a:p>
            <a:pPr marL="0" indent="0" eaLnBrk="1" hangingPunct="1">
              <a:lnSpc>
                <a:spcPct val="60000"/>
              </a:lnSpc>
              <a:buFont typeface="Arial" charset="0"/>
              <a:buNone/>
            </a:pPr>
            <a:r>
              <a:rPr lang="ru-RU" altLang="ru-RU" sz="1400" smtClean="0">
                <a:latin typeface="Arial" charset="0"/>
              </a:rPr>
              <a:t>До военное и после военное время</a:t>
            </a:r>
          </a:p>
          <a:p>
            <a:pPr marL="0" indent="0" eaLnBrk="1" hangingPunct="1">
              <a:lnSpc>
                <a:spcPct val="60000"/>
              </a:lnSpc>
            </a:pPr>
            <a:endParaRPr lang="ru-RU" altLang="ru-RU" sz="1400" smtClean="0"/>
          </a:p>
          <a:p>
            <a:pPr marL="0" indent="0" eaLnBrk="1" hangingPunct="1">
              <a:lnSpc>
                <a:spcPct val="60000"/>
              </a:lnSpc>
            </a:pPr>
            <a:endParaRPr lang="ru-RU" altLang="ru-RU" smtClean="0"/>
          </a:p>
        </p:txBody>
      </p:sp>
      <p:pic>
        <p:nvPicPr>
          <p:cNvPr id="23554" name="Picture 3" descr="0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588" y="3254375"/>
            <a:ext cx="4219762" cy="314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5" descr="685_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95850" y="1452563"/>
            <a:ext cx="4014788" cy="288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673</TotalTime>
  <Words>233</Words>
  <Application>Microsoft Office PowerPoint</Application>
  <PresentationFormat>Экран (4:3)</PresentationFormat>
  <Paragraphs>54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ГРАМОТНЫМ БЫТЬ МОДНО </vt:lpstr>
      <vt:lpstr>История образования.</vt:lpstr>
      <vt:lpstr>Ярослав Мудрый - первый «библиотекарь» страны.</vt:lpstr>
      <vt:lpstr>История образования</vt:lpstr>
      <vt:lpstr>Лев Николаевич Толстой </vt:lpstr>
      <vt:lpstr>Н.П. Богданов –Бельский «Устный счет»</vt:lpstr>
      <vt:lpstr>В.Е. Маковский «В сельской школе»</vt:lpstr>
      <vt:lpstr>Слайд 9</vt:lpstr>
      <vt:lpstr>1980 - е годы </vt:lpstr>
      <vt:lpstr>1990-е годы</vt:lpstr>
      <vt:lpstr>Образование в XXI веке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Елена</cp:lastModifiedBy>
  <cp:revision>69</cp:revision>
  <dcterms:created xsi:type="dcterms:W3CDTF">2013-11-19T05:52:05Z</dcterms:created>
  <dcterms:modified xsi:type="dcterms:W3CDTF">2018-08-16T06:07:02Z</dcterms:modified>
</cp:coreProperties>
</file>