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3" r:id="rId2"/>
    <p:sldId id="322" r:id="rId3"/>
    <p:sldId id="321" r:id="rId4"/>
    <p:sldId id="320" r:id="rId5"/>
    <p:sldId id="304" r:id="rId6"/>
    <p:sldId id="305" r:id="rId7"/>
    <p:sldId id="306" r:id="rId8"/>
    <p:sldId id="307" r:id="rId9"/>
    <p:sldId id="311" r:id="rId10"/>
    <p:sldId id="271" r:id="rId11"/>
    <p:sldId id="313" r:id="rId12"/>
    <p:sldId id="317" r:id="rId13"/>
    <p:sldId id="312" r:id="rId14"/>
    <p:sldId id="314" r:id="rId15"/>
    <p:sldId id="316" r:id="rId16"/>
    <p:sldId id="318" r:id="rId17"/>
    <p:sldId id="315" r:id="rId18"/>
    <p:sldId id="302" r:id="rId19"/>
    <p:sldId id="319" r:id="rId20"/>
    <p:sldId id="30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582" autoAdjust="0"/>
  </p:normalViewPr>
  <p:slideViewPr>
    <p:cSldViewPr snapToGrid="0">
      <p:cViewPr>
        <p:scale>
          <a:sx n="53" d="100"/>
          <a:sy n="53" d="100"/>
        </p:scale>
        <p:origin x="-930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3520-D320-4958-AF61-79F4D371FE8F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A198-FA35-46D4-98B0-8246C7959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D823F-3FBC-4366-B880-B1BBE98CA396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93BD5-2EF6-46F0-801A-6B8698773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C829A-99AC-40E1-9C84-DECC56F29D17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D132-37A6-459F-88BA-4C1FEBFA5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50751-6C45-4E42-8BE3-877C008A5AA3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4AEE6-2C92-42A4-9E4A-30CAC2A4B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1820-C9D5-4414-9E55-01D9BD8E3EA9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B6B30-F529-4E85-8DCD-3E720E73F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A63C-4ED8-4F93-85BA-AF415A81575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9C1C-228E-4ABF-A28B-CD2771D4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EA14E-8A36-46FB-88C9-07AFCD5874FD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A160E-6F82-405D-BD90-CF88A98FA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BF0A1-5A83-4B09-B18A-7D19E7C9A3B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CA18B-6A89-40AE-9E54-72F929488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8EF5-6289-4354-8960-ECDC16068B6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8F13-C6ED-4476-8526-AB7265078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5EC6-F1AD-436C-9946-5103987134B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8B18-5DDE-4F6B-919C-892AB82A0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F4F41-64F2-418A-A51C-C86C6B4519BF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9B4B6-05B6-4B7E-8A55-96BF6C4F6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C42F30-7031-47E9-81B9-61F55A4FEEB4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8FB43-1AD2-4305-9FF3-402C94F91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alwen.livejournal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659" y="1954305"/>
            <a:ext cx="8480612" cy="4285129"/>
          </a:xfrm>
        </p:spPr>
        <p:txBody>
          <a:bodyPr/>
          <a:lstStyle/>
          <a:p>
            <a:pPr algn="l"/>
            <a:r>
              <a:rPr lang="en-US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Ум без книги, что птица без крыльев</a:t>
            </a:r>
            <a:r>
              <a:rPr lang="en-US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Учёный водит, а неучёный следом ходит</a:t>
            </a:r>
            <a:b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-Человек неучёный, что топор </a:t>
            </a:r>
            <a:r>
              <a:rPr lang="ru-RU" sz="32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неточёный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-Мир освещается солнцем, а человек - знанием</a:t>
            </a:r>
            <a:b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-Корень учения горек, зато плод сладок</a:t>
            </a:r>
            <a:b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-Книгу читаешь – на крыльях летаешь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447" y="502024"/>
            <a:ext cx="7548282" cy="96818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Народная мудрость о обучении и грамотности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i="1" dirty="0" smtClean="0">
                <a:solidFill>
                  <a:schemeClr val="hlink"/>
                </a:solidFill>
              </a:rPr>
              <a:t>Писатель Захар </a:t>
            </a:r>
            <a:r>
              <a:rPr lang="ru-RU" sz="2400" i="1" dirty="0" err="1" smtClean="0">
                <a:solidFill>
                  <a:schemeClr val="hlink"/>
                </a:solidFill>
              </a:rPr>
              <a:t>Прилепин</a:t>
            </a:r>
            <a:r>
              <a:rPr lang="ru-RU" sz="2400" i="1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2400" i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2400" i="1" dirty="0" smtClean="0">
                <a:solidFill>
                  <a:schemeClr val="hlink"/>
                </a:solidFill>
                <a:latin typeface="Arial" charset="0"/>
              </a:rPr>
              <a:t>(писатель, автор теста тотального диктанта)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«В </a:t>
            </a:r>
            <a:r>
              <a:rPr lang="ru-RU" dirty="0"/>
              <a:t>моду входит интерес к русскому языку.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Грамотность говорит о состоянии интеллекта. Человек, который озабочен состоянием своего интеллекта, в любом случае будет стремиться знать и помнить какие-то вещи. А пренебрежение этими знаниями легко довести до абсурда: можно ведь и вообще неграмотным </a:t>
            </a:r>
            <a:r>
              <a:rPr lang="ru-RU" dirty="0" smtClean="0"/>
              <a:t>быть».</a:t>
            </a:r>
            <a:endParaRPr lang="ru-RU" dirty="0"/>
          </a:p>
        </p:txBody>
      </p:sp>
      <p:pic>
        <p:nvPicPr>
          <p:cNvPr id="36867" name="Picture 5" descr="1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0635" y="2402540"/>
            <a:ext cx="4016189" cy="300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/>
          </p:cNvSpPr>
          <p:nvPr>
            <p:ph type="body" idx="1"/>
          </p:nvPr>
        </p:nvSpPr>
        <p:spPr>
          <a:xfrm>
            <a:off x="457200" y="286870"/>
            <a:ext cx="8399929" cy="245632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«Я впервые за последнее время положительно оценил действия Тины Канделаки, когда она провела замер грамотности в </a:t>
            </a:r>
            <a:r>
              <a:rPr lang="ru-RU" sz="2400" dirty="0" err="1" smtClean="0">
                <a:latin typeface="Arial" charset="0"/>
              </a:rPr>
              <a:t>блогах</a:t>
            </a:r>
            <a:r>
              <a:rPr lang="ru-RU" sz="2400" dirty="0" smtClean="0">
                <a:latin typeface="Arial" charset="0"/>
              </a:rPr>
              <a:t> известных людей. Самой неграмотной оказалась Ксения </a:t>
            </a:r>
            <a:r>
              <a:rPr lang="ru-RU" sz="2400" dirty="0" err="1" smtClean="0">
                <a:latin typeface="Arial" charset="0"/>
              </a:rPr>
              <a:t>Собчак,которая</a:t>
            </a:r>
            <a:r>
              <a:rPr lang="ru-RU" sz="2400" dirty="0" smtClean="0">
                <a:latin typeface="Arial" charset="0"/>
              </a:rPr>
              <a:t> вообще не ставит запятых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Arial" charset="0"/>
              </a:rPr>
              <a:t>»</a:t>
            </a:r>
          </a:p>
        </p:txBody>
      </p:sp>
      <p:pic>
        <p:nvPicPr>
          <p:cNvPr id="37890" name="Picture 5" descr="1411459418_091_05140169_19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1903" y="3249240"/>
            <a:ext cx="5327650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376517" y="322730"/>
            <a:ext cx="8444753" cy="175708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Самым грамотным в списке Тины оказался Михаил </a:t>
            </a:r>
            <a:r>
              <a:rPr lang="ru-RU" dirty="0" err="1" smtClean="0">
                <a:latin typeface="Times New Roman" pitchFamily="18" charset="0"/>
              </a:rPr>
              <a:t>Галустян</a:t>
            </a:r>
            <a:r>
              <a:rPr lang="ru-RU" dirty="0" smtClean="0">
                <a:latin typeface="Times New Roman" pitchFamily="18" charset="0"/>
              </a:rPr>
              <a:t>: в его записях Канделаки не обнаружила ни одной ошибки. </a:t>
            </a:r>
          </a:p>
        </p:txBody>
      </p:sp>
      <p:pic>
        <p:nvPicPr>
          <p:cNvPr id="38915" name="Picture 5" descr="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731" y="1925917"/>
            <a:ext cx="6203576" cy="38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/>
          </p:cNvSpPr>
          <p:nvPr>
            <p:ph type="body" idx="1"/>
          </p:nvPr>
        </p:nvSpPr>
        <p:spPr>
          <a:xfrm>
            <a:off x="277813" y="668338"/>
            <a:ext cx="3709987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" charset="0"/>
              </a:rPr>
              <a:t>Галина БОГДАНОВИЧ, доктор филологических наук, профессор, эксперт РАН  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Модно ли быть грамотным? Актуально ли быть грамотным? Можно сколько угодно говорить, что именно культура речи современного человека, мягко говоря, далека от совершенства, что существует так называемый олбанский язык, что в интернет-коммуникации можно себе позволить отступление от правил, что экономия языковых ресурсов – веление времени. Однако именно эти и другие сведения не оправдывают отсутствие мотивации: быть достойным – значит, быть грамотным.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" charset="0"/>
              </a:rPr>
              <a:t>(Крымская газета)</a:t>
            </a:r>
            <a:br>
              <a:rPr lang="ru-RU" sz="1800" smtClean="0">
                <a:latin typeface="Arial" charset="0"/>
              </a:rPr>
            </a:br>
            <a:r>
              <a:rPr lang="ru-RU" sz="1800" smtClean="0">
                <a:latin typeface="Arial" charset="0"/>
              </a:rPr>
              <a:t/>
            </a:r>
            <a:br>
              <a:rPr lang="ru-RU" sz="1800" smtClean="0">
                <a:latin typeface="Arial" charset="0"/>
              </a:rPr>
            </a:br>
            <a:endParaRPr lang="ru-RU" sz="1800" smtClean="0">
              <a:latin typeface="Arial" charset="0"/>
            </a:endParaRPr>
          </a:p>
        </p:txBody>
      </p:sp>
      <p:pic>
        <p:nvPicPr>
          <p:cNvPr id="39938" name="Picture 5" descr="2-1%28122%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1138" y="1593850"/>
            <a:ext cx="4530725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hlink"/>
                </a:solidFill>
                <a:latin typeface="Arial" charset="0"/>
              </a:rPr>
              <a:t>Евгения Коробкова</a:t>
            </a:r>
            <a:r>
              <a:rPr lang="ru-RU" sz="4000" b="1" smtClean="0">
                <a:latin typeface="Arial" charset="0"/>
              </a:rPr>
              <a:t> </a:t>
            </a:r>
            <a:br>
              <a:rPr lang="ru-RU" sz="4000" b="1" smtClean="0">
                <a:latin typeface="Arial" charset="0"/>
              </a:rPr>
            </a:br>
            <a:r>
              <a:rPr lang="ru-RU" sz="4000" b="1" smtClean="0">
                <a:solidFill>
                  <a:schemeClr val="hlink"/>
                </a:solidFill>
                <a:latin typeface="Arial" charset="0"/>
              </a:rPr>
              <a:t>(журналист)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76713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0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Символами нового времени становятся грамотные молодые люди. Например, писательница Майя Кучерская делает героиней своего романа корректора тетю Мотю. 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В тренде — быть грамотным.</a:t>
            </a:r>
            <a:br>
              <a:rPr lang="ru-RU" sz="2400" smtClean="0">
                <a:latin typeface="Times New Roman" pitchFamily="18" charset="0"/>
              </a:rPr>
            </a:b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40963" name="Picture 5" descr="&amp;IEcy;&amp;vcy;&amp;gcy;&amp;iecy;&amp;ncy;&amp;icy;&amp;yacy; &amp;Kcy;&amp;ocy;&amp;rcy;&amp;ocy;&amp;bcy;&amp;kcy;&amp;ocy;&amp;v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8858" y="1808629"/>
            <a:ext cx="26384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>
          <a:xfrm>
            <a:off x="251011" y="400050"/>
            <a:ext cx="8471647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hlink"/>
                </a:solidFill>
              </a:rPr>
              <a:t>Наталия </a:t>
            </a:r>
            <a:r>
              <a:rPr lang="ru-RU" sz="2800" b="1" dirty="0" err="1" smtClean="0">
                <a:solidFill>
                  <a:schemeClr val="hlink"/>
                </a:solidFill>
              </a:rPr>
              <a:t>Занегина</a:t>
            </a:r>
            <a:r>
              <a:rPr lang="ru-RU" sz="2800" b="1" dirty="0" smtClean="0">
                <a:solidFill>
                  <a:schemeClr val="hlink"/>
                </a:solidFill>
              </a:rPr>
              <a:t>, кандидат филологических наук, научный сотрудник Института русского языка РАН.</a:t>
            </a:r>
            <a:endParaRPr lang="ru-RU" sz="2800" dirty="0" smtClean="0"/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400424" y="1583018"/>
            <a:ext cx="8229600" cy="264832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dirty="0" smtClean="0"/>
              <a:t>  Грамотным быть не столько важно, сколько удобно. Так сложилось, что у нас по-прежнему довольно </a:t>
            </a:r>
            <a:r>
              <a:rPr lang="ru-RU" sz="2800" dirty="0" err="1" smtClean="0"/>
              <a:t>лингвоцентричная</a:t>
            </a:r>
            <a:r>
              <a:rPr lang="ru-RU" sz="2800" dirty="0" smtClean="0"/>
              <a:t> страна: мы обращаем внимание на то, как говорит и пишет собеседник.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hlink"/>
                </a:solidFill>
              </a:rPr>
              <a:t>Галина Боголюбова, президент Славянского фонда России</a:t>
            </a:r>
            <a:r>
              <a:rPr lang="ru-RU" sz="4000" smtClean="0"/>
              <a:t> 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414963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       По речи мы понимаем, каков человек — интеллигент и образованный или деловой и малокультурный. С развитием цивилизации, экономики, культуры и интеграционных процессов надо обязательно быть грамотным. Без грамотности у личности нет перспективы развития и творческого роста. Если человек не грамотен, то он будет пресмыкаться, как животное, ведь сегодня неграмотный человек не востребован обществом. </a:t>
            </a:r>
          </a:p>
        </p:txBody>
      </p:sp>
      <p:pic>
        <p:nvPicPr>
          <p:cNvPr id="43011" name="Picture 5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1050" y="1508125"/>
            <a:ext cx="2984500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hlink"/>
                </a:solidFill>
              </a:rPr>
              <a:t>Искусство и социальная реклама за грамотность</a:t>
            </a:r>
            <a:endParaRPr lang="ru-RU" sz="4000" smtClean="0"/>
          </a:p>
        </p:txBody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891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Известная в Интернете под ником </a:t>
            </a:r>
            <a:r>
              <a:rPr lang="ru-RU" sz="2800" smtClean="0">
                <a:hlinkClick r:id="rId2"/>
              </a:rPr>
              <a:t>dalwen</a:t>
            </a:r>
            <a:r>
              <a:rPr lang="ru-RU" sz="2800" smtClean="0"/>
              <a:t> художница </a:t>
            </a:r>
            <a:r>
              <a:rPr lang="ru-RU" sz="2800" b="1" smtClean="0"/>
              <a:t>Анна Беловицкая</a:t>
            </a:r>
            <a:r>
              <a:rPr lang="ru-RU" sz="2800" smtClean="0"/>
              <a:t> решает вопрос грамотности с помощью любимчиков мировой паутины – котов. </a:t>
            </a:r>
          </a:p>
        </p:txBody>
      </p:sp>
      <p:pic>
        <p:nvPicPr>
          <p:cNvPr id="44035" name="Picture 7" descr="russianca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0588" y="1641476"/>
            <a:ext cx="3815883" cy="423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1"/>
          <p:cNvSpPr>
            <a:spLocks noChangeArrowheads="1"/>
          </p:cNvSpPr>
          <p:nvPr/>
        </p:nvSpPr>
        <p:spPr bwMode="auto">
          <a:xfrm>
            <a:off x="1692275" y="1268413"/>
            <a:ext cx="60483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6213" algn="just"/>
            <a:r>
              <a:rPr lang="ru-RU" b="1">
                <a:latin typeface="Calibri" pitchFamily="34" charset="0"/>
              </a:rPr>
              <a:t>ГРАМОТНОСТЬ</a:t>
            </a:r>
            <a:r>
              <a:rPr lang="ru-RU">
                <a:latin typeface="Calibri" pitchFamily="34" charset="0"/>
              </a:rPr>
              <a:t> - определенная степень владения навыками чтения, письма в соответствии с грамматическими нормами родного языка.</a:t>
            </a:r>
            <a:r>
              <a:rPr lang="ru-RU" sz="2000" b="1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(Большой Энциклопедический словарь) 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4" descr="aHR0cDovL2Nkbi5saWJyYXJpdXMubWQvaW1nL2NhdGFsb2cvYmVzbm92ZXlzaGl5LWVuY2lrbG9wZWRpY2hlc2tpeS1zbG92YXJpLTEyMC0wMDAtc2xvdmFybnloLXN0YXRleV8xNDM0NzEwOTc2LmpwZw_e__e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6013" y="3452813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Грамотный человек – какой он?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3" name="Picture 5" descr="fd63b939ed82fab230aa7c9968a077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1013"/>
            <a:ext cx="9144000" cy="400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hlink"/>
                </a:solidFill>
              </a:rPr>
              <a:t>Антон Павлович Чехов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281487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В сущности для интеллигентного человека </a:t>
            </a:r>
            <a:r>
              <a:rPr lang="ru-RU" b="1" smtClean="0"/>
              <a:t>дурно</a:t>
            </a:r>
            <a:r>
              <a:rPr lang="ru-RU" smtClean="0"/>
              <a:t> </a:t>
            </a:r>
            <a:r>
              <a:rPr lang="ru-RU" b="1" smtClean="0"/>
              <a:t>говорить </a:t>
            </a:r>
            <a:r>
              <a:rPr lang="ru-RU" smtClean="0"/>
              <a:t>должно считаться таким же неприличием, как не уметь читать и </a:t>
            </a:r>
            <a:r>
              <a:rPr lang="ru-RU" b="1" smtClean="0"/>
              <a:t>... </a:t>
            </a:r>
            <a:r>
              <a:rPr lang="ru-RU" smtClean="0"/>
              <a:t>Для не очень интеллигентного - </a:t>
            </a:r>
            <a:r>
              <a:rPr lang="ru-RU" b="1" smtClean="0"/>
              <a:t>тоже</a:t>
            </a:r>
            <a:r>
              <a:rPr lang="ru-RU" smtClean="0"/>
              <a:t>. </a:t>
            </a:r>
          </a:p>
        </p:txBody>
      </p:sp>
      <p:pic>
        <p:nvPicPr>
          <p:cNvPr id="28675" name="Picture 2" descr="C:\Users\Админ\Desktop\beta_patch_6_skachat_41975_1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9350" y="1600200"/>
            <a:ext cx="34163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>
          <a:xfrm>
            <a:off x="457200" y="466164"/>
            <a:ext cx="8229600" cy="951473"/>
          </a:xfrm>
        </p:spPr>
        <p:txBody>
          <a:bodyPr/>
          <a:lstStyle/>
          <a:p>
            <a:pPr eaLnBrk="1" hangingPunct="1"/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</a:rPr>
              <a:t>Почему же грамотным быть модно?</a:t>
            </a:r>
            <a:b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</a:rPr>
            </a:br>
            <a:endParaRPr lang="ru-RU" sz="2800" i="1" dirty="0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47107" name="Picture 7" descr="gallery1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888" y="1614394"/>
            <a:ext cx="61912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Лев Николаевич Толстой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Потребность образования лежит в каждом человеке; народ любит и ищет образования, как любит и ищет воздуха для дыхания.</a:t>
            </a:r>
          </a:p>
        </p:txBody>
      </p:sp>
      <p:pic>
        <p:nvPicPr>
          <p:cNvPr id="29699" name="Picture 2" descr="C:\Users\Админ\Desktop\f1dd7f7833b1dcacc3b962a9d221d36c_i-25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79975" y="1600200"/>
            <a:ext cx="35750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22" name="Прямоугольник 9"/>
          <p:cNvSpPr>
            <a:spLocks noChangeArrowheads="1"/>
          </p:cNvSpPr>
          <p:nvPr/>
        </p:nvSpPr>
        <p:spPr bwMode="auto">
          <a:xfrm>
            <a:off x="161925" y="1068388"/>
            <a:ext cx="52181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Ежегодный </a:t>
            </a:r>
            <a:r>
              <a:rPr lang="ru-RU" sz="2400" i="1">
                <a:latin typeface="Calibri" pitchFamily="34" charset="0"/>
              </a:rPr>
              <a:t>Международный день грамотности</a:t>
            </a:r>
            <a:r>
              <a:rPr lang="ru-RU" sz="2400">
                <a:latin typeface="Calibri" pitchFamily="34" charset="0"/>
              </a:rPr>
              <a:t> объявлен </a:t>
            </a:r>
            <a:r>
              <a:rPr lang="ru-RU" sz="2400" b="1">
                <a:latin typeface="Calibri" pitchFamily="34" charset="0"/>
              </a:rPr>
              <a:t>ЮНЕСКО</a:t>
            </a:r>
            <a:r>
              <a:rPr lang="ru-RU" sz="2400">
                <a:latin typeface="Calibri" pitchFamily="34" charset="0"/>
              </a:rPr>
              <a:t> в 1966 году по рекомендации «Всемирной конференции министров образования по ликвидации неграмотности», состоявшейся в Тегеране в сентябре 1965 года. 8 сентября — день торжественного открытия этой конференции.</a:t>
            </a:r>
          </a:p>
        </p:txBody>
      </p:sp>
      <p:sp>
        <p:nvSpPr>
          <p:cNvPr id="30723" name="Прямоугольник 11"/>
          <p:cNvSpPr>
            <a:spLocks noChangeArrowheads="1"/>
          </p:cNvSpPr>
          <p:nvPr/>
        </p:nvSpPr>
        <p:spPr bwMode="auto">
          <a:xfrm>
            <a:off x="1223963" y="4787900"/>
            <a:ext cx="66960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Этот день призван активизировать усилия общества по распространению </a:t>
            </a:r>
            <a:r>
              <a:rPr lang="ru-RU" sz="3200" b="1" i="1">
                <a:latin typeface="Calibri" pitchFamily="34" charset="0"/>
              </a:rPr>
              <a:t>грамотности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3072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6632" y="340659"/>
            <a:ext cx="2616200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8" descr="5c3b20b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689412"/>
            <a:ext cx="3204882" cy="21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412375" y="333375"/>
            <a:ext cx="822960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грамотных людей в мире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миллиарда.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Более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860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миллионов взрослых остаются неграмотными.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А более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миллионов детей не ходят в школу.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Менее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стран обеспечивают всеобщий доступ к начальному образованию.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Около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20%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взрослого населения мира неграмотны.</a:t>
            </a:r>
          </a:p>
        </p:txBody>
      </p:sp>
      <p:pic>
        <p:nvPicPr>
          <p:cNvPr id="31746" name="Picture 2" descr="http://muromradio.ru/wp-content/uploads/2015/09/gramotno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8212" y="3101789"/>
            <a:ext cx="3281550" cy="257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3"/>
          <p:cNvSpPr>
            <a:spLocks noChangeArrowheads="1"/>
          </p:cNvSpPr>
          <p:nvPr/>
        </p:nvSpPr>
        <p:spPr bwMode="auto">
          <a:xfrm>
            <a:off x="4787900" y="4471988"/>
            <a:ext cx="41227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Calibri" pitchFamily="34" charset="0"/>
              </a:rPr>
              <a:t>Полностью неграмотные проживают в Африке, частично в странах Азии и Латинской Америки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422" y="836712"/>
            <a:ext cx="87125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современном обществе невозможно выжить неграмотным</a:t>
            </a:r>
          </a:p>
        </p:txBody>
      </p:sp>
      <p:sp>
        <p:nvSpPr>
          <p:cNvPr id="32771" name="TextBox 5"/>
          <p:cNvSpPr txBox="1">
            <a:spLocks noChangeArrowheads="1"/>
          </p:cNvSpPr>
          <p:nvPr/>
        </p:nvSpPr>
        <p:spPr bwMode="auto">
          <a:xfrm>
            <a:off x="1277938" y="2205038"/>
            <a:ext cx="3959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В России, США и Европе нет полностью неграмотных</a:t>
            </a:r>
          </a:p>
        </p:txBody>
      </p:sp>
      <p:pic>
        <p:nvPicPr>
          <p:cNvPr id="32772" name="Picture 2" descr="https://im0-tub-ru.yandex.net/i?id=6e34ad225dc4313aef6fb538b2f3ebb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5325" y="1774825"/>
            <a:ext cx="391636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http://images.huffingtonpost.com/2011-08-15-djoub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0925" y="4213225"/>
            <a:ext cx="2722563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1979613" y="788988"/>
            <a:ext cx="5113337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alibri" pitchFamily="34" charset="0"/>
              </a:rPr>
              <a:t>В 1991 г. ЮНЕСКО ставила советское высшее образование на </a:t>
            </a:r>
            <a:r>
              <a:rPr lang="ru-RU" sz="2000" b="1">
                <a:latin typeface="Calibri" pitchFamily="34" charset="0"/>
              </a:rPr>
              <a:t>3</a:t>
            </a:r>
            <a:r>
              <a:rPr lang="ru-RU">
                <a:latin typeface="Calibri" pitchFamily="34" charset="0"/>
              </a:rPr>
              <a:t>-е место в мире. </a:t>
            </a:r>
          </a:p>
          <a:p>
            <a:pPr algn="just"/>
            <a:r>
              <a:rPr lang="ru-RU">
                <a:latin typeface="Calibri" pitchFamily="34" charset="0"/>
              </a:rPr>
              <a:t>К 2007 г. Российская Федерация опустилась в том же рейтинге на </a:t>
            </a:r>
            <a:r>
              <a:rPr lang="ru-RU" sz="2000" b="1">
                <a:latin typeface="Calibri" pitchFamily="34" charset="0"/>
              </a:rPr>
              <a:t>7</a:t>
            </a:r>
            <a:r>
              <a:rPr lang="ru-RU">
                <a:latin typeface="Calibri" pitchFamily="34" charset="0"/>
              </a:rPr>
              <a:t>-е место.</a:t>
            </a:r>
          </a:p>
          <a:p>
            <a:pPr algn="just"/>
            <a:r>
              <a:rPr lang="ru-RU">
                <a:latin typeface="Calibri" pitchFamily="34" charset="0"/>
              </a:rPr>
              <a:t>1 –е место занимает Германия.</a:t>
            </a:r>
          </a:p>
          <a:p>
            <a:pPr algn="just"/>
            <a:r>
              <a:rPr lang="ru-RU">
                <a:latin typeface="Calibri" pitchFamily="34" charset="0"/>
              </a:rPr>
              <a:t>43 –е место – Великобритания.</a:t>
            </a:r>
          </a:p>
          <a:p>
            <a:pPr algn="just"/>
            <a:r>
              <a:rPr lang="ru-RU">
                <a:latin typeface="Calibri" pitchFamily="34" charset="0"/>
              </a:rPr>
              <a:t>44- е место -США</a:t>
            </a:r>
          </a:p>
        </p:txBody>
      </p:sp>
      <p:pic>
        <p:nvPicPr>
          <p:cNvPr id="33794" name="Picture 2" descr="http://www.zastavki.com/pictures/1366x768/2009/People_Children_Smart_Kids___Children_012774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1763" y="3583081"/>
            <a:ext cx="4421187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5969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hlink"/>
                </a:solidFill>
              </a:rPr>
              <a:t>Популярность грамотности в современной России растёт, и теперь быть грамотным – это действительно модно</a:t>
            </a:r>
            <a:r>
              <a:rPr lang="ru-RU" sz="2800" dirty="0" smtClean="0">
                <a:solidFill>
                  <a:schemeClr val="hlink"/>
                </a:solidFill>
                <a:latin typeface="Arial" charset="0"/>
              </a:rPr>
              <a:t>.</a:t>
            </a:r>
          </a:p>
        </p:txBody>
      </p:sp>
      <p:pic>
        <p:nvPicPr>
          <p:cNvPr id="34819" name="Picture 2" descr="C:\Users\Админ\Desktop\alimenty-na-uchashhegosya-rebenka-posle-18-le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2404" y="2247153"/>
            <a:ext cx="4038600" cy="2693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5" descr="&amp;ocy;&amp;bcy;&amp;yacy;&amp;zcy;&amp;acy;&amp;tcy;&amp;iecy;&amp;lcy;&amp;softcy;&amp;ncy;&amp;ocy; &amp;pcy;&amp;ocy;&amp;scy;&amp;tcy;&amp;acy;&amp;vcy;&amp;icy;&amp;tcy;&amp;softcy;!!!!!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38" y="1223963"/>
            <a:ext cx="8161337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525</Words>
  <Application>Microsoft Office PowerPoint</Application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-Ум без книги, что птица без крыльев -Учёный водит, а неучёный следом ходит -Человек неучёный, что топор неточёный -Мир освещается солнцем, а человек - знанием -Корень учения горек, зато плод сладок -Книгу читаешь – на крыльях летаешь    </vt:lpstr>
      <vt:lpstr>Антон Павлович Чехов</vt:lpstr>
      <vt:lpstr>Лев Николаевич Толстой</vt:lpstr>
      <vt:lpstr>Слайд 4</vt:lpstr>
      <vt:lpstr>Слайд 5</vt:lpstr>
      <vt:lpstr>Слайд 6</vt:lpstr>
      <vt:lpstr>Слайд 7</vt:lpstr>
      <vt:lpstr>Популярность грамотности в современной России растёт, и теперь быть грамотным – это действительно модно.</vt:lpstr>
      <vt:lpstr>Слайд 9</vt:lpstr>
      <vt:lpstr>Писатель Захар Прилепин (писатель, автор теста тотального диктанта)</vt:lpstr>
      <vt:lpstr>Слайд 11</vt:lpstr>
      <vt:lpstr>Слайд 12</vt:lpstr>
      <vt:lpstr>Слайд 13</vt:lpstr>
      <vt:lpstr>Евгения Коробкова  (журналист)</vt:lpstr>
      <vt:lpstr>Наталия Занегина, кандидат филологических наук, научный сотрудник Института русского языка РАН.</vt:lpstr>
      <vt:lpstr>Галина Боголюбова, президент Славянского фонда России </vt:lpstr>
      <vt:lpstr>Искусство и социальная реклама за грамотность</vt:lpstr>
      <vt:lpstr>Слайд 18</vt:lpstr>
      <vt:lpstr>Грамотный человек – какой он?</vt:lpstr>
      <vt:lpstr>Почему же грамотным быть модно?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Елена</cp:lastModifiedBy>
  <cp:revision>72</cp:revision>
  <dcterms:created xsi:type="dcterms:W3CDTF">2013-11-19T05:52:05Z</dcterms:created>
  <dcterms:modified xsi:type="dcterms:W3CDTF">2018-08-16T06:33:25Z</dcterms:modified>
</cp:coreProperties>
</file>