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1" r:id="rId4"/>
    <p:sldId id="257" r:id="rId5"/>
    <p:sldId id="259" r:id="rId6"/>
    <p:sldId id="260" r:id="rId7"/>
    <p:sldId id="262" r:id="rId8"/>
    <p:sldId id="263" r:id="rId9"/>
    <p:sldId id="265" r:id="rId10"/>
    <p:sldId id="266" r:id="rId11"/>
    <p:sldId id="268" r:id="rId12"/>
    <p:sldId id="269" r:id="rId13"/>
    <p:sldId id="270" r:id="rId14"/>
    <p:sldId id="272" r:id="rId15"/>
    <p:sldId id="273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032C9-B93D-43E1-B994-6FFDD4FF7BEC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D2D3-5C0E-4A78-9CCB-6F1B8D9F95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032C9-B93D-43E1-B994-6FFDD4FF7BEC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D2D3-5C0E-4A78-9CCB-6F1B8D9F95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032C9-B93D-43E1-B994-6FFDD4FF7BEC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D2D3-5C0E-4A78-9CCB-6F1B8D9F95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032C9-B93D-43E1-B994-6FFDD4FF7BEC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D2D3-5C0E-4A78-9CCB-6F1B8D9F95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032C9-B93D-43E1-B994-6FFDD4FF7BEC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D2D3-5C0E-4A78-9CCB-6F1B8D9F95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032C9-B93D-43E1-B994-6FFDD4FF7BEC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D2D3-5C0E-4A78-9CCB-6F1B8D9F95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032C9-B93D-43E1-B994-6FFDD4FF7BEC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D2D3-5C0E-4A78-9CCB-6F1B8D9F95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032C9-B93D-43E1-B994-6FFDD4FF7BEC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D2D3-5C0E-4A78-9CCB-6F1B8D9F95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032C9-B93D-43E1-B994-6FFDD4FF7BEC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D2D3-5C0E-4A78-9CCB-6F1B8D9F95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032C9-B93D-43E1-B994-6FFDD4FF7BEC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D2D3-5C0E-4A78-9CCB-6F1B8D9F95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032C9-B93D-43E1-B994-6FFDD4FF7BEC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D2D3-5C0E-4A78-9CCB-6F1B8D9F95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F032C9-B93D-43E1-B994-6FFDD4FF7BEC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5D2D3-5C0E-4A78-9CCB-6F1B8D9F95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428605"/>
            <a:ext cx="8143932" cy="435771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ПРОФИЛАКТИКА СИНДРОМА ПРОФЕССИОНАЛЬНОГО ВЫГОРАНИЯ ПЕДАГОГОВ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143380"/>
            <a:ext cx="6400800" cy="149542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026" name="Picture 2" descr="D:\ПСИХОЛОГИЯ\картинки\22095368-20121103154940_cotr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3929066"/>
            <a:ext cx="6286544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Симптомы профессионального выгорания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00567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Психофизические</a:t>
            </a:r>
          </a:p>
          <a:p>
            <a:pPr>
              <a:buNone/>
            </a:pPr>
            <a:r>
              <a:rPr lang="ru-RU" sz="2000" dirty="0" smtClean="0"/>
              <a:t>-синдром хронической усталости</a:t>
            </a:r>
          </a:p>
          <a:p>
            <a:pPr>
              <a:buNone/>
            </a:pPr>
            <a:r>
              <a:rPr lang="ru-RU" sz="2000" dirty="0" smtClean="0"/>
              <a:t>-ощущение эмоционального и физического истощения</a:t>
            </a:r>
          </a:p>
          <a:p>
            <a:pPr>
              <a:buNone/>
            </a:pPr>
            <a:r>
              <a:rPr lang="ru-RU" sz="2000" dirty="0" smtClean="0"/>
              <a:t>-снижение реактивности и восприимчивости</a:t>
            </a:r>
          </a:p>
          <a:p>
            <a:pPr>
              <a:buNone/>
            </a:pPr>
            <a:r>
              <a:rPr lang="ru-RU" sz="2000" dirty="0" smtClean="0"/>
              <a:t>-общая </a:t>
            </a:r>
            <a:r>
              <a:rPr lang="ru-RU" sz="2000" dirty="0" err="1" smtClean="0"/>
              <a:t>астенизация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-беспричинные головные боли, расстройства </a:t>
            </a:r>
          </a:p>
          <a:p>
            <a:pPr>
              <a:buNone/>
            </a:pPr>
            <a:r>
              <a:rPr lang="ru-RU" sz="2000" dirty="0" err="1" smtClean="0"/>
              <a:t>желудочно</a:t>
            </a:r>
            <a:r>
              <a:rPr lang="ru-RU" sz="2000" dirty="0" smtClean="0"/>
              <a:t>- кишечного тракта</a:t>
            </a:r>
          </a:p>
          <a:p>
            <a:pPr>
              <a:buNone/>
            </a:pPr>
            <a:r>
              <a:rPr lang="ru-RU" sz="2000" dirty="0" smtClean="0"/>
              <a:t>-резкое изменение веса </a:t>
            </a:r>
          </a:p>
          <a:p>
            <a:pPr>
              <a:buNone/>
            </a:pPr>
            <a:r>
              <a:rPr lang="ru-RU" sz="2000" dirty="0" smtClean="0"/>
              <a:t>-полная или частичная бессонница</a:t>
            </a:r>
          </a:p>
          <a:p>
            <a:pPr>
              <a:buNone/>
            </a:pPr>
            <a:r>
              <a:rPr lang="ru-RU" sz="2000" dirty="0" smtClean="0"/>
              <a:t>-нарушение дыхания</a:t>
            </a:r>
          </a:p>
          <a:p>
            <a:pPr>
              <a:buNone/>
            </a:pPr>
            <a:r>
              <a:rPr lang="ru-RU" sz="2000" dirty="0" smtClean="0"/>
              <a:t>-снижение сенсорной чувствительности</a:t>
            </a:r>
            <a:endParaRPr lang="ru-RU" sz="2000" dirty="0"/>
          </a:p>
        </p:txBody>
      </p:sp>
      <p:pic>
        <p:nvPicPr>
          <p:cNvPr id="1028" name="Picture 4" descr="D:\ПСИХОЛОГИЯ\картинки\104171576_Sindrom_yemocionalnogo_vuygoran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3714752"/>
            <a:ext cx="2143140" cy="2000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Симптомы профессионального выгорания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71612"/>
            <a:ext cx="8229600" cy="4686319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Социально- психологические</a:t>
            </a:r>
          </a:p>
          <a:p>
            <a:pPr>
              <a:buNone/>
            </a:pPr>
            <a:r>
              <a:rPr lang="ru-RU" sz="2000" dirty="0" smtClean="0"/>
              <a:t>-пассивность и депрессия</a:t>
            </a:r>
          </a:p>
          <a:p>
            <a:pPr>
              <a:buNone/>
            </a:pPr>
            <a:r>
              <a:rPr lang="ru-RU" sz="2000" dirty="0" smtClean="0"/>
              <a:t>-повышенная раздражительность</a:t>
            </a:r>
          </a:p>
          <a:p>
            <a:pPr>
              <a:buNone/>
            </a:pPr>
            <a:r>
              <a:rPr lang="ru-RU" sz="2000" dirty="0" smtClean="0"/>
              <a:t>-переживание беспричинных негативных эмоций</a:t>
            </a:r>
          </a:p>
          <a:p>
            <a:pPr>
              <a:buNone/>
            </a:pPr>
            <a:r>
              <a:rPr lang="ru-RU" sz="2000" dirty="0" smtClean="0"/>
              <a:t>-неосознанное беспокойство и тревожность</a:t>
            </a:r>
          </a:p>
          <a:p>
            <a:pPr>
              <a:buNone/>
            </a:pPr>
            <a:r>
              <a:rPr lang="ru-RU" sz="2000" dirty="0" smtClean="0"/>
              <a:t>-негативная установка на жизненные и </a:t>
            </a:r>
          </a:p>
          <a:p>
            <a:pPr>
              <a:buNone/>
            </a:pPr>
            <a:r>
              <a:rPr lang="ru-RU" sz="2000" dirty="0" smtClean="0"/>
              <a:t>профессиональные перспективы</a:t>
            </a:r>
            <a:endParaRPr lang="ru-RU" sz="2000" dirty="0"/>
          </a:p>
        </p:txBody>
      </p:sp>
      <p:pic>
        <p:nvPicPr>
          <p:cNvPr id="2051" name="Picture 3" descr="D:\ПСИХОЛОГИЯ\картинки\Профилактика-профессионального-выгоран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3571876"/>
            <a:ext cx="2571768" cy="2286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Симптомы профессионального выгорания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86319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Поведенческие</a:t>
            </a:r>
          </a:p>
          <a:p>
            <a:pPr>
              <a:buNone/>
            </a:pPr>
            <a:r>
              <a:rPr lang="ru-RU" sz="2000" dirty="0" smtClean="0"/>
              <a:t>-снижение энтузиазма по отношению к работе</a:t>
            </a:r>
          </a:p>
          <a:p>
            <a:pPr>
              <a:buNone/>
            </a:pPr>
            <a:r>
              <a:rPr lang="ru-RU" sz="2000" dirty="0" smtClean="0"/>
              <a:t>-невыполнение приоритетных задач и </a:t>
            </a:r>
            <a:r>
              <a:rPr lang="ru-RU" sz="2000" dirty="0" err="1" smtClean="0"/>
              <a:t>застревание</a:t>
            </a:r>
            <a:r>
              <a:rPr lang="ru-RU" sz="2000" dirty="0" smtClean="0"/>
              <a:t> на мелких деталях</a:t>
            </a:r>
          </a:p>
          <a:p>
            <a:pPr>
              <a:buNone/>
            </a:pPr>
            <a:r>
              <a:rPr lang="ru-RU" sz="2000" dirty="0" smtClean="0"/>
              <a:t>-чувство бесполезности, безразличие к результатам работы</a:t>
            </a:r>
          </a:p>
          <a:p>
            <a:pPr>
              <a:buNone/>
            </a:pPr>
            <a:r>
              <a:rPr lang="ru-RU" sz="2000" dirty="0" smtClean="0"/>
              <a:t>-</a:t>
            </a:r>
            <a:r>
              <a:rPr lang="ru-RU" sz="2000" dirty="0" err="1" smtClean="0"/>
              <a:t>дистанцированность</a:t>
            </a:r>
            <a:r>
              <a:rPr lang="ru-RU" sz="2000" dirty="0" smtClean="0"/>
              <a:t> от коллег и учеников</a:t>
            </a:r>
          </a:p>
          <a:p>
            <a:pPr>
              <a:buNone/>
            </a:pPr>
            <a:r>
              <a:rPr lang="ru-RU" sz="2000" dirty="0" smtClean="0"/>
              <a:t>-повышение  неадекватной критичности</a:t>
            </a:r>
          </a:p>
          <a:p>
            <a:pPr>
              <a:buNone/>
            </a:pPr>
            <a:r>
              <a:rPr lang="ru-RU" sz="2000" dirty="0" smtClean="0"/>
              <a:t>-приобретение или усугубление </a:t>
            </a:r>
          </a:p>
          <a:p>
            <a:pPr>
              <a:buNone/>
            </a:pPr>
            <a:r>
              <a:rPr lang="ru-RU" sz="2000" dirty="0" smtClean="0"/>
              <a:t>вредных привычек</a:t>
            </a:r>
            <a:endParaRPr lang="ru-RU" sz="2000" dirty="0"/>
          </a:p>
        </p:txBody>
      </p:sp>
      <p:pic>
        <p:nvPicPr>
          <p:cNvPr id="3074" name="Picture 2" descr="D:\ПСИХОЛОГИЯ\картинки\E`motsionalnoe-vyigoranie-i-opustoshenno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3786190"/>
            <a:ext cx="2500330" cy="2286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Профилактика профессионального выгорания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00237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25000" lnSpcReduction="20000"/>
          </a:bodyPr>
          <a:lstStyle/>
          <a:p>
            <a:r>
              <a:rPr lang="ru-RU" sz="11200" dirty="0" err="1" smtClean="0"/>
              <a:t>Саморегуляция</a:t>
            </a:r>
            <a:r>
              <a:rPr lang="ru-RU" sz="11200" dirty="0" smtClean="0"/>
              <a:t>- это управление своим </a:t>
            </a:r>
            <a:r>
              <a:rPr lang="ru-RU" sz="11200" dirty="0" err="1" smtClean="0"/>
              <a:t>психоэмоциональным</a:t>
            </a:r>
            <a:r>
              <a:rPr lang="ru-RU" sz="11200" dirty="0" smtClean="0"/>
              <a:t>  состоянием, воздействие на самого себя с помощью слов, мысленных образов, управления дыханием и мышечным тонусом. (естественные и искусственные способы)</a:t>
            </a:r>
          </a:p>
          <a:p>
            <a:pPr>
              <a:buNone/>
            </a:pPr>
            <a:endParaRPr lang="ru-RU" sz="5600" dirty="0" smtClean="0"/>
          </a:p>
          <a:p>
            <a:pPr>
              <a:buNone/>
            </a:pPr>
            <a:endParaRPr lang="ru-RU" sz="5600" dirty="0" smtClean="0"/>
          </a:p>
          <a:p>
            <a:pPr>
              <a:buNone/>
            </a:pPr>
            <a:endParaRPr lang="ru-RU" sz="5600" dirty="0" smtClean="0"/>
          </a:p>
          <a:p>
            <a:pPr>
              <a:buNone/>
            </a:pPr>
            <a:r>
              <a:rPr lang="ru-RU" sz="5600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ru-RU" sz="2400" dirty="0" smtClean="0"/>
              <a:t>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2393141" y="4250537"/>
            <a:ext cx="1071570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16200000" flipH="1">
            <a:off x="5107785" y="4321975"/>
            <a:ext cx="1143008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D:\ПСИХОЛОГИЯ\картинки\67399278_x_b483efd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3643314"/>
            <a:ext cx="6572296" cy="3000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Приемы </a:t>
            </a:r>
            <a:r>
              <a:rPr lang="ru-RU" dirty="0" err="1" smtClean="0"/>
              <a:t>антистрессовой</a:t>
            </a:r>
            <a:r>
              <a:rPr lang="ru-RU" dirty="0" smtClean="0"/>
              <a:t> защиты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7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Отвлекайтесь</a:t>
            </a:r>
          </a:p>
          <a:p>
            <a:r>
              <a:rPr lang="ru-RU" dirty="0" smtClean="0"/>
              <a:t>Снижайте значимость событий</a:t>
            </a:r>
          </a:p>
          <a:p>
            <a:r>
              <a:rPr lang="ru-RU" dirty="0" smtClean="0"/>
              <a:t>Действуйте</a:t>
            </a:r>
          </a:p>
          <a:p>
            <a:r>
              <a:rPr lang="ru-RU" dirty="0" smtClean="0"/>
              <a:t>Творите</a:t>
            </a:r>
          </a:p>
          <a:p>
            <a:r>
              <a:rPr lang="ru-RU" dirty="0" smtClean="0"/>
              <a:t>Выражайте эмоции</a:t>
            </a:r>
            <a:endParaRPr lang="ru-RU" dirty="0"/>
          </a:p>
        </p:txBody>
      </p:sp>
      <p:pic>
        <p:nvPicPr>
          <p:cNvPr id="5122" name="Picture 2" descr="C:\Documents and Settings\Admin\Мои документы\Мои рисунки\smil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3643314"/>
            <a:ext cx="4429156" cy="2643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Documents and Settings\Admin\Мои документы\Мои рисунки\111603276_QD7FSxvdMF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57166"/>
            <a:ext cx="8215370" cy="57689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9"/>
            <a:ext cx="8229600" cy="442915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endParaRPr lang="ru-RU" i="1" dirty="0" smtClean="0">
              <a:latin typeface="Cambria" pitchFamily="18" charset="0"/>
            </a:endParaRPr>
          </a:p>
          <a:p>
            <a:pPr algn="ctr">
              <a:buNone/>
            </a:pPr>
            <a:endParaRPr lang="ru-RU" i="1" dirty="0" smtClean="0">
              <a:latin typeface="Cambria" pitchFamily="18" charset="0"/>
            </a:endParaRPr>
          </a:p>
          <a:p>
            <a:pPr algn="ctr">
              <a:buNone/>
            </a:pPr>
            <a:r>
              <a:rPr lang="ru-RU" i="1" dirty="0" smtClean="0">
                <a:latin typeface="Cambria" pitchFamily="18" charset="0"/>
              </a:rPr>
              <a:t>УДАЧНОГО ДНЯ!</a:t>
            </a:r>
          </a:p>
          <a:p>
            <a:pPr algn="ctr">
              <a:buNone/>
            </a:pPr>
            <a:r>
              <a:rPr lang="ru-RU" i="1" dirty="0" smtClean="0">
                <a:latin typeface="Cambria" pitchFamily="18" charset="0"/>
              </a:rPr>
              <a:t>ЭМОЦИОНАЛЬНОЙ СТАБИЛЬНОСТИ!</a:t>
            </a:r>
          </a:p>
          <a:p>
            <a:pPr algn="ctr">
              <a:buNone/>
            </a:pPr>
            <a:r>
              <a:rPr lang="ru-RU" i="1" dirty="0" smtClean="0">
                <a:latin typeface="Cambria" pitchFamily="18" charset="0"/>
              </a:rPr>
              <a:t>ПОДДЕРЖКИ КОЛЛЕГ И БЛИЗКИХ!</a:t>
            </a:r>
          </a:p>
          <a:p>
            <a:pPr algn="ctr">
              <a:buNone/>
            </a:pPr>
            <a:r>
              <a:rPr lang="ru-RU" i="1" dirty="0" smtClean="0">
                <a:latin typeface="Cambria" pitchFamily="18" charset="0"/>
              </a:rPr>
              <a:t>УВЕРЕННОСТИ В СЕБЕ!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D:\ПСИХОЛОГИЯ\картинки\0a292db6c3cbcd4b3d0cd97bc97d968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57450" y="3786190"/>
            <a:ext cx="4229100" cy="2786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800" b="1" i="1" dirty="0" smtClean="0"/>
              <a:t>Бессердечье к себе- это тоже увечье,</a:t>
            </a:r>
            <a:br>
              <a:rPr lang="ru-RU" sz="1800" b="1" i="1" dirty="0" smtClean="0"/>
            </a:br>
            <a:r>
              <a:rPr lang="ru-RU" sz="1800" b="1" i="1" dirty="0" smtClean="0"/>
              <a:t>Не пора ли тебе отдохнуть?</a:t>
            </a:r>
            <a:br>
              <a:rPr lang="ru-RU" sz="1800" b="1" i="1" dirty="0" smtClean="0"/>
            </a:br>
            <a:r>
              <a:rPr lang="ru-RU" sz="1800" b="1" i="1" dirty="0" smtClean="0"/>
              <a:t>Прояви, наконец, сам к себе человечность,-</a:t>
            </a:r>
            <a:br>
              <a:rPr lang="ru-RU" sz="1800" b="1" i="1" dirty="0" smtClean="0"/>
            </a:br>
            <a:r>
              <a:rPr lang="ru-RU" sz="1800" b="1" i="1" dirty="0" smtClean="0"/>
              <a:t>Сам собою побудь…</a:t>
            </a:r>
            <a:br>
              <a:rPr lang="ru-RU" sz="1800" b="1" i="1" dirty="0" smtClean="0"/>
            </a:br>
            <a:r>
              <a:rPr lang="ru-RU" sz="1800" b="1" i="1" dirty="0" err="1" smtClean="0"/>
              <a:t>Евг</a:t>
            </a:r>
            <a:r>
              <a:rPr lang="ru-RU" sz="1800" b="1" i="1" dirty="0" smtClean="0"/>
              <a:t>. Евтушенко</a:t>
            </a:r>
            <a:endParaRPr lang="ru-RU" sz="1800" b="1" i="1" dirty="0"/>
          </a:p>
        </p:txBody>
      </p:sp>
      <p:pic>
        <p:nvPicPr>
          <p:cNvPr id="3074" name="Picture 2" descr="D:\ПСИХОЛОГИЯ\картинки\88a44db2ae06536b310816d72b175951.jp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714488"/>
            <a:ext cx="7929618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err="1" smtClean="0"/>
              <a:t>Стрессогенные</a:t>
            </a:r>
            <a:r>
              <a:rPr lang="ru-RU" dirty="0" smtClean="0"/>
              <a:t> факторы</a:t>
            </a:r>
            <a:endParaRPr lang="ru-RU" dirty="0"/>
          </a:p>
        </p:txBody>
      </p:sp>
      <p:pic>
        <p:nvPicPr>
          <p:cNvPr id="4098" name="Picture 2" descr="D:\ПСИХОЛОГИЯ\картинки\sev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18"/>
          <a:stretch>
            <a:fillRect/>
          </a:stretch>
        </p:blipFill>
        <p:spPr bwMode="auto">
          <a:xfrm>
            <a:off x="357158" y="1500174"/>
            <a:ext cx="8358246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2858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ru-RU" sz="28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Профессиональное выгорание- </a:t>
            </a:r>
            <a:br>
              <a:rPr lang="ru-RU" sz="28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долговременная реакция, </a:t>
            </a:r>
            <a:b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возникающая вследствие   продолжительных</a:t>
            </a:r>
            <a:b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профессиональных стрессов</a:t>
            </a:r>
            <a:endParaRPr lang="ru-RU" sz="2400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D:\ПСИХОЛОГИЯ\картинки\img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000372"/>
            <a:ext cx="8215370" cy="31257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Стадии профессионального выгорания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ПЕРВАЯ СТАДИЯ </a:t>
            </a:r>
          </a:p>
          <a:p>
            <a:pPr>
              <a:buNone/>
            </a:pPr>
            <a:r>
              <a:rPr lang="ru-RU" sz="2800" dirty="0" smtClean="0"/>
              <a:t>-приглушение эмоций</a:t>
            </a:r>
          </a:p>
          <a:p>
            <a:pPr>
              <a:buNone/>
            </a:pPr>
            <a:r>
              <a:rPr lang="ru-RU" sz="2800" dirty="0" smtClean="0"/>
              <a:t>-отстраненность в отношениях с близкими</a:t>
            </a:r>
          </a:p>
          <a:p>
            <a:pPr>
              <a:buNone/>
            </a:pPr>
            <a:r>
              <a:rPr lang="ru-RU" sz="2800" dirty="0" smtClean="0"/>
              <a:t>-состояние тревожности, неудовлетворенности</a:t>
            </a:r>
          </a:p>
          <a:p>
            <a:pPr>
              <a:buNone/>
            </a:pPr>
            <a:r>
              <a:rPr lang="ru-RU" sz="2800" dirty="0" smtClean="0"/>
              <a:t>-нежелание идти на работу</a:t>
            </a:r>
          </a:p>
          <a:p>
            <a:pPr>
              <a:buNone/>
            </a:pPr>
            <a:r>
              <a:rPr lang="ru-RU" sz="2800" dirty="0" smtClean="0"/>
              <a:t>-зависть к более успешным коллегам</a:t>
            </a:r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Стадии профессионального выгорания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57158" y="1571612"/>
            <a:ext cx="8229600" cy="4525963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ru-RU" sz="2800" dirty="0" smtClean="0"/>
              <a:t>ВТОРАЯ СТАДИЯ</a:t>
            </a:r>
          </a:p>
          <a:p>
            <a:pPr>
              <a:buNone/>
            </a:pPr>
            <a:r>
              <a:rPr lang="ru-RU" sz="2800" dirty="0" smtClean="0"/>
              <a:t>-снижение самооценки</a:t>
            </a:r>
          </a:p>
          <a:p>
            <a:pPr>
              <a:buNone/>
            </a:pPr>
            <a:r>
              <a:rPr lang="ru-RU" sz="2800" dirty="0" smtClean="0"/>
              <a:t>-пренебрежительное отношение к окружающим</a:t>
            </a:r>
          </a:p>
          <a:p>
            <a:pPr>
              <a:buNone/>
            </a:pPr>
            <a:r>
              <a:rPr lang="ru-RU" sz="2800" dirty="0" smtClean="0"/>
              <a:t>-подозрительность и конфликтность</a:t>
            </a:r>
          </a:p>
          <a:p>
            <a:pPr>
              <a:buNone/>
            </a:pPr>
            <a:r>
              <a:rPr lang="ru-RU" sz="2800" dirty="0" smtClean="0"/>
              <a:t>-частая смена настроения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Стадии профессионального выгорания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ТРЕТЬЯ СТАДИЯ «Истощение»</a:t>
            </a:r>
          </a:p>
          <a:p>
            <a:pPr>
              <a:buNone/>
            </a:pPr>
            <a:r>
              <a:rPr lang="ru-RU" sz="2800" dirty="0" smtClean="0"/>
              <a:t>-деформация жизненных ценностей </a:t>
            </a:r>
          </a:p>
          <a:p>
            <a:pPr>
              <a:buNone/>
            </a:pPr>
            <a:r>
              <a:rPr lang="ru-RU" sz="2800" dirty="0" smtClean="0"/>
              <a:t>-психосоматические расстройства</a:t>
            </a:r>
          </a:p>
          <a:p>
            <a:pPr>
              <a:buFontTx/>
              <a:buChar char="-"/>
            </a:pPr>
            <a:r>
              <a:rPr lang="ru-RU" sz="2800" dirty="0" smtClean="0"/>
              <a:t>снижение иммунитета</a:t>
            </a:r>
          </a:p>
          <a:p>
            <a:pPr>
              <a:buFontTx/>
              <a:buChar char="-"/>
            </a:pPr>
            <a:endParaRPr lang="ru-RU" sz="2800" dirty="0" smtClean="0"/>
          </a:p>
          <a:p>
            <a:pPr>
              <a:buFontTx/>
              <a:buChar char="-"/>
            </a:pPr>
            <a:endParaRPr lang="ru-RU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Факторы профессионального выгорания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600200"/>
            <a:ext cx="2328850" cy="4400567"/>
          </a:xfrm>
          <a:prstGeom prst="flowChartPunchedCar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организационные</a:t>
            </a:r>
          </a:p>
          <a:p>
            <a:pPr>
              <a:buNone/>
            </a:pPr>
            <a:r>
              <a:rPr lang="ru-RU" sz="2000" dirty="0" smtClean="0"/>
              <a:t>-</a:t>
            </a:r>
            <a:r>
              <a:rPr lang="ru-RU" sz="1400" dirty="0" smtClean="0"/>
              <a:t>организация предметного пространства</a:t>
            </a:r>
          </a:p>
          <a:p>
            <a:pPr>
              <a:buNone/>
            </a:pPr>
            <a:r>
              <a:rPr lang="ru-RU" sz="1400" dirty="0" smtClean="0"/>
              <a:t>-отсутствие позитивной оценки деятельности</a:t>
            </a:r>
          </a:p>
          <a:p>
            <a:pPr>
              <a:buNone/>
            </a:pPr>
            <a:r>
              <a:rPr lang="ru-RU" sz="1400" dirty="0" smtClean="0"/>
              <a:t>-ненормированный рабочий день</a:t>
            </a:r>
          </a:p>
          <a:p>
            <a:pPr>
              <a:buNone/>
            </a:pPr>
            <a:r>
              <a:rPr lang="ru-RU" sz="1400" dirty="0" smtClean="0"/>
              <a:t>-авторитарный стиль руководства</a:t>
            </a:r>
          </a:p>
          <a:p>
            <a:pPr>
              <a:buNone/>
            </a:pPr>
            <a:r>
              <a:rPr lang="ru-RU" sz="1400" dirty="0" smtClean="0"/>
              <a:t>-социальный статус профессии</a:t>
            </a:r>
            <a:endParaRPr lang="ru-RU" sz="2000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8" name="Блок-схема: карточка 7"/>
          <p:cNvSpPr/>
          <p:nvPr/>
        </p:nvSpPr>
        <p:spPr>
          <a:xfrm>
            <a:off x="3357554" y="1643050"/>
            <a:ext cx="2214578" cy="4286280"/>
          </a:xfrm>
          <a:prstGeom prst="flowChartPunchedCar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ролевые</a:t>
            </a:r>
          </a:p>
          <a:p>
            <a:r>
              <a:rPr lang="ru-RU" sz="1400" dirty="0" smtClean="0"/>
              <a:t>-конфликт ролей ( семья или работа)</a:t>
            </a:r>
          </a:p>
          <a:p>
            <a:r>
              <a:rPr lang="ru-RU" sz="1400" dirty="0" smtClean="0"/>
              <a:t>-несогласованность совместных действий сотрудников на фоне напряженных конкурентных отношений</a:t>
            </a:r>
          </a:p>
          <a:p>
            <a:r>
              <a:rPr lang="ru-RU" sz="1400" dirty="0" smtClean="0"/>
              <a:t>-психологическая несовместимость сотрудника с деятельностью или коллегами</a:t>
            </a:r>
          </a:p>
          <a:p>
            <a:endParaRPr lang="ru-RU" sz="1400" dirty="0" smtClean="0"/>
          </a:p>
          <a:p>
            <a:endParaRPr lang="ru-RU" sz="1400" dirty="0"/>
          </a:p>
        </p:txBody>
      </p:sp>
      <p:sp>
        <p:nvSpPr>
          <p:cNvPr id="9" name="Блок-схема: карточка 8"/>
          <p:cNvSpPr/>
          <p:nvPr/>
        </p:nvSpPr>
        <p:spPr>
          <a:xfrm>
            <a:off x="6215074" y="1714488"/>
            <a:ext cx="2357454" cy="4143404"/>
          </a:xfrm>
          <a:prstGeom prst="flowChartPunchedCar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личностные </a:t>
            </a:r>
          </a:p>
          <a:p>
            <a:r>
              <a:rPr lang="ru-RU" sz="2000" dirty="0" smtClean="0"/>
              <a:t>-</a:t>
            </a:r>
            <a:r>
              <a:rPr lang="ru-RU" sz="1400" dirty="0" smtClean="0"/>
              <a:t>мотивы деятельности и оценка ее значимости</a:t>
            </a:r>
          </a:p>
          <a:p>
            <a:r>
              <a:rPr lang="ru-RU" sz="1400" dirty="0" smtClean="0"/>
              <a:t>-излишняя эмоциональность в сочетании с зависимостью от мнений окружающих</a:t>
            </a:r>
          </a:p>
          <a:p>
            <a:r>
              <a:rPr lang="ru-RU" sz="1400" dirty="0" smtClean="0"/>
              <a:t>-</a:t>
            </a:r>
            <a:r>
              <a:rPr lang="ru-RU" sz="1400" dirty="0" err="1" smtClean="0"/>
              <a:t>перфекционизм</a:t>
            </a:r>
            <a:r>
              <a:rPr lang="ru-RU" sz="1400" dirty="0" smtClean="0"/>
              <a:t>  («синдром отличника»)</a:t>
            </a:r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компоненты профессионального выгорания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chemeClr val="bg2">
                    <a:lumMod val="10000"/>
                  </a:schemeClr>
                </a:solidFill>
              </a:rPr>
              <a:t>ЭМОЦИОНАЛЬНОЕ ИСТОЩЕНИЕ</a:t>
            </a:r>
            <a:r>
              <a:rPr lang="ru-RU" sz="1400" dirty="0" smtClean="0">
                <a:solidFill>
                  <a:schemeClr val="bg2">
                    <a:lumMod val="10000"/>
                  </a:schemeClr>
                </a:solidFill>
              </a:rPr>
              <a:t>-</a:t>
            </a: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</a:rPr>
              <a:t>состояние, проявляющееся в хронической усталости, опустошенности и снижении эмоционального фона</a:t>
            </a:r>
          </a:p>
          <a:p>
            <a:pPr>
              <a:buNone/>
            </a:pPr>
            <a:r>
              <a:rPr lang="ru-RU" i="1" dirty="0" smtClean="0">
                <a:solidFill>
                  <a:schemeClr val="bg2">
                    <a:lumMod val="10000"/>
                  </a:schemeClr>
                </a:solidFill>
              </a:rPr>
              <a:t>ДЕПЕРСОНАЛИЗАЦИЯ </a:t>
            </a:r>
            <a:r>
              <a:rPr lang="ru-RU" sz="1800" i="1" dirty="0" smtClean="0">
                <a:solidFill>
                  <a:schemeClr val="bg2">
                    <a:lumMod val="10000"/>
                  </a:schemeClr>
                </a:solidFill>
              </a:rPr>
              <a:t>–утрата чувства «Я», </a:t>
            </a:r>
            <a:r>
              <a:rPr lang="ru-RU" sz="1800" i="1" dirty="0" err="1" smtClean="0">
                <a:solidFill>
                  <a:schemeClr val="bg2">
                    <a:lumMod val="10000"/>
                  </a:schemeClr>
                </a:solidFill>
              </a:rPr>
              <a:t>обезличивание;п</a:t>
            </a:r>
            <a:r>
              <a:rPr lang="ru-RU" sz="1800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1800" i="1" dirty="0" err="1" smtClean="0">
                <a:solidFill>
                  <a:schemeClr val="bg2">
                    <a:lumMod val="10000"/>
                  </a:schemeClr>
                </a:solidFill>
              </a:rPr>
              <a:t>роявляется</a:t>
            </a:r>
            <a:r>
              <a:rPr lang="ru-RU" sz="1800" i="1" dirty="0" smtClean="0">
                <a:solidFill>
                  <a:schemeClr val="bg2">
                    <a:lumMod val="10000"/>
                  </a:schemeClr>
                </a:solidFill>
              </a:rPr>
              <a:t> или в </a:t>
            </a:r>
            <a:r>
              <a:rPr lang="ru-RU" sz="1800" i="1" dirty="0" err="1" smtClean="0">
                <a:solidFill>
                  <a:schemeClr val="bg2">
                    <a:lumMod val="10000"/>
                  </a:schemeClr>
                </a:solidFill>
              </a:rPr>
              <a:t>конформности</a:t>
            </a:r>
            <a:r>
              <a:rPr lang="ru-RU" sz="1800" i="1" dirty="0" smtClean="0">
                <a:solidFill>
                  <a:schemeClr val="bg2">
                    <a:lumMod val="10000"/>
                  </a:schemeClr>
                </a:solidFill>
              </a:rPr>
              <a:t> или обезличивании других</a:t>
            </a:r>
          </a:p>
          <a:p>
            <a:pPr>
              <a:buNone/>
            </a:pPr>
            <a:r>
              <a:rPr lang="ru-RU" i="1" dirty="0" smtClean="0">
                <a:solidFill>
                  <a:schemeClr val="bg2">
                    <a:lumMod val="10000"/>
                  </a:schemeClr>
                </a:solidFill>
              </a:rPr>
              <a:t>РЕДУКЦИЯ</a:t>
            </a:r>
            <a:r>
              <a:rPr lang="ru-RU" sz="1800" i="1" dirty="0" smtClean="0">
                <a:solidFill>
                  <a:schemeClr val="bg2">
                    <a:lumMod val="10000"/>
                  </a:schemeClr>
                </a:solidFill>
              </a:rPr>
              <a:t>- своих профессиональных достижений, проявляется либо как тенденция негативно оценивать себя, либо как негативное отношение к объектам своего труда</a:t>
            </a:r>
            <a:endParaRPr lang="ru-RU" i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395</Words>
  <Application>Microsoft Office PowerPoint</Application>
  <PresentationFormat>Экран (4:3)</PresentationFormat>
  <Paragraphs>92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ПРОФИЛАКТИКА СИНДРОМА ПРОФЕССИОНАЛЬНОГО ВЫГОРАНИЯ ПЕДАГОГОВ</vt:lpstr>
      <vt:lpstr>Бессердечье к себе- это тоже увечье, Не пора ли тебе отдохнуть? Прояви, наконец, сам к себе человечность,- Сам собою побудь… Евг. Евтушенко</vt:lpstr>
      <vt:lpstr>Стрессогенные факторы</vt:lpstr>
      <vt:lpstr>       Профессиональное выгорание-         это долговременная реакция,          возникающая вследствие   продолжительных         профессиональных стрессов</vt:lpstr>
      <vt:lpstr>Стадии профессионального выгорания</vt:lpstr>
      <vt:lpstr>Стадии профессионального выгорания</vt:lpstr>
      <vt:lpstr>Стадии профессионального выгорания</vt:lpstr>
      <vt:lpstr>Факторы профессионального выгорания</vt:lpstr>
      <vt:lpstr>компоненты профессионального выгорания</vt:lpstr>
      <vt:lpstr>Симптомы профессионального выгорания</vt:lpstr>
      <vt:lpstr>Симптомы профессионального выгорания</vt:lpstr>
      <vt:lpstr>Симптомы профессионального выгорания</vt:lpstr>
      <vt:lpstr>Профилактика профессионального выгорания</vt:lpstr>
      <vt:lpstr>Приемы антистрессовой защиты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ПРОФИЛАКТИКА СИНДРОМА ПРОФЕССИОНАЛЬНОГО ВЫГОРАНИЯ ПЕДАГОГОВ</dc:title>
  <dc:creator>Admin</dc:creator>
  <cp:lastModifiedBy>Admin</cp:lastModifiedBy>
  <cp:revision>30</cp:revision>
  <dcterms:created xsi:type="dcterms:W3CDTF">2015-02-05T11:36:13Z</dcterms:created>
  <dcterms:modified xsi:type="dcterms:W3CDTF">2015-03-23T11:39:32Z</dcterms:modified>
</cp:coreProperties>
</file>