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69" r:id="rId3"/>
    <p:sldId id="270" r:id="rId4"/>
    <p:sldId id="256" r:id="rId5"/>
    <p:sldId id="276" r:id="rId6"/>
    <p:sldId id="258" r:id="rId7"/>
    <p:sldId id="259" r:id="rId8"/>
    <p:sldId id="260" r:id="rId9"/>
    <p:sldId id="273" r:id="rId10"/>
    <p:sldId id="264" r:id="rId11"/>
    <p:sldId id="266" r:id="rId12"/>
    <p:sldId id="274" r:id="rId13"/>
    <p:sldId id="279" r:id="rId14"/>
    <p:sldId id="275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94" autoAdjust="0"/>
    <p:restoredTop sz="94660"/>
  </p:normalViewPr>
  <p:slideViewPr>
    <p:cSldViewPr>
      <p:cViewPr>
        <p:scale>
          <a:sx n="50" d="100"/>
          <a:sy n="50" d="100"/>
        </p:scale>
        <p:origin x="-1884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C83D-CA84-4BE5-8548-0F75B636076F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24B-BBB9-416C-9486-ED0F1F9A7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C83D-CA84-4BE5-8548-0F75B636076F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24B-BBB9-416C-9486-ED0F1F9A7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C83D-CA84-4BE5-8548-0F75B636076F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24B-BBB9-416C-9486-ED0F1F9A7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&amp;Scy;&amp;kcy;&amp;acy;&amp;zcy;&amp;ocy;&amp;chcy;&amp;ncy;&amp;ocy;-&amp;fcy;&amp;acy;&amp;ncy;&amp;tcy;&amp;acy;&amp;zcy;&amp;icy;&amp;jcy;&amp;ncy;&amp;ycy;&amp;jcy; &amp;kcy;&amp;lcy;&amp;icy;&amp;pcy;&amp;acy;&amp;rcy;&amp;tcy;. - &amp;Ecy;&amp;lcy;&amp;iecy;&amp;mcy;&amp;iecy;&amp;ncy;&amp;tcy;&amp;ycy; &amp;dcy;&amp;lcy;&amp;yacy; &amp;dcy;&amp;icy;&amp;zcy;&amp;acy;&amp;jcy;&amp;ncy;&amp;acy; - &amp;Kcy;&amp;lcy;&amp;icy;&amp;pcy;&amp;acy;&amp;rcy;&amp;tcy;&amp;ycy; PNG - &amp;Kcy;&amp;lcy;&amp;icy;&amp;pcy;&amp;acy;&amp;rcy;&amp;tcy;&amp;ycy; &amp;ucy; &amp;Acy;&amp;ncy;&amp;ncy;&amp;ycy;.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643050"/>
            <a:ext cx="1785918" cy="2232398"/>
          </a:xfrm>
          <a:prstGeom prst="rect">
            <a:avLst/>
          </a:prstGeom>
          <a:noFill/>
        </p:spPr>
      </p:pic>
      <p:pic>
        <p:nvPicPr>
          <p:cNvPr id="19" name="Picture 16" descr="&amp;Rcy;&amp;acy;&amp;scy;&amp;pcy;&amp;acy;&amp;kcy;&amp;ocy;&amp;vcy;&amp;acy;&amp;ncy;&amp;ncy;&amp;ycy;&amp;jcy; &amp;scy;&amp;kcy;&amp;rcy;&amp;acy;&amp;pcy;-&amp;ncy;&amp;acy;&amp;bcy;&amp;ocy;&amp;rcy; &quot;&amp;Vcy;&amp;ocy;&amp;lcy;&amp;shcy;&amp;iecy;&amp;bcy;&amp;ncy;&amp;ycy;&amp;jcy; &amp;mcy;&amp;icy;&amp;rcy;&quot; - &amp;Mcy;&amp;ocy;&amp;yacy; &amp;kcy;&amp;ocy;&amp;pcy;&amp;icy;&amp;lcy;&amp;kcy;&amp;acy;"/>
          <p:cNvPicPr>
            <a:picLocks noChangeAspect="1" noChangeArrowheads="1"/>
          </p:cNvPicPr>
          <p:nvPr userDrawn="1"/>
        </p:nvPicPr>
        <p:blipFill>
          <a:blip r:embed="rId3" cstate="email">
            <a:duotone>
              <a:prstClr val="black"/>
              <a:schemeClr val="accent6">
                <a:tint val="45000"/>
                <a:satMod val="400000"/>
              </a:schemeClr>
            </a:duotone>
            <a:lum contrast="30000"/>
          </a:blip>
          <a:srcRect/>
          <a:stretch>
            <a:fillRect/>
          </a:stretch>
        </p:blipFill>
        <p:spPr bwMode="auto">
          <a:xfrm>
            <a:off x="2071670" y="5817238"/>
            <a:ext cx="2500330" cy="1040762"/>
          </a:xfrm>
          <a:prstGeom prst="rect">
            <a:avLst/>
          </a:prstGeom>
          <a:noFill/>
        </p:spPr>
      </p:pic>
      <p:pic>
        <p:nvPicPr>
          <p:cNvPr id="7" name="Picture 6" descr="&amp;Scy;&amp;tscy;&amp;iecy;&amp;ncy;&amp;acy;&amp;rcy;&amp;icy;&amp;jcy; &amp;scy;&amp;kcy;&amp;acy;&amp;zcy;&amp;kcy;&amp;icy; &quot;&amp;rcy;&amp;iecy;&amp;pcy;&amp;kcy;&amp;acy;&quot; &amp;Dcy;&amp;iecy;&amp;jcy;&amp;scy;&amp;tcy;&amp;vcy;&amp;ucy;&amp;yucy;&amp;shchcy;&amp;icy;&amp;iecy; &amp;lcy;&amp;icy;&amp;tscy;&amp;acy;"/>
          <p:cNvPicPr>
            <a:picLocks noChangeAspect="1" noChangeArrowheads="1"/>
          </p:cNvPicPr>
          <p:nvPr userDrawn="1"/>
        </p:nvPicPr>
        <p:blipFill>
          <a:blip r:embed="rId4" cstate="email"/>
          <a:srcRect t="-2273"/>
          <a:stretch>
            <a:fillRect/>
          </a:stretch>
        </p:blipFill>
        <p:spPr bwMode="auto">
          <a:xfrm>
            <a:off x="0" y="3710287"/>
            <a:ext cx="3357554" cy="3147713"/>
          </a:xfrm>
          <a:prstGeom prst="rect">
            <a:avLst/>
          </a:prstGeom>
          <a:noFill/>
        </p:spPr>
      </p:pic>
      <p:pic>
        <p:nvPicPr>
          <p:cNvPr id="12310" name="Picture 22" descr="&amp;Zcy;&amp;acy;&amp;bcy;&amp;iecy;&amp;rcy;&amp;iecy;&amp;mcy;&amp;iecy;&amp;ncy;&amp;iecy;&amp;vcy;&amp;shcy;&amp;icy;&amp;iecy; &amp;ncy;&amp;acy; &amp;fcy;&amp;ocy;&amp;ncy;&amp;iecy; &amp;ecy;&amp;ncy;&amp;dcy;&amp;ocy;&amp;mcy;&amp;iecy;&amp;tcy;&amp;rcy;&amp;icy;&amp;ocy;&amp;zcy;&amp;acy; - &amp;scy;&amp;tcy;&amp;acy;&amp;tcy;&amp;icy;&amp;scy;&amp;tcy;&amp;icy;&amp;kcy;&amp;acy;. - &amp;Ocy;&amp;vcy;&amp;ucy;&amp;lcy;&amp;yacy;&amp;shcy;&amp;kcy;&amp;icy; &amp;ocy;&amp;ncy;-&amp;lcy;&amp;acy;&amp;jcy;&amp;ncy;"/>
          <p:cNvPicPr>
            <a:picLocks noChangeAspect="1" noChangeArrowheads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51320">
            <a:off x="282473" y="192534"/>
            <a:ext cx="1170558" cy="1463198"/>
          </a:xfrm>
          <a:prstGeom prst="rect">
            <a:avLst/>
          </a:prstGeom>
          <a:noFill/>
        </p:spPr>
      </p:pic>
      <p:pic>
        <p:nvPicPr>
          <p:cNvPr id="12292" name="Picture 4" descr="&amp;Scy;&amp;ocy;&amp;ocy;&amp;bcy;&amp;shchcy;&amp;iecy;&amp;scy;&amp;tcy;&amp;vcy;&amp;ocy; &amp;icy;&amp;lcy;&amp;lcy;&amp;yucy;&amp;scy;&amp;tcy;&amp;rcy;&amp;acy;&amp;tcy;&amp;ocy;&amp;rcy;&amp;ocy;&amp;vcy; / &amp;Icy;&amp;lcy;&amp;lcy;&amp;yucy;&amp;scy;&amp;tcy;&amp;rcy;&amp;acy;&amp;tscy;&amp;icy;&amp;icy; / &amp;Tcy;&amp;acy;&amp;tcy;&amp;softcy;&amp;yacy;&amp;ncy;&amp;acy; &amp;Scy;&amp;acy;&amp;vcy;&amp;vcy;&amp;ucy;&amp;shcy;&amp;kcy;&amp;icy;&amp;ncy;&amp;acy; (talita12) / &amp;Gcy;&amp;ucy;&amp;scy;&amp;icy;-&amp;lcy;&amp;iecy;&amp;bcy;&amp;iecy;&amp;dcy;&amp;icy;-5"/>
          <p:cNvPicPr>
            <a:picLocks noChangeAspect="1" noChangeArrowheads="1"/>
          </p:cNvPicPr>
          <p:nvPr userDrawn="1"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 r="-4827"/>
          <a:stretch>
            <a:fillRect/>
          </a:stretch>
        </p:blipFill>
        <p:spPr bwMode="auto">
          <a:xfrm>
            <a:off x="5372112" y="3286124"/>
            <a:ext cx="3771888" cy="3429024"/>
          </a:xfrm>
          <a:prstGeom prst="rect">
            <a:avLst/>
          </a:prstGeom>
          <a:noFill/>
        </p:spPr>
      </p:pic>
      <p:pic>
        <p:nvPicPr>
          <p:cNvPr id="12304" name="Picture 16" descr="&amp;Rcy;&amp;acy;&amp;scy;&amp;pcy;&amp;acy;&amp;kcy;&amp;ocy;&amp;vcy;&amp;acy;&amp;ncy;&amp;ncy;&amp;ycy;&amp;jcy; &amp;scy;&amp;kcy;&amp;rcy;&amp;acy;&amp;pcy;-&amp;ncy;&amp;acy;&amp;bcy;&amp;ocy;&amp;rcy; &quot;&amp;Vcy;&amp;ocy;&amp;lcy;&amp;shcy;&amp;iecy;&amp;bcy;&amp;ncy;&amp;ycy;&amp;jcy; &amp;mcy;&amp;icy;&amp;rcy;&quot; - &amp;Mcy;&amp;ocy;&amp;yacy; &amp;kcy;&amp;ocy;&amp;pcy;&amp;icy;&amp;lcy;&amp;kcy;&amp;acy;"/>
          <p:cNvPicPr>
            <a:picLocks noChangeAspect="1" noChangeArrowheads="1"/>
          </p:cNvPicPr>
          <p:nvPr userDrawn="1"/>
        </p:nvPicPr>
        <p:blipFill>
          <a:blip r:embed="rId7" cstate="email">
            <a:duotone>
              <a:prstClr val="black"/>
              <a:schemeClr val="accent6">
                <a:tint val="45000"/>
                <a:satMod val="400000"/>
              </a:schemeClr>
            </a:duotone>
            <a:lum contrast="30000"/>
          </a:blip>
          <a:srcRect t="-2965"/>
          <a:stretch>
            <a:fillRect/>
          </a:stretch>
        </p:blipFill>
        <p:spPr bwMode="auto">
          <a:xfrm>
            <a:off x="4357686" y="5786454"/>
            <a:ext cx="2071702" cy="107154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C83D-CA84-4BE5-8548-0F75B636076F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24B-BBB9-416C-9486-ED0F1F9A7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C83D-CA84-4BE5-8548-0F75B636076F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24B-BBB9-416C-9486-ED0F1F9A7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C83D-CA84-4BE5-8548-0F75B636076F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24B-BBB9-416C-9486-ED0F1F9A7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C83D-CA84-4BE5-8548-0F75B636076F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24B-BBB9-416C-9486-ED0F1F9A7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C83D-CA84-4BE5-8548-0F75B636076F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24B-BBB9-416C-9486-ED0F1F9A7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C83D-CA84-4BE5-8548-0F75B636076F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24B-BBB9-416C-9486-ED0F1F9A7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C83D-CA84-4BE5-8548-0F75B636076F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24B-BBB9-416C-9486-ED0F1F9A7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C83D-CA84-4BE5-8548-0F75B636076F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5124B-BBB9-416C-9486-ED0F1F9A7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CC83D-CA84-4BE5-8548-0F75B636076F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5124B-BBB9-416C-9486-ED0F1F9A7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nachalo4ka.ru/skazochnyie-fonyi-dlya-detskih-prezentatsiy/skazochnyiy-fon-1/" TargetMode="External"/><Relationship Id="rId13" Type="http://schemas.openxmlformats.org/officeDocument/2006/relationships/hyperlink" Target="http://illuzion-cinema.ru/%D0%BA%D0%BE%D0%BD%D0%B5%D0%BA-%D0%B3%D0%BE%D1%80%D0%B1%D1%83%D0%BD%D0%BE%D0%BA/14" TargetMode="External"/><Relationship Id="rId3" Type="http://schemas.openxmlformats.org/officeDocument/2006/relationships/hyperlink" Target="http://rus-img2.com/sunduk-png" TargetMode="External"/><Relationship Id="rId7" Type="http://schemas.openxmlformats.org/officeDocument/2006/relationships/hyperlink" Target="http://hi-media.ru/2030-multyashnye-fony-dlya-kollazhey-i-otkrytok.html" TargetMode="External"/><Relationship Id="rId12" Type="http://schemas.openxmlformats.org/officeDocument/2006/relationships/hyperlink" Target="http://easyen.ru/load/shablony_prezentacij/dlja_doshkolnikov/522" TargetMode="External"/><Relationship Id="rId2" Type="http://schemas.openxmlformats.org/officeDocument/2006/relationships/hyperlink" Target="http://www.chel.aif.ru/culture/persona/176730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rnikolsk.pnzreg.ru/files/nikolsk_pnzreg_ru/news/2014/06/18/k_1_18062014.jpg" TargetMode="External"/><Relationship Id="rId11" Type="http://schemas.openxmlformats.org/officeDocument/2006/relationships/hyperlink" Target="https://i.ytimg.com/vi/2QzpELI-s9I/maxresdefault.jpg" TargetMode="External"/><Relationship Id="rId5" Type="http://schemas.openxmlformats.org/officeDocument/2006/relationships/hyperlink" Target="http://nachalo4ka.ru/skazochnyie-fonyi-dlya-detskih-prezentatsiy/skazochnyiy-fon-4/" TargetMode="External"/><Relationship Id="rId10" Type="http://schemas.openxmlformats.org/officeDocument/2006/relationships/hyperlink" Target="http://ru.freepik.com/free-vector/jungle-background_521355.htm" TargetMode="External"/><Relationship Id="rId4" Type="http://schemas.openxmlformats.org/officeDocument/2006/relationships/hyperlink" Target="http://www.chadochki.ru/skazki26.html" TargetMode="External"/><Relationship Id="rId9" Type="http://schemas.openxmlformats.org/officeDocument/2006/relationships/hyperlink" Target="http://file.mobilmusic.ru/a2/49/4c/961529.jpg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bnovi.com/main/5234-skachat-sbornik-multfilmov-cheburashka-i-krokodil-gena.html" TargetMode="External"/><Relationship Id="rId3" Type="http://schemas.openxmlformats.org/officeDocument/2006/relationships/hyperlink" Target="http://deti.cbs-angarsk.ru/detyam/pochitajka/dni_rozhdeniya_geroev/den_rojdeniya_krasnoy_shapochki.html" TargetMode="External"/><Relationship Id="rId7" Type="http://schemas.openxmlformats.org/officeDocument/2006/relationships/hyperlink" Target="http://annagon.blogspot.ru/2015/07/blog-post_31.html" TargetMode="External"/><Relationship Id="rId12" Type="http://schemas.openxmlformats.org/officeDocument/2006/relationships/hyperlink" Target="http://arome.org.ua/wp-content/uploads/2013/05/moy.jpg" TargetMode="External"/><Relationship Id="rId2" Type="http://schemas.openxmlformats.org/officeDocument/2006/relationships/hyperlink" Target="http://&#1082;&#1086;&#1085;&#1082;&#1091;&#1088;&#1089;-&#1091;-&#1083;&#1091;&#1082;&#1086;&#1084;&#1086;&#1088;&#1100;&#1103;.&#1088;&#1092;/vtoraya-seriya-skazki-konkursa-puteshestvie-tanechki-i-vanechki-v-evrop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logoped18.ru/production-sound/automation-sound-ch-04.php" TargetMode="External"/><Relationship Id="rId11" Type="http://schemas.openxmlformats.org/officeDocument/2006/relationships/hyperlink" Target="http://www.liveinternet.ru/users/2870220/friends/" TargetMode="External"/><Relationship Id="rId5" Type="http://schemas.openxmlformats.org/officeDocument/2006/relationships/hyperlink" Target="http://danlik.ru/krasnaya-shapochka-sharl-perro/" TargetMode="External"/><Relationship Id="rId10" Type="http://schemas.openxmlformats.org/officeDocument/2006/relationships/hyperlink" Target="http://pokih.hostingsiteforfree.com/470187kak-sde/35/" TargetMode="External"/><Relationship Id="rId4" Type="http://schemas.openxmlformats.org/officeDocument/2006/relationships/hyperlink" Target="http://www.liveinternet.ru/users/rosinka7304/post319115127" TargetMode="External"/><Relationship Id="rId9" Type="http://schemas.openxmlformats.org/officeDocument/2006/relationships/hyperlink" Target="http://www.bankreceptov.ru/skazki/skazki-0030.s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skazochnyiy-fon-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32" y="-24"/>
            <a:ext cx="9144032" cy="6858024"/>
          </a:xfrm>
        </p:spPr>
      </p:pic>
      <p:sp>
        <p:nvSpPr>
          <p:cNvPr id="11" name="TextBox 10"/>
          <p:cNvSpPr txBox="1"/>
          <p:nvPr/>
        </p:nvSpPr>
        <p:spPr>
          <a:xfrm>
            <a:off x="0" y="-24"/>
            <a:ext cx="9144000" cy="1261884"/>
          </a:xfrm>
          <a:prstGeom prst="rect">
            <a:avLst/>
          </a:prstGeom>
          <a:solidFill>
            <a:schemeClr val="accent5">
              <a:alpha val="46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D307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 </a:t>
            </a:r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Викторина</a:t>
            </a:r>
          </a:p>
          <a:p>
            <a:pPr algn="ctr"/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 «В ГОСТЯХ У СКАЗКИ»</a:t>
            </a:r>
            <a:endParaRPr lang="ru-RU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28794" y="4714884"/>
            <a:ext cx="1247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 Premr Pro Smbd" pitchFamily="18" charset="0"/>
              </a:rPr>
              <a:t>Сказочная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 Premr Pro Smbd" pitchFamily="18" charset="0"/>
              </a:rPr>
              <a:t>страна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 Premr Pro Smb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-7938"/>
            <a:ext cx="9145588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142844" y="142876"/>
            <a:ext cx="4071966" cy="2714620"/>
          </a:xfrm>
          <a:prstGeom prst="roundRect">
            <a:avLst/>
          </a:prstGeom>
          <a:solidFill>
            <a:schemeClr val="accent3">
              <a:lumMod val="75000"/>
              <a:alpha val="56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33375" algn="ctr" fontAlgn="base">
              <a:spcBef>
                <a:spcPct val="0"/>
              </a:spcBef>
              <a:spcAft>
                <a:spcPct val="0"/>
              </a:spcAft>
              <a:tabLst>
                <a:tab pos="420688" algn="l"/>
              </a:tabLst>
            </a:pPr>
            <a:r>
              <a:rPr lang="ru-RU" sz="2800" dirty="0">
                <a:latin typeface="Garamond Premr Pro Smbd" pitchFamily="18" charset="0"/>
              </a:rPr>
              <a:t>Здесь находится игрушка - главный герой книги, которому дали очень смешное имя, потому что он упал со стола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aramond Premr Pro Smbd" pitchFamily="18" charset="0"/>
              <a:cs typeface="Arial" pitchFamily="34" charset="0"/>
            </a:endParaRPr>
          </a:p>
        </p:txBody>
      </p:sp>
      <p:pic>
        <p:nvPicPr>
          <p:cNvPr id="6" name="Содержимое 5" descr="zhelannyj_sunduk_cennost_zombie_farm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5909" t="25000" r="13636" b="9092"/>
          <a:stretch>
            <a:fillRect/>
          </a:stretch>
        </p:blipFill>
        <p:spPr>
          <a:xfrm>
            <a:off x="1643042" y="4786322"/>
            <a:ext cx="2214578" cy="2071678"/>
          </a:xfrm>
        </p:spPr>
      </p:pic>
      <p:pic>
        <p:nvPicPr>
          <p:cNvPr id="7" name="Рисунок 6" descr="1322828778_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814693" y="3429000"/>
            <a:ext cx="4186463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Скругленный прямоугольник 7"/>
          <p:cNvSpPr/>
          <p:nvPr/>
        </p:nvSpPr>
        <p:spPr>
          <a:xfrm>
            <a:off x="5000628" y="2285992"/>
            <a:ext cx="3786214" cy="1000132"/>
          </a:xfrm>
          <a:prstGeom prst="roundRect">
            <a:avLst/>
          </a:prstGeom>
          <a:solidFill>
            <a:schemeClr val="accent3">
              <a:lumMod val="75000"/>
              <a:alpha val="56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33375" algn="ctr" fontAlgn="base">
              <a:spcBef>
                <a:spcPct val="0"/>
              </a:spcBef>
              <a:spcAft>
                <a:spcPct val="0"/>
              </a:spcAft>
              <a:tabLst>
                <a:tab pos="420688" algn="l"/>
              </a:tabLst>
            </a:pPr>
            <a:r>
              <a:rPr lang="ru-RU" sz="2800" dirty="0">
                <a:latin typeface="Garamond Premr Pro Smbd" pitchFamily="18" charset="0"/>
              </a:rPr>
              <a:t>Чебурашка. </a:t>
            </a:r>
            <a:endParaRPr lang="ru-RU" sz="2800" dirty="0" smtClean="0">
              <a:latin typeface="Garamond Premr Pro Smbd" pitchFamily="18" charset="0"/>
            </a:endParaRPr>
          </a:p>
          <a:p>
            <a:pPr lvl="0" indent="333375" algn="ctr" fontAlgn="base">
              <a:spcBef>
                <a:spcPct val="0"/>
              </a:spcBef>
              <a:spcAft>
                <a:spcPct val="0"/>
              </a:spcAft>
              <a:tabLst>
                <a:tab pos="420688" algn="l"/>
              </a:tabLst>
            </a:pPr>
            <a:r>
              <a:rPr lang="ru-RU" sz="2800" dirty="0" smtClean="0">
                <a:latin typeface="Garamond Premr Pro Smbd" pitchFamily="18" charset="0"/>
              </a:rPr>
              <a:t>Э</a:t>
            </a:r>
            <a:r>
              <a:rPr lang="ru-RU" sz="2800" dirty="0">
                <a:latin typeface="Garamond Premr Pro Smbd" pitchFamily="18" charset="0"/>
              </a:rPr>
              <a:t>. </a:t>
            </a:r>
            <a:r>
              <a:rPr lang="ru-RU" sz="2800" dirty="0" smtClean="0">
                <a:latin typeface="Garamond Premr Pro Smbd" pitchFamily="18" charset="0"/>
              </a:rPr>
              <a:t>Успенский</a:t>
            </a:r>
            <a:endParaRPr kumimoji="0" lang="ru-RU" sz="280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Garamond Premr Pro Smbd" pitchFamily="18" charset="0"/>
              <a:cs typeface="Arial" pitchFamily="34" charset="0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hdwallpapersfit.com/wp-content/uploads/2015/04/jungle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1462"/>
            <a:ext cx="9144000" cy="69294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06" y="214290"/>
            <a:ext cx="4071966" cy="2285992"/>
          </a:xfrm>
          <a:prstGeom prst="roundRect">
            <a:avLst/>
          </a:prstGeom>
          <a:solidFill>
            <a:schemeClr val="accent3">
              <a:lumMod val="75000"/>
              <a:alpha val="56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indent="333375" algn="ctr" fontAlgn="base">
              <a:spcBef>
                <a:spcPct val="0"/>
              </a:spcBef>
              <a:spcAft>
                <a:spcPct val="0"/>
              </a:spcAft>
              <a:tabLst>
                <a:tab pos="420688" algn="l"/>
              </a:tabLst>
            </a:pPr>
            <a:endParaRPr lang="ru-RU" sz="2800" dirty="0" smtClean="0">
              <a:latin typeface="Garamond Premr Pro Smbd" pitchFamily="18" charset="0"/>
            </a:endParaRPr>
          </a:p>
          <a:p>
            <a:pPr indent="333375" algn="ctr" fontAlgn="base">
              <a:spcBef>
                <a:spcPct val="0"/>
              </a:spcBef>
              <a:spcAft>
                <a:spcPct val="0"/>
              </a:spcAft>
              <a:tabLst>
                <a:tab pos="420688" algn="l"/>
              </a:tabLst>
            </a:pPr>
            <a:r>
              <a:rPr lang="ru-RU" sz="2800" dirty="0" smtClean="0">
                <a:latin typeface="Garamond Premr Pro Smbd" pitchFamily="18" charset="0"/>
              </a:rPr>
              <a:t>Вспомните, кто это:</a:t>
            </a:r>
            <a:r>
              <a:rPr lang="ru-RU" sz="2800" dirty="0"/>
              <a:t> </a:t>
            </a:r>
            <a:r>
              <a:rPr lang="ru-RU" sz="2800" dirty="0">
                <a:latin typeface="Garamond Premr Pro Smbd" pitchFamily="18" charset="0"/>
              </a:rPr>
              <a:t>«Он рос вместе с волчатами, и отец Волк учил его.»</a:t>
            </a:r>
          </a:p>
          <a:p>
            <a:pPr lvl="0" indent="333375" algn="ctr" fontAlgn="base">
              <a:spcBef>
                <a:spcPct val="0"/>
              </a:spcBef>
              <a:spcAft>
                <a:spcPct val="0"/>
              </a:spcAft>
              <a:tabLst>
                <a:tab pos="420688" algn="l"/>
              </a:tabLst>
            </a:pP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aramond Premr Pro Smbd" pitchFamily="18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5357826"/>
            <a:ext cx="4143404" cy="1071570"/>
          </a:xfrm>
          <a:prstGeom prst="roundRect">
            <a:avLst/>
          </a:prstGeom>
          <a:solidFill>
            <a:schemeClr val="accent3">
              <a:lumMod val="75000"/>
              <a:alpha val="56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33375" algn="ctr" fontAlgn="base">
              <a:spcBef>
                <a:spcPct val="0"/>
              </a:spcBef>
              <a:spcAft>
                <a:spcPct val="0"/>
              </a:spcAft>
              <a:tabLst>
                <a:tab pos="420688" algn="l"/>
              </a:tabLst>
            </a:pPr>
            <a:r>
              <a:rPr lang="ru-RU" sz="2800" dirty="0" err="1">
                <a:latin typeface="Garamond Premr Pro Smbd" pitchFamily="18" charset="0"/>
              </a:rPr>
              <a:t>Маугли</a:t>
            </a:r>
            <a:r>
              <a:rPr lang="ru-RU" sz="2800" dirty="0">
                <a:latin typeface="Garamond Premr Pro Smbd" pitchFamily="18" charset="0"/>
              </a:rPr>
              <a:t> из сказки </a:t>
            </a:r>
            <a:endParaRPr lang="ru-RU" sz="2800" dirty="0" smtClean="0">
              <a:latin typeface="Garamond Premr Pro Smbd" pitchFamily="18" charset="0"/>
            </a:endParaRPr>
          </a:p>
          <a:p>
            <a:pPr lvl="0" indent="333375" algn="ctr" fontAlgn="base">
              <a:spcBef>
                <a:spcPct val="0"/>
              </a:spcBef>
              <a:spcAft>
                <a:spcPct val="0"/>
              </a:spcAft>
              <a:tabLst>
                <a:tab pos="420688" algn="l"/>
              </a:tabLst>
            </a:pPr>
            <a:r>
              <a:rPr lang="ru-RU" sz="2800" dirty="0" smtClean="0">
                <a:latin typeface="Garamond Premr Pro Smbd" pitchFamily="18" charset="0"/>
              </a:rPr>
              <a:t>Р</a:t>
            </a:r>
            <a:r>
              <a:rPr lang="ru-RU" sz="2800" dirty="0">
                <a:latin typeface="Garamond Premr Pro Smbd" pitchFamily="18" charset="0"/>
              </a:rPr>
              <a:t>. Киплинга</a:t>
            </a:r>
            <a:endParaRPr kumimoji="0" lang="ru-RU" sz="280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Garamond Premr Pro Smbd" pitchFamily="18" charset="0"/>
              <a:cs typeface="Arial" pitchFamily="34" charset="0"/>
            </a:endParaRPr>
          </a:p>
        </p:txBody>
      </p:sp>
      <p:sp>
        <p:nvSpPr>
          <p:cNvPr id="7" name="г"/>
          <p:cNvSpPr/>
          <p:nvPr/>
        </p:nvSpPr>
        <p:spPr>
          <a:xfrm>
            <a:off x="3000364" y="2643182"/>
            <a:ext cx="1000132" cy="428628"/>
          </a:xfrm>
          <a:prstGeom prst="round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Garamond Premr Pro Smbd" pitchFamily="18" charset="0"/>
              </a:rPr>
              <a:t>ответ</a:t>
            </a:r>
            <a:endParaRPr lang="ru-RU" sz="2400" dirty="0">
              <a:latin typeface="Garamond Premr Pro Smbd" pitchFamily="18" charset="0"/>
            </a:endParaRPr>
          </a:p>
        </p:txBody>
      </p:sp>
      <p:pic>
        <p:nvPicPr>
          <p:cNvPr id="8" name="Содержимое 7" descr="skazki-022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86248" y="1357298"/>
            <a:ext cx="4500626" cy="37900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9a2facf61d86768e1ac2d7f8428a50d081a94848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000760" y="285728"/>
            <a:ext cx="1643074" cy="1143008"/>
          </a:xfrm>
          <a:prstGeom prst="rect">
            <a:avLst/>
          </a:prstGeom>
        </p:spPr>
      </p:pic>
      <p:pic>
        <p:nvPicPr>
          <p:cNvPr id="13" name="Рисунок 12" descr="782f03059254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4643446"/>
            <a:ext cx="2214578" cy="1924221"/>
          </a:xfrm>
          <a:prstGeom prst="rect">
            <a:avLst/>
          </a:prstGeom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6" name="Picture 4" descr="https://i.ytimg.com/vi/2QzpELI-s9I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315" y="0"/>
            <a:ext cx="9192633" cy="6858024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71406" y="214290"/>
            <a:ext cx="3714776" cy="2428892"/>
          </a:xfrm>
          <a:prstGeom prst="roundRect">
            <a:avLst/>
          </a:prstGeom>
          <a:solidFill>
            <a:schemeClr val="accent3">
              <a:lumMod val="75000"/>
              <a:alpha val="56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indent="333375" algn="ctr" fontAlgn="base">
              <a:spcBef>
                <a:spcPct val="0"/>
              </a:spcBef>
              <a:spcAft>
                <a:spcPct val="0"/>
              </a:spcAft>
              <a:tabLst>
                <a:tab pos="420688" algn="l"/>
              </a:tabLst>
            </a:pPr>
            <a:r>
              <a:rPr lang="ru-RU" sz="2800" dirty="0" smtClean="0">
                <a:latin typeface="Garamond Premr Pro Smbd" pitchFamily="18" charset="0"/>
              </a:rPr>
              <a:t>Сколько </a:t>
            </a:r>
            <a:r>
              <a:rPr lang="ru-RU" sz="2800" dirty="0">
                <a:latin typeface="Garamond Premr Pro Smbd" pitchFamily="18" charset="0"/>
              </a:rPr>
              <a:t>раз закидывал старик невод, прежде чем поймал </a:t>
            </a:r>
            <a:r>
              <a:rPr lang="ru-RU" sz="2800" dirty="0" smtClean="0">
                <a:latin typeface="Garamond Premr Pro Smbd" pitchFamily="18" charset="0"/>
              </a:rPr>
              <a:t>золотую </a:t>
            </a:r>
            <a:r>
              <a:rPr lang="ru-RU" sz="2800" dirty="0">
                <a:latin typeface="Garamond Premr Pro Smbd" pitchFamily="18" charset="0"/>
              </a:rPr>
              <a:t>рыбку?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Garamond Premr Pro Smbd" pitchFamily="18" charset="0"/>
              <a:cs typeface="Arial" pitchFamily="34" charset="0"/>
            </a:endParaRPr>
          </a:p>
        </p:txBody>
      </p:sp>
      <p:sp>
        <p:nvSpPr>
          <p:cNvPr id="8" name="ф"/>
          <p:cNvSpPr/>
          <p:nvPr/>
        </p:nvSpPr>
        <p:spPr>
          <a:xfrm>
            <a:off x="2643174" y="2786058"/>
            <a:ext cx="857256" cy="357190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 Premr Pro Smbd" pitchFamily="18" charset="0"/>
              </a:rPr>
              <a:t>ответ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 Premr Pro Smbd" pitchFamily="18" charset="0"/>
            </a:endParaRPr>
          </a:p>
        </p:txBody>
      </p:sp>
      <p:sp>
        <p:nvSpPr>
          <p:cNvPr id="9" name="ы"/>
          <p:cNvSpPr/>
          <p:nvPr/>
        </p:nvSpPr>
        <p:spPr>
          <a:xfrm>
            <a:off x="142844" y="5143512"/>
            <a:ext cx="3571900" cy="1500198"/>
          </a:xfrm>
          <a:prstGeom prst="roundRect">
            <a:avLst/>
          </a:prstGeom>
          <a:solidFill>
            <a:schemeClr val="accent3">
              <a:lumMod val="75000"/>
              <a:alpha val="56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Garamond Premr Pro Smbd" pitchFamily="18" charset="0"/>
              </a:rPr>
              <a:t>Два раза. «В третий раз закинул он невод —</a:t>
            </a:r>
          </a:p>
          <a:p>
            <a:pPr algn="ctr"/>
            <a:r>
              <a:rPr lang="ru-RU" sz="2400" dirty="0">
                <a:latin typeface="Garamond Premr Pro Smbd" pitchFamily="18" charset="0"/>
              </a:rPr>
              <a:t> Пришел невод с одною рыбкой</a:t>
            </a:r>
            <a:r>
              <a:rPr lang="ru-RU" sz="2400" dirty="0" smtClean="0">
                <a:latin typeface="Garamond Premr Pro Smbd" pitchFamily="18" charset="0"/>
              </a:rPr>
              <a:t>».</a:t>
            </a:r>
            <a:endParaRPr lang="ru-RU" sz="2400" dirty="0">
              <a:latin typeface="Garamond Premr Pro Smbd" pitchFamily="18" charset="0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volna.org/wp-content/uploads/2014/11/putieshiestviie_v_stranu_informatiku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642918"/>
            <a:ext cx="72491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</a:rPr>
              <a:t>Отличные результаты</a:t>
            </a:r>
            <a:endParaRPr lang="ru-RU" sz="4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5984" y="71414"/>
            <a:ext cx="49292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Garamond Premr Pro Smbd" pitchFamily="18" charset="0"/>
              </a:rPr>
              <a:t>Использованные источники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Garamond Premr Pro Smbd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500166" y="928671"/>
            <a:ext cx="6643734" cy="5478423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72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Внеклассные мероприятия.2 класс-2е изд.доп..-М:ВАКО,2005. Яровая Л.Н.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Жиренко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О.Е.,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Барылкина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Л.П., Обухова Л.А. 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Брейн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- ринг по сказкам» с.99-102.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Изображение таракана: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2"/>
              </a:rPr>
              <a:t>http://www.chel.aif.ru/culture/persona/176730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Изображение сундука: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3"/>
              </a:rPr>
              <a:t>http://rus-img2.com/sunduk-png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Изображение лягушки: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4"/>
              </a:rPr>
              <a:t>http://www.chadochki.ru/skazki26.html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Фон слайда 1: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5"/>
              </a:rPr>
              <a:t>http://nachalo4ka.ru/skazochnyie-fonyi-dlya-detskih-prezentatsiy/skazochnyiy-fon-4/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Фон 2,3,6,7,8 слайдов-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http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://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www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rnikolsk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pnzreg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.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files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nikolsk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_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pnzreg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_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news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/2014/06/18/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k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_1_18062014.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jpg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Фон для слайда 4,10: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7"/>
              </a:rPr>
              <a:t>http://hi-media.ru/2030-multyashnye-fony-dlya-kollazhey-i-otkrytok.html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Фон для слайда 5 :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8"/>
              </a:rPr>
              <a:t>http://nachalo4ka.ru/skazochnyie-fonyi-dlya-detskih-prezentatsiy/skazochnyiy-fon-1/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Фон для слайда 9: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9"/>
              </a:rPr>
              <a:t>http://file.mobilmusic.ru/a2/49/4c/961529.jpg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Фон для слайда 11: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10"/>
              </a:rPr>
              <a:t>http://ru.freepik.com/free-vector/jungle-background_521355.htm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Фон для слайда 12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11"/>
              </a:rPr>
              <a:t>https://i.ytimg.com/vi/2QzpELI-s9I/maxresdefault.jpg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Фон для слайда  14,15: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12"/>
              </a:rPr>
              <a:t>http://easyen.ru/load/shablony_prezentacij/dlja_doshkolnikov/522</a:t>
            </a:r>
            <a:endParaRPr lang="ru-RU" sz="1400" dirty="0" smtClean="0">
              <a:solidFill>
                <a:schemeClr val="tx1"/>
              </a:solidFill>
              <a:latin typeface="Bookman Old Style" pitchFamily="18" charset="0"/>
              <a:cs typeface="Times New Roman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1400" dirty="0" smtClean="0">
                <a:solidFill>
                  <a:schemeClr val="tx1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Изображение  Кон. Горбунка:  </a:t>
            </a:r>
            <a:r>
              <a:rPr lang="ru-RU" sz="1400" dirty="0" smtClean="0">
                <a:solidFill>
                  <a:schemeClr val="tx1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  <a:hlinkClick r:id="rId13"/>
              </a:rPr>
              <a:t>http://illuzion-cinema.ru</a:t>
            </a: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5984" y="-24"/>
            <a:ext cx="4929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Garamond Premr Pro Smbd" pitchFamily="18" charset="0"/>
              </a:rPr>
              <a:t>Использованные источники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Garamond Premr Pro Smbd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428728" y="880665"/>
            <a:ext cx="6858048" cy="526297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13"/>
              <a:tabLst/>
            </a:pPr>
            <a:r>
              <a:rPr lang="ru-RU" sz="1400" dirty="0" smtClean="0">
                <a:latin typeface="Bookman Old Style" pitchFamily="18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Изображение шапки: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2"/>
              </a:rPr>
              <a:t>http://xn-----1lcacficigbrhg2adc1o6b.xn--p1ai/vtoraya-seriya-skazki-konkursa-puteshestvie-tanechki-i-vanechki-v-evropu/</a:t>
            </a:r>
            <a:endParaRPr lang="ru-RU" sz="1400" dirty="0" smtClean="0">
              <a:latin typeface="Bookman Old Style" pitchFamily="18" charset="0"/>
              <a:ea typeface="Calibri" pitchFamily="34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13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Изображение корзинки: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3"/>
              </a:rPr>
              <a:t>http://deti.cbs-angarsk.ru/detyam/pochitajka/dni_rozhdeniya_geroev/den_rojdeniya_krasnoy_shapochki.html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16.    Изображение  цветка: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4"/>
              </a:rPr>
              <a:t>http://www.liveinternet.ru/users/rosinka7304/post319115127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17.    Изображение Красной шапочки: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5"/>
              </a:rPr>
              <a:t>http://danlik.ru/krasnaya-shapochka-sharl-perro/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18.    Изображение мочалки: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6"/>
              </a:rPr>
              <a:t>http://logoped18.ru/production-sound/automation-sound-ch-04.php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19.    Изображение Снежной  королевы: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7"/>
              </a:rPr>
              <a:t>http://annagon.blogspot.ru/2015/07/blog-post_31.html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20.    Изображение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Чебурашки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: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8"/>
              </a:rPr>
              <a:t>http://www.obnovi.com/main/5234-skachat-sbornik-multfilmov-cheburashka-i-krokodil-gena.html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21. Изображение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Маугли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9"/>
              </a:rPr>
              <a:t>http://www.bankreceptov.ru/skazki/skazki-0030.shtml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22. Изображение попугая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10"/>
              </a:rPr>
              <a:t>http://pokih.hostingsiteforfree.com/470187kak-sde/35/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23. Изображение обезьяны: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11"/>
              </a:rPr>
              <a:t>http://www.liveinternet.ru/users/2870220/friends/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24. Изображение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Мойдодыра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  <a:hlinkClick r:id="rId12"/>
              </a:rPr>
              <a:t>http://arome.org.ua/wp-content/uploads/2013/05/moy.jpg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Скругленный прямоугольник 22"/>
          <p:cNvSpPr/>
          <p:nvPr/>
        </p:nvSpPr>
        <p:spPr>
          <a:xfrm>
            <a:off x="1428728" y="5214950"/>
            <a:ext cx="5643602" cy="8572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28575"/>
            <a:ext cx="9183688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142844" y="142852"/>
            <a:ext cx="5072098" cy="4357718"/>
          </a:xfrm>
          <a:prstGeom prst="roundRect">
            <a:avLst/>
          </a:prstGeom>
          <a:solidFill>
            <a:schemeClr val="accent3">
              <a:lumMod val="75000"/>
              <a:alpha val="56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33375" algn="ctr" fontAlgn="base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О каком герое в сказке говорится: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aramond Premr Pro Smbd" pitchFamily="18" charset="0"/>
              <a:cs typeface="Arial" pitchFamily="34" charset="0"/>
            </a:endParaRPr>
          </a:p>
          <a:p>
            <a:pPr lvl="0" indent="333375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«Правду молвит</a:t>
            </a:r>
            <a:r>
              <a:rPr kumimoji="0" lang="ru-RU" sz="2800" i="0" u="none" strike="noStrike" normalizeH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молодица 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aramond Premr Pro Smbd" pitchFamily="18" charset="0"/>
              <a:cs typeface="Arial" pitchFamily="34" charset="0"/>
            </a:endParaRPr>
          </a:p>
          <a:p>
            <a:pPr lvl="0" indent="333375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Уж и впрямь была царица: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aramond Premr Pro Smbd" pitchFamily="18" charset="0"/>
              <a:cs typeface="Arial" pitchFamily="34" charset="0"/>
            </a:endParaRPr>
          </a:p>
          <a:p>
            <a:pPr lvl="0" indent="333375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 Высока, стройна, бела, 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aramond Premr Pro Smbd" pitchFamily="18" charset="0"/>
              <a:cs typeface="Arial" pitchFamily="34" charset="0"/>
            </a:endParaRPr>
          </a:p>
          <a:p>
            <a:pPr lvl="0" indent="333375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И умом и всем взяла; 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aramond Premr Pro Smbd" pitchFamily="18" charset="0"/>
              <a:cs typeface="Arial" pitchFamily="34" charset="0"/>
            </a:endParaRPr>
          </a:p>
          <a:p>
            <a:pPr lvl="0" indent="333375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Но зато горда, ленива, </a:t>
            </a:r>
          </a:p>
          <a:p>
            <a:pPr lvl="0" indent="333375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Своенравна и </a:t>
            </a:r>
            <a:r>
              <a:rPr kumimoji="0" lang="ru-RU" sz="32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ревнива».</a:t>
            </a:r>
            <a:r>
              <a:rPr kumimoji="0" lang="ru-RU" sz="32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cs typeface="Arial" pitchFamily="34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4643446"/>
            <a:ext cx="1285884" cy="42862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ramond Premr Pro Smbd" pitchFamily="18" charset="0"/>
              </a:rPr>
              <a:t>ответ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Garamond Premr Pro Smbd" pitchFamily="18" charset="0"/>
            </a:endParaRPr>
          </a:p>
        </p:txBody>
      </p:sp>
      <p:pic>
        <p:nvPicPr>
          <p:cNvPr id="21" name="Рисунок 20" descr="скачанные файлы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14290"/>
            <a:ext cx="5643601" cy="42327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2" name="TextBox 21"/>
          <p:cNvSpPr txBox="1"/>
          <p:nvPr/>
        </p:nvSpPr>
        <p:spPr>
          <a:xfrm>
            <a:off x="1643042" y="5286388"/>
            <a:ext cx="6307641" cy="1225868"/>
          </a:xfrm>
          <a:prstGeom prst="roundRect">
            <a:avLst/>
          </a:prstGeom>
          <a:solidFill>
            <a:schemeClr val="accent3">
              <a:alpha val="53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Garamond Premr Pro Smbd" pitchFamily="18" charset="0"/>
              </a:rPr>
              <a:t>О царице в сказке А. С. Пушкина </a:t>
            </a:r>
            <a:endParaRPr lang="ru-RU" sz="2400" b="1" dirty="0" smtClean="0">
              <a:solidFill>
                <a:schemeClr val="tx1"/>
              </a:solidFill>
              <a:latin typeface="Garamond Premr Pro Smbd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aramond Premr Pro Smbd" pitchFamily="18" charset="0"/>
              </a:rPr>
              <a:t>«</a:t>
            </a:r>
            <a:r>
              <a:rPr lang="ru-RU" sz="2400" b="1" dirty="0">
                <a:solidFill>
                  <a:schemeClr val="tx1"/>
                </a:solidFill>
                <a:latin typeface="Garamond Premr Pro Smbd" pitchFamily="18" charset="0"/>
              </a:rPr>
              <a:t>Сказка о мертвой царевне и семи богатырях</a:t>
            </a:r>
            <a:r>
              <a:rPr lang="ru-RU" sz="2400" b="1" dirty="0" smtClean="0">
                <a:solidFill>
                  <a:schemeClr val="tx1"/>
                </a:solidFill>
                <a:latin typeface="Garamond Premr Pro Smbd" pitchFamily="18" charset="0"/>
              </a:rPr>
              <a:t>».</a:t>
            </a:r>
            <a:endParaRPr lang="ru-RU" sz="2400" b="1" dirty="0">
              <a:solidFill>
                <a:schemeClr val="tx1"/>
              </a:solidFill>
              <a:latin typeface="Garamond Premr Pro Smbd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Скругленный прямоугольник 22"/>
          <p:cNvSpPr/>
          <p:nvPr/>
        </p:nvSpPr>
        <p:spPr>
          <a:xfrm>
            <a:off x="1428728" y="5214950"/>
            <a:ext cx="5643602" cy="8572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28575"/>
            <a:ext cx="9183688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142844" y="357166"/>
            <a:ext cx="4857784" cy="3143272"/>
          </a:xfrm>
          <a:prstGeom prst="roundRect">
            <a:avLst/>
          </a:prstGeom>
          <a:solidFill>
            <a:schemeClr val="accent3">
              <a:lumMod val="75000"/>
              <a:alpha val="56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</a:rPr>
              <a:t>А что за страшный великан?</a:t>
            </a:r>
          </a:p>
          <a:p>
            <a:pPr algn="ctr"/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</a:rPr>
              <a:t>«Рыжий и усатый... </a:t>
            </a:r>
          </a:p>
          <a:p>
            <a:pPr algn="ctr"/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</a:rPr>
              <a:t>Он рычит, и кричит,</a:t>
            </a:r>
          </a:p>
          <a:p>
            <a:pPr algn="ctr"/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</a:rPr>
              <a:t> И усами шевелит».</a:t>
            </a:r>
          </a:p>
          <a:p>
            <a:pPr algn="ctr"/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286116" y="3857628"/>
            <a:ext cx="1285884" cy="42862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ramond Premr Pro Smbd" pitchFamily="18" charset="0"/>
              </a:rPr>
              <a:t>ответ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Garamond Premr Pro Smbd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43042" y="5286388"/>
            <a:ext cx="5104056" cy="510778"/>
          </a:xfrm>
          <a:prstGeom prst="roundRect">
            <a:avLst/>
          </a:prstGeom>
          <a:solidFill>
            <a:schemeClr val="accent3">
              <a:alpha val="53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dirty="0" err="1">
                <a:solidFill>
                  <a:schemeClr val="tx1"/>
                </a:solidFill>
                <a:latin typeface="Garamond Premr Pro Smbd" pitchFamily="18" charset="0"/>
              </a:rPr>
              <a:t>Тараканище</a:t>
            </a:r>
            <a:r>
              <a:rPr lang="ru-RU" sz="2400" b="1" dirty="0">
                <a:solidFill>
                  <a:schemeClr val="tx1"/>
                </a:solidFill>
                <a:latin typeface="Garamond Premr Pro Smbd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Garamond Premr Pro Smbd" pitchFamily="18" charset="0"/>
              </a:rPr>
              <a:t>из</a:t>
            </a:r>
            <a:r>
              <a:rPr lang="en-US" sz="2400" b="1" smtClean="0">
                <a:solidFill>
                  <a:schemeClr val="tx1"/>
                </a:solidFill>
                <a:latin typeface="Garamond Premr Pro Smbd" pitchFamily="18" charset="0"/>
              </a:rPr>
              <a:t> </a:t>
            </a:r>
            <a:r>
              <a:rPr lang="ru-RU" sz="2400" b="1" smtClean="0">
                <a:solidFill>
                  <a:schemeClr val="tx1"/>
                </a:solidFill>
                <a:latin typeface="Garamond Premr Pro Smbd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Garamond Premr Pro Smbd" pitchFamily="18" charset="0"/>
              </a:rPr>
              <a:t>сказки К. Чуковского</a:t>
            </a:r>
            <a:endParaRPr lang="ru-RU" b="1" dirty="0">
              <a:solidFill>
                <a:schemeClr val="tx1"/>
              </a:solidFill>
              <a:latin typeface="Garamond Premr Pro Smbd" pitchFamily="18" charset="0"/>
            </a:endParaRPr>
          </a:p>
        </p:txBody>
      </p:sp>
      <p:pic>
        <p:nvPicPr>
          <p:cNvPr id="10" name="Рисунок 9" descr="Untitled-2(10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71414"/>
            <a:ext cx="4953000" cy="3733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938"/>
            <a:ext cx="9145588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214282" y="285728"/>
            <a:ext cx="4857784" cy="3286148"/>
          </a:xfrm>
          <a:prstGeom prst="roundRect">
            <a:avLst/>
          </a:prstGeom>
          <a:solidFill>
            <a:schemeClr val="accent3">
              <a:lumMod val="75000"/>
              <a:alpha val="56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</a:rPr>
              <a:t>Догадайся, что находится в сундучке:</a:t>
            </a:r>
          </a:p>
          <a:p>
            <a:pPr algn="ctr"/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</a:rPr>
              <a:t>С помощью этого предмета можно смастерить самые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</a:rPr>
              <a:t>замечательные 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</a:rPr>
              <a:t>вещи, а можно даже убить страшного героя русских сказок</a:t>
            </a:r>
          </a:p>
          <a:p>
            <a:pPr algn="ctr"/>
            <a:endParaRPr lang="ru-RU" dirty="0"/>
          </a:p>
        </p:txBody>
      </p:sp>
      <p:pic>
        <p:nvPicPr>
          <p:cNvPr id="14" name="Рисунок 13" descr="zhelannyj_sunduk_cennost_zombie_far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4214842"/>
            <a:ext cx="3143272" cy="2928934"/>
          </a:xfrm>
          <a:prstGeom prst="rect">
            <a:avLst/>
          </a:prstGeom>
        </p:spPr>
      </p:pic>
      <p:pic>
        <p:nvPicPr>
          <p:cNvPr id="19" name="Рисунок 18" descr="Naehnadel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6248" y="3796007"/>
            <a:ext cx="4686694" cy="29191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0" name="TextBox 19"/>
          <p:cNvSpPr txBox="1"/>
          <p:nvPr/>
        </p:nvSpPr>
        <p:spPr>
          <a:xfrm>
            <a:off x="4357686" y="4071942"/>
            <a:ext cx="1428760" cy="510778"/>
          </a:xfrm>
          <a:prstGeom prst="roundRect">
            <a:avLst/>
          </a:prstGeom>
          <a:solidFill>
            <a:schemeClr val="accent3">
              <a:alpha val="53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</a:rPr>
              <a:t>Игла</a:t>
            </a:r>
            <a:endParaRPr lang="ru-RU" b="1" dirty="0">
              <a:solidFill>
                <a:schemeClr val="tx1"/>
              </a:solidFill>
              <a:latin typeface="Garamond Premr Pro Smbd" pitchFamily="18" charset="0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786842" y="0"/>
            <a:ext cx="357158" cy="3571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Содержимое 15" descr="skazochnyiy-fon-1-1200x84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285728"/>
            <a:ext cx="4857784" cy="2928958"/>
          </a:xfrm>
          <a:prstGeom prst="roundRect">
            <a:avLst/>
          </a:prstGeom>
          <a:solidFill>
            <a:schemeClr val="accent3">
              <a:lumMod val="75000"/>
              <a:alpha val="56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</a:rPr>
              <a:t>С помощью предмета, который находится здесь, главный герой сказки нашел свое счастье — мудрую жену, которая была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</a:rPr>
              <a:t>заколдована</a:t>
            </a:r>
            <a:r>
              <a:rPr lang="ru-RU" sz="2800" dirty="0">
                <a:latin typeface="Garamond Premr Pro Smbd" pitchFamily="18" charset="0"/>
              </a:rPr>
              <a:t>.</a:t>
            </a:r>
          </a:p>
          <a:p>
            <a:pPr algn="ctr"/>
            <a:endParaRPr lang="ru-RU" dirty="0"/>
          </a:p>
        </p:txBody>
      </p:sp>
      <p:pic>
        <p:nvPicPr>
          <p:cNvPr id="7" name="Рисунок 6" descr="zhelannyj_sunduk_cennost_zombie_far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57222" y="3143248"/>
            <a:ext cx="2571768" cy="2571768"/>
          </a:xfrm>
          <a:prstGeom prst="rect">
            <a:avLst/>
          </a:prstGeom>
        </p:spPr>
      </p:pic>
      <p:pic>
        <p:nvPicPr>
          <p:cNvPr id="8" name="Рисунок 7" descr="zarevna-kva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43504" y="4071942"/>
            <a:ext cx="3810000" cy="2543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1071538" y="51435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pSp>
        <p:nvGrpSpPr>
          <p:cNvPr id="3" name="Группа 13"/>
          <p:cNvGrpSpPr/>
          <p:nvPr/>
        </p:nvGrpSpPr>
        <p:grpSpPr>
          <a:xfrm>
            <a:off x="5143504" y="2285992"/>
            <a:ext cx="3714776" cy="1643074"/>
            <a:chOff x="5143504" y="2285992"/>
            <a:chExt cx="3714776" cy="1643074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5143504" y="2285992"/>
              <a:ext cx="3714776" cy="1643074"/>
            </a:xfrm>
            <a:prstGeom prst="roundRect">
              <a:avLst/>
            </a:prstGeom>
            <a:solidFill>
              <a:schemeClr val="accent3">
                <a:alpha val="48000"/>
              </a:schemeClr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143504" y="2285992"/>
              <a:ext cx="3714776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Garamond Premr Pro Smbd" pitchFamily="18" charset="0"/>
                </a:rPr>
                <a:t>В сказке «Царевна-лягушка» Иван пустил стрелу из лука, которая попала в болото, где сидела заколдованная в лягушку царевна</a:t>
              </a:r>
            </a:p>
          </p:txBody>
        </p:sp>
      </p:grp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67037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333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19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28575"/>
            <a:ext cx="9183688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42844" y="71438"/>
            <a:ext cx="4429156" cy="4429132"/>
          </a:xfrm>
          <a:prstGeom prst="roundRect">
            <a:avLst/>
          </a:prstGeom>
          <a:solidFill>
            <a:schemeClr val="accent3">
              <a:lumMod val="75000"/>
              <a:alpha val="56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33375" algn="ctr" fontAlgn="base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Из какой сказки эти слова: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aramond Premr Pro Smbd" pitchFamily="18" charset="0"/>
              <a:cs typeface="Arial" pitchFamily="34" charset="0"/>
            </a:endParaRPr>
          </a:p>
          <a:p>
            <a:pPr lvl="0" indent="333375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«Ночь настала, 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aramond Premr Pro Smbd" pitchFamily="18" charset="0"/>
              <a:cs typeface="Arial" pitchFamily="34" charset="0"/>
            </a:endParaRPr>
          </a:p>
          <a:p>
            <a:pPr lvl="0" indent="333375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Месяц всходит, 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aramond Premr Pro Smbd" pitchFamily="18" charset="0"/>
              <a:cs typeface="Arial" pitchFamily="34" charset="0"/>
            </a:endParaRPr>
          </a:p>
          <a:p>
            <a:pPr lvl="0" indent="333375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Поле все Иван обходит, 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aramond Premr Pro Smbd" pitchFamily="18" charset="0"/>
              <a:cs typeface="Arial" pitchFamily="34" charset="0"/>
            </a:endParaRPr>
          </a:p>
          <a:p>
            <a:pPr lvl="0" indent="333375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</a:pPr>
            <a:r>
              <a:rPr kumimoji="0" lang="ru-RU" sz="28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Озираючись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 кругом,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aramond Premr Pro Smbd" pitchFamily="18" charset="0"/>
              <a:cs typeface="Arial" pitchFamily="34" charset="0"/>
            </a:endParaRPr>
          </a:p>
          <a:p>
            <a:pPr lvl="0" indent="333375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И садится под кустом. 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aramond Premr Pro Smbd" pitchFamily="18" charset="0"/>
              <a:cs typeface="Arial" pitchFamily="34" charset="0"/>
            </a:endParaRPr>
          </a:p>
          <a:p>
            <a:pPr lvl="0" indent="333375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Звезды на небе считает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aramond Premr Pro Smbd" pitchFamily="18" charset="0"/>
              <a:cs typeface="Arial" pitchFamily="34" charset="0"/>
            </a:endParaRPr>
          </a:p>
          <a:p>
            <a:pPr lvl="0" indent="333375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 И краюшку уплетает»</a:t>
            </a:r>
            <a:endParaRPr lang="ru-RU" sz="2800" dirty="0">
              <a:latin typeface="Garamond Premr Pro Smbd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14678" y="4643446"/>
            <a:ext cx="1071570" cy="428628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Garamond Premr Pro Smbd" pitchFamily="18" charset="0"/>
              </a:rPr>
              <a:t>ответ</a:t>
            </a:r>
            <a:endParaRPr lang="ru-RU" sz="2400" dirty="0">
              <a:solidFill>
                <a:schemeClr val="tx1"/>
              </a:solidFill>
              <a:latin typeface="Garamond Premr Pro Smb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9190" y="6000768"/>
            <a:ext cx="4044970" cy="510778"/>
          </a:xfrm>
          <a:prstGeom prst="roundRect">
            <a:avLst/>
          </a:prstGeom>
          <a:solidFill>
            <a:schemeClr val="accent3">
              <a:alpha val="53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Garamond Premr Pro Smbd" pitchFamily="18" charset="0"/>
              </a:rPr>
              <a:t>П. Ершов «Конек-горбунок»</a:t>
            </a:r>
            <a:endParaRPr lang="ru-RU" sz="2400" dirty="0">
              <a:solidFill>
                <a:schemeClr val="tx1"/>
              </a:solidFill>
              <a:latin typeface="Garamond Premr Pro Smbd" pitchFamily="18" charset="0"/>
            </a:endParaRPr>
          </a:p>
        </p:txBody>
      </p:sp>
      <p:pic>
        <p:nvPicPr>
          <p:cNvPr id="11" name="Содержимое 10" descr="113109964_large_77598665_large_54145fb54af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929190" y="2857496"/>
            <a:ext cx="3929090" cy="26981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28575"/>
            <a:ext cx="9183688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214282" y="142852"/>
            <a:ext cx="4857784" cy="1143008"/>
          </a:xfrm>
          <a:prstGeom prst="roundRect">
            <a:avLst/>
          </a:prstGeom>
          <a:solidFill>
            <a:schemeClr val="accent3">
              <a:lumMod val="75000"/>
              <a:alpha val="56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Garamond Premr Pro Smbd" pitchFamily="18" charset="0"/>
              </a:rPr>
              <a:t>В какой сказке присутствуют эти предметы?</a:t>
            </a:r>
            <a:endParaRPr lang="ru-RU" sz="2800" dirty="0">
              <a:latin typeface="Garamond Premr Pro Smbd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9" name="Рисунок 8" descr="KRSh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77438" y="3547952"/>
            <a:ext cx="2523190" cy="20956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Содержимое 7" descr="d1affa6bd16f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2477439" y="1714488"/>
            <a:ext cx="2523189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Рисунок 12" descr="111572959_large_7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85720" y="1714488"/>
            <a:ext cx="2143141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4" name="Рисунок 13" descr="Skazka-Krasnaya-shapochka.-SHarl-Perro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429257" y="1571612"/>
            <a:ext cx="2928957" cy="41195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главный"/>
          <p:cNvSpPr/>
          <p:nvPr/>
        </p:nvSpPr>
        <p:spPr>
          <a:xfrm>
            <a:off x="285720" y="5857892"/>
            <a:ext cx="1000132" cy="35719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Garamond Premr Pro Smbd" pitchFamily="18" charset="0"/>
              </a:rPr>
              <a:t>ответ</a:t>
            </a:r>
            <a:endParaRPr lang="ru-RU" sz="2400" dirty="0">
              <a:latin typeface="Garamond Premr Pro Smbd" pitchFamily="18" charset="0"/>
            </a:endParaRPr>
          </a:p>
        </p:txBody>
      </p:sp>
      <p:sp>
        <p:nvSpPr>
          <p:cNvPr id="16" name="пр с надп"/>
          <p:cNvSpPr/>
          <p:nvPr/>
        </p:nvSpPr>
        <p:spPr>
          <a:xfrm>
            <a:off x="5286380" y="142852"/>
            <a:ext cx="3143272" cy="1071570"/>
          </a:xfrm>
          <a:prstGeom prst="roundRect">
            <a:avLst/>
          </a:prstGeom>
          <a:solidFill>
            <a:schemeClr val="accent3">
              <a:lumMod val="75000"/>
              <a:alpha val="56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latin typeface="Garamond Premr Pro Smbd" pitchFamily="18" charset="0"/>
            </a:endParaRPr>
          </a:p>
          <a:p>
            <a:pPr algn="ctr"/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 Premr Pro Smbd" pitchFamily="18" charset="0"/>
              </a:rPr>
              <a:t>«Красная шапочка»</a:t>
            </a:r>
          </a:p>
          <a:p>
            <a:pPr algn="ctr"/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 Premr Pro Smbd" pitchFamily="18" charset="0"/>
              </a:rPr>
              <a:t>Ш.Перро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 Premr Pro Smbd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-28575"/>
            <a:ext cx="9183688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57158" y="285728"/>
            <a:ext cx="4714908" cy="2714644"/>
          </a:xfrm>
          <a:prstGeom prst="roundRect">
            <a:avLst/>
          </a:prstGeom>
          <a:solidFill>
            <a:schemeClr val="accent3">
              <a:lumMod val="75000"/>
              <a:alpha val="56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aramond Premr Pro Smbd" pitchFamily="18" charset="0"/>
            </a:endParaRP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</a:rPr>
              <a:t>В сундучке находится вещь, которую проглотил крокодил из сказки. Назовите автора и название сказки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</a:rPr>
              <a:t> </a:t>
            </a:r>
            <a:endParaRPr lang="ru-RU" sz="2800" dirty="0">
              <a:latin typeface="Garamond Premr Pro Smbd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4938491"/>
            <a:ext cx="4402192" cy="919401"/>
          </a:xfrm>
          <a:prstGeom prst="roundRect">
            <a:avLst/>
          </a:prstGeom>
          <a:solidFill>
            <a:schemeClr val="accent3">
              <a:alpha val="53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aramond Premr Pro Smbd" pitchFamily="18" charset="0"/>
              </a:rPr>
              <a:t>Крокодил проглотил мочалку. К. Чуковский «</a:t>
            </a:r>
            <a:r>
              <a:rPr lang="ru-RU" sz="2400" b="1" dirty="0" err="1" smtClean="0">
                <a:solidFill>
                  <a:schemeClr val="tx1"/>
                </a:solidFill>
                <a:latin typeface="Garamond Premr Pro Smbd" pitchFamily="18" charset="0"/>
              </a:rPr>
              <a:t>Мойдодыр</a:t>
            </a:r>
            <a:r>
              <a:rPr lang="ru-RU" sz="2400" b="1" dirty="0" smtClean="0">
                <a:solidFill>
                  <a:schemeClr val="tx1"/>
                </a:solidFill>
                <a:latin typeface="Garamond Premr Pro Smbd" pitchFamily="18" charset="0"/>
              </a:rPr>
              <a:t>»</a:t>
            </a:r>
            <a:endParaRPr lang="ru-RU" sz="2400" b="1" dirty="0">
              <a:solidFill>
                <a:schemeClr val="tx1"/>
              </a:solidFill>
              <a:latin typeface="Garamond Premr Pro Smbd" pitchFamily="18" charset="0"/>
            </a:endParaRPr>
          </a:p>
        </p:txBody>
      </p:sp>
      <p:pic>
        <p:nvPicPr>
          <p:cNvPr id="10" name="моч" descr="моч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143504" y="3357562"/>
            <a:ext cx="3892954" cy="32802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zhelannyj_sunduk_cennost_zombie_farm.png"/>
          <p:cNvPicPr>
            <a:picLocks noChangeAspect="1"/>
          </p:cNvPicPr>
          <p:nvPr/>
        </p:nvPicPr>
        <p:blipFill>
          <a:blip r:embed="rId4" cstate="print"/>
          <a:srcRect l="16667" t="22222" r="19444" b="13889"/>
          <a:stretch>
            <a:fillRect/>
          </a:stretch>
        </p:blipFill>
        <p:spPr>
          <a:xfrm>
            <a:off x="2714612" y="3071810"/>
            <a:ext cx="1785950" cy="1785950"/>
          </a:xfrm>
          <a:prstGeom prst="rect">
            <a:avLst/>
          </a:prstGeom>
        </p:spPr>
      </p:pic>
      <p:pic>
        <p:nvPicPr>
          <p:cNvPr id="21506" name="Picture 2" descr="http://img0.liveinternet.ru/images/attach/c/2/67/840/67840924_1292276665_05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14744" y="2086180"/>
            <a:ext cx="891570" cy="914192"/>
          </a:xfrm>
          <a:prstGeom prst="rect">
            <a:avLst/>
          </a:prstGeom>
          <a:noFill/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://file.mobilmusic.ru/a2/49/4c/9615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-24"/>
            <a:ext cx="9144032" cy="6858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44" y="142876"/>
            <a:ext cx="4071966" cy="4214818"/>
          </a:xfrm>
          <a:prstGeom prst="round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33375" algn="ctr" fontAlgn="base">
              <a:spcBef>
                <a:spcPct val="0"/>
              </a:spcBef>
              <a:spcAft>
                <a:spcPct val="0"/>
              </a:spcAft>
              <a:tabLst>
                <a:tab pos="420688" algn="l"/>
              </a:tabLst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А это кто? Где вы с ней встречались?</a:t>
            </a:r>
          </a:p>
          <a:p>
            <a:pPr lvl="0" indent="333375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20688" algn="l"/>
              </a:tabLst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ea typeface="Times New Roman" pitchFamily="18" charset="0"/>
                <a:cs typeface="Arial" pitchFamily="34" charset="0"/>
              </a:rPr>
              <a:t>«Она была так прелестна и нежна, но изо льда, из ослепительного, сверкающего льда, и все же живая! Глаза ее сияли, как звезды»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ramond Premr Pro Smbd" pitchFamily="18" charset="0"/>
                <a:cs typeface="Arial" pitchFamily="34" charset="0"/>
              </a:rPr>
              <a:t> </a:t>
            </a:r>
          </a:p>
        </p:txBody>
      </p:sp>
      <p:sp>
        <p:nvSpPr>
          <p:cNvPr id="8" name="Г"/>
          <p:cNvSpPr/>
          <p:nvPr/>
        </p:nvSpPr>
        <p:spPr>
          <a:xfrm>
            <a:off x="2857488" y="4500570"/>
            <a:ext cx="1000132" cy="428628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 Premr Pro Smbd" pitchFamily="18" charset="0"/>
              </a:rPr>
              <a:t>ответ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 Premr Pro Smbd" pitchFamily="18" charset="0"/>
            </a:endParaRPr>
          </a:p>
        </p:txBody>
      </p:sp>
      <p:pic>
        <p:nvPicPr>
          <p:cNvPr id="9" name="Содержимое 8" descr="снежная королева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072066" y="142853"/>
            <a:ext cx="3500462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Скругленный прямоугольник 9"/>
          <p:cNvSpPr/>
          <p:nvPr/>
        </p:nvSpPr>
        <p:spPr>
          <a:xfrm>
            <a:off x="4929190" y="4786322"/>
            <a:ext cx="3786214" cy="1000132"/>
          </a:xfrm>
          <a:prstGeom prst="roundRect">
            <a:avLst/>
          </a:prstGeom>
          <a:solidFill>
            <a:schemeClr val="tx2">
              <a:lumMod val="60000"/>
              <a:lumOff val="40000"/>
              <a:alpha val="56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Garamond Premr Pro Smbd" pitchFamily="18" charset="0"/>
              </a:rPr>
              <a:t>Снежная </a:t>
            </a:r>
            <a:r>
              <a:rPr lang="ru-RU" sz="2400" dirty="0">
                <a:latin typeface="Garamond Premr Pro Smbd" pitchFamily="18" charset="0"/>
              </a:rPr>
              <a:t>королева из сказки Г.-Х. Андерсена</a:t>
            </a:r>
            <a:endParaRPr lang="ru-RU" dirty="0">
              <a:latin typeface="Garamond Premr Pro Smbd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625</Words>
  <Application>Microsoft Office PowerPoint</Application>
  <PresentationFormat>Экран (4:3)</PresentationFormat>
  <Paragraphs>88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Admin</cp:lastModifiedBy>
  <cp:revision>82</cp:revision>
  <dcterms:created xsi:type="dcterms:W3CDTF">2015-10-26T12:58:18Z</dcterms:created>
  <dcterms:modified xsi:type="dcterms:W3CDTF">2016-02-14T09:07:32Z</dcterms:modified>
</cp:coreProperties>
</file>